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2"/>
  </p:notesMasterIdLst>
  <p:handoutMasterIdLst>
    <p:handoutMasterId r:id="rId133"/>
  </p:handoutMasterIdLst>
  <p:sldIdLst>
    <p:sldId id="265" r:id="rId2"/>
    <p:sldId id="521" r:id="rId3"/>
    <p:sldId id="267" r:id="rId4"/>
    <p:sldId id="268" r:id="rId5"/>
    <p:sldId id="269" r:id="rId6"/>
    <p:sldId id="270" r:id="rId7"/>
    <p:sldId id="272" r:id="rId8"/>
    <p:sldId id="275" r:id="rId9"/>
    <p:sldId id="2888" r:id="rId10"/>
    <p:sldId id="2889" r:id="rId11"/>
    <p:sldId id="274" r:id="rId12"/>
    <p:sldId id="2885" r:id="rId13"/>
    <p:sldId id="2886" r:id="rId14"/>
    <p:sldId id="2887" r:id="rId15"/>
    <p:sldId id="281" r:id="rId16"/>
    <p:sldId id="559" r:id="rId17"/>
    <p:sldId id="282" r:id="rId18"/>
    <p:sldId id="283" r:id="rId19"/>
    <p:sldId id="537" r:id="rId20"/>
    <p:sldId id="284" r:id="rId21"/>
    <p:sldId id="285" r:id="rId22"/>
    <p:sldId id="286" r:id="rId23"/>
    <p:sldId id="2855" r:id="rId24"/>
    <p:sldId id="288" r:id="rId25"/>
    <p:sldId id="289" r:id="rId26"/>
    <p:sldId id="290" r:id="rId27"/>
    <p:sldId id="291" r:id="rId28"/>
    <p:sldId id="292" r:id="rId29"/>
    <p:sldId id="2903" r:id="rId30"/>
    <p:sldId id="295" r:id="rId31"/>
    <p:sldId id="2879" r:id="rId32"/>
    <p:sldId id="298" r:id="rId33"/>
    <p:sldId id="293" r:id="rId34"/>
    <p:sldId id="299" r:id="rId35"/>
    <p:sldId id="301" r:id="rId36"/>
    <p:sldId id="302" r:id="rId37"/>
    <p:sldId id="303" r:id="rId38"/>
    <p:sldId id="304" r:id="rId39"/>
    <p:sldId id="258" r:id="rId40"/>
    <p:sldId id="308" r:id="rId41"/>
    <p:sldId id="309" r:id="rId42"/>
    <p:sldId id="310" r:id="rId43"/>
    <p:sldId id="312" r:id="rId44"/>
    <p:sldId id="311" r:id="rId45"/>
    <p:sldId id="314" r:id="rId46"/>
    <p:sldId id="315" r:id="rId47"/>
    <p:sldId id="562" r:id="rId48"/>
    <p:sldId id="2854" r:id="rId49"/>
    <p:sldId id="2859" r:id="rId50"/>
    <p:sldId id="561" r:id="rId51"/>
    <p:sldId id="318" r:id="rId52"/>
    <p:sldId id="319" r:id="rId53"/>
    <p:sldId id="346" r:id="rId54"/>
    <p:sldId id="322" r:id="rId55"/>
    <p:sldId id="323" r:id="rId56"/>
    <p:sldId id="2870" r:id="rId57"/>
    <p:sldId id="324" r:id="rId58"/>
    <p:sldId id="2858" r:id="rId59"/>
    <p:sldId id="326" r:id="rId60"/>
    <p:sldId id="2875" r:id="rId61"/>
    <p:sldId id="2873" r:id="rId62"/>
    <p:sldId id="2892" r:id="rId63"/>
    <p:sldId id="331" r:id="rId64"/>
    <p:sldId id="332" r:id="rId65"/>
    <p:sldId id="333" r:id="rId66"/>
    <p:sldId id="2891" r:id="rId67"/>
    <p:sldId id="2890" r:id="rId68"/>
    <p:sldId id="2861" r:id="rId69"/>
    <p:sldId id="2893" r:id="rId70"/>
    <p:sldId id="2894" r:id="rId71"/>
    <p:sldId id="2864" r:id="rId72"/>
    <p:sldId id="336" r:id="rId73"/>
    <p:sldId id="2880" r:id="rId74"/>
    <p:sldId id="320" r:id="rId75"/>
    <p:sldId id="337" r:id="rId76"/>
    <p:sldId id="338" r:id="rId77"/>
    <p:sldId id="339" r:id="rId78"/>
    <p:sldId id="340" r:id="rId79"/>
    <p:sldId id="341" r:id="rId80"/>
    <p:sldId id="2866" r:id="rId81"/>
    <p:sldId id="349" r:id="rId82"/>
    <p:sldId id="352" r:id="rId83"/>
    <p:sldId id="2865" r:id="rId84"/>
    <p:sldId id="2872" r:id="rId85"/>
    <p:sldId id="539" r:id="rId86"/>
    <p:sldId id="355" r:id="rId87"/>
    <p:sldId id="356" r:id="rId88"/>
    <p:sldId id="2874" r:id="rId89"/>
    <p:sldId id="359" r:id="rId90"/>
    <p:sldId id="360" r:id="rId91"/>
    <p:sldId id="2897" r:id="rId92"/>
    <p:sldId id="2898" r:id="rId93"/>
    <p:sldId id="2899" r:id="rId94"/>
    <p:sldId id="365" r:id="rId95"/>
    <p:sldId id="366" r:id="rId96"/>
    <p:sldId id="367" r:id="rId97"/>
    <p:sldId id="368" r:id="rId98"/>
    <p:sldId id="2882" r:id="rId99"/>
    <p:sldId id="527" r:id="rId100"/>
    <p:sldId id="371" r:id="rId101"/>
    <p:sldId id="372" r:id="rId102"/>
    <p:sldId id="535" r:id="rId103"/>
    <p:sldId id="2883" r:id="rId104"/>
    <p:sldId id="530" r:id="rId105"/>
    <p:sldId id="256" r:id="rId106"/>
    <p:sldId id="257" r:id="rId107"/>
    <p:sldId id="532" r:id="rId108"/>
    <p:sldId id="260" r:id="rId109"/>
    <p:sldId id="375" r:id="rId110"/>
    <p:sldId id="531" r:id="rId111"/>
    <p:sldId id="533" r:id="rId112"/>
    <p:sldId id="534" r:id="rId113"/>
    <p:sldId id="2900" r:id="rId114"/>
    <p:sldId id="377" r:id="rId115"/>
    <p:sldId id="378" r:id="rId116"/>
    <p:sldId id="2876" r:id="rId117"/>
    <p:sldId id="522" r:id="rId118"/>
    <p:sldId id="523" r:id="rId119"/>
    <p:sldId id="524" r:id="rId120"/>
    <p:sldId id="392" r:id="rId121"/>
    <p:sldId id="2901" r:id="rId122"/>
    <p:sldId id="380" r:id="rId123"/>
    <p:sldId id="381" r:id="rId124"/>
    <p:sldId id="2902" r:id="rId125"/>
    <p:sldId id="395" r:id="rId126"/>
    <p:sldId id="396" r:id="rId127"/>
    <p:sldId id="397" r:id="rId128"/>
    <p:sldId id="398" r:id="rId129"/>
    <p:sldId id="399" r:id="rId130"/>
    <p:sldId id="400" r:id="rId131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0000FF"/>
    <a:srgbClr val="C8C8DA"/>
    <a:srgbClr val="FFFFFF"/>
    <a:srgbClr val="008000"/>
    <a:srgbClr val="990000"/>
    <a:srgbClr val="B2B2B2"/>
    <a:srgbClr val="96969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0434" autoAdjust="0"/>
  </p:normalViewPr>
  <p:slideViewPr>
    <p:cSldViewPr snapToGrid="0">
      <p:cViewPr varScale="1">
        <p:scale>
          <a:sx n="72" d="100"/>
          <a:sy n="72" d="100"/>
        </p:scale>
        <p:origin x="14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3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59D2672-CA3B-488D-A900-AA308D43EA45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8E18CB4-14C3-403D-BF86-646FF39E3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48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796C773-8AA4-43F8-81F8-FBB7C5E8806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23D5EB7-8E76-4A8D-A210-A99C8032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5F452B-A641-4535-B2F1-1D5BF5F303D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1186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3A3E7-3656-4A47-83D8-E9665AF1040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131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4DDBAC-D8C7-48C5-A7B7-AAEB831F759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571534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E89F1F-B88D-4A53-A4A7-8AEC639D182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696411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8A6350-C9B4-4846-90B6-513BAD2FA58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85644593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8A6350-C9B4-4846-90B6-513BAD2FA58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000" baseline="0" dirty="0"/>
          </a:p>
        </p:txBody>
      </p:sp>
    </p:spTree>
    <p:extLst>
      <p:ext uri="{BB962C8B-B14F-4D97-AF65-F5344CB8AC3E}">
        <p14:creationId xmlns:p14="http://schemas.microsoft.com/office/powerpoint/2010/main" val="317733908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54350" y="868363"/>
            <a:ext cx="3127375" cy="234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D1CFE-3C3D-4CA9-B889-3BC0653868ED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3744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54350" y="868363"/>
            <a:ext cx="3127375" cy="234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D1CFE-3C3D-4CA9-B889-3BC0653868ED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2485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54350" y="868363"/>
            <a:ext cx="3127375" cy="234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D1CFE-3C3D-4CA9-B889-3BC0653868ED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1874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54350" y="868363"/>
            <a:ext cx="3127375" cy="234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D1CFE-3C3D-4CA9-B889-3BC0653868ED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6563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E89F1F-B88D-4A53-A4A7-8AEC639D182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115541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8A6350-C9B4-4846-90B6-513BAD2FA58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000" baseline="0" dirty="0"/>
          </a:p>
        </p:txBody>
      </p:sp>
    </p:spTree>
    <p:extLst>
      <p:ext uri="{BB962C8B-B14F-4D97-AF65-F5344CB8AC3E}">
        <p14:creationId xmlns:p14="http://schemas.microsoft.com/office/powerpoint/2010/main" val="2569242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D5EB7-8E76-4A8D-A210-A99C803216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6916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E89F1F-B88D-4A53-A4A7-8AEC639D182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070032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E89F1F-B88D-4A53-A4A7-8AEC639D182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130106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B43AB-F938-CF81-C1FF-D2E315899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024766E6-430E-F31B-CBAB-6802795B5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5F1E2AC0-B2AF-1064-A986-79B8657F54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73FCC558-8E4D-45B1-5420-6864931FD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0110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9808242-CECE-4AC3-A53B-021A4A9875B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0" y="4358277"/>
            <a:ext cx="5167702" cy="4197924"/>
          </a:xfrm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3607509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69726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2B51B5-5362-4AD2-9E52-533D7CDC641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430430"/>
          </a:xfrm>
          <a:noFill/>
          <a:ln w="9525"/>
        </p:spPr>
        <p:txBody>
          <a:bodyPr/>
          <a:lstStyle/>
          <a:p>
            <a:pPr marL="231229" indent="-231229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689134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2B51B5-5362-4AD2-9E52-533D7CDC641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430430"/>
          </a:xfrm>
          <a:noFill/>
          <a:ln w="9525"/>
        </p:spPr>
        <p:txBody>
          <a:bodyPr/>
          <a:lstStyle/>
          <a:p>
            <a:pPr marL="231229" indent="-231229"/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43427506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2B51B5-5362-4AD2-9E52-533D7CDC641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430430"/>
          </a:xfrm>
          <a:noFill/>
          <a:ln w="9525"/>
        </p:spPr>
        <p:txBody>
          <a:bodyPr/>
          <a:lstStyle/>
          <a:p>
            <a:pPr marL="231229" indent="-231229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691980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2B51B5-5362-4AD2-9E52-533D7CDC641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430430"/>
          </a:xfrm>
          <a:noFill/>
          <a:ln w="9525"/>
        </p:spPr>
        <p:txBody>
          <a:bodyPr/>
          <a:lstStyle/>
          <a:p>
            <a:pPr marL="231229" indent="-231229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871712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BAB5F23-3B87-4531-BF49-F5301D301CD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6334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E1064B-F740-4450-BBB4-F8B9BFFA1BEE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849" y="4432034"/>
            <a:ext cx="5716372" cy="4197924"/>
          </a:xfrm>
          <a:noFill/>
          <a:ln w="9525"/>
        </p:spPr>
        <p:txBody>
          <a:bodyPr/>
          <a:lstStyle/>
          <a:p>
            <a:pPr eaLnBrk="1" hangingPunct="1"/>
            <a:endParaRPr kumimoji="1" lang="en-US" sz="16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40586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30B44-41A6-9005-D0DE-2FAE43B2F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8EC093D5-4647-23F0-8EB7-473403538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EE12EBE4-1A73-E5A3-3CC7-303AA92BE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CAEB1888-A85F-E55A-1A6A-A686023BCC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3813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F7D9499-3FD2-43B8-90A1-4FAD1CCF9D9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0" y="4358277"/>
            <a:ext cx="5167702" cy="4197924"/>
          </a:xfrm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149783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57D70B-994C-4047-805F-4E6F4E3FBF6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734333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96EB5-DE82-5AD0-22A2-0BC1040FA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8EA848C4-F0D3-76D1-E736-CA5E4539D3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8BDD6DBE-8962-36D1-CD58-D5DDB0BE1A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3326CEE0-86CE-7FE8-613F-47CB8CB32F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8674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7D8E94-9C35-4DC9-A707-6742886331A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84771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BBE20B-1C68-4BA3-B0BE-615B5D3B111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430345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4966F0F-70A6-4B13-9D57-C23D0945B28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09134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BC7AFE-E42F-44C5-9747-DF5B4D5E46E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3797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F5AE50-9ADC-4A6D-89B0-582E0AE9C26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1284" y="4587572"/>
            <a:ext cx="5339959" cy="3824312"/>
          </a:xfrm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0338947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5D21BA-14FF-4C15-9DE2-FB0BC4CFE89F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6295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B6B8A1-3F4F-484A-9137-6F9A185E90F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849" y="4432034"/>
            <a:ext cx="5716372" cy="4197924"/>
          </a:xfrm>
          <a:noFill/>
          <a:ln w="9525"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69720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4B77BE-797B-4F48-AA8B-4B3E12D33A0E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849" y="4432034"/>
            <a:ext cx="5716372" cy="4197924"/>
          </a:xfrm>
          <a:noFill/>
          <a:ln w="9525"/>
        </p:spPr>
        <p:txBody>
          <a:bodyPr/>
          <a:lstStyle/>
          <a:p>
            <a:pPr eaLnBrk="1" hangingPunct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40779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1F5BEB-52BF-470A-8F17-E928B0B0205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849" y="4432034"/>
            <a:ext cx="5716372" cy="4197924"/>
          </a:xfrm>
          <a:noFill/>
          <a:ln w="9525"/>
        </p:spPr>
        <p:txBody>
          <a:bodyPr/>
          <a:lstStyle/>
          <a:p>
            <a:pPr eaLnBrk="1" hangingPunct="1"/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632678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7E01E7-ECE2-4E34-B346-6E66DAA69B0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1498" y="4664539"/>
            <a:ext cx="4497814" cy="3976643"/>
          </a:xfrm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17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5A38BA-B7C8-4047-B384-50CBC606F39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136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5A38BA-B7C8-4047-B384-50CBC606F39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91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8BEE63-DDB3-4E36-A166-F618C8D4530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9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199528"/>
          </a:xfrm>
          <a:noFill/>
          <a:ln w="9525"/>
        </p:spPr>
        <p:txBody>
          <a:bodyPr lIns="44505" tIns="31317" rIns="44505" bIns="31317"/>
          <a:lstStyle/>
          <a:p>
            <a:pPr eaLnBrk="1" hangingPunct="1"/>
            <a:endParaRPr lang="en-US" sz="2800" dirty="0"/>
          </a:p>
        </p:txBody>
      </p:sp>
      <p:sp>
        <p:nvSpPr>
          <p:cNvPr id="1792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8500"/>
            <a:ext cx="4662488" cy="349726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762875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BC669-AD41-429D-B8D7-3CD3DEF8521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1423965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EE4216-4F54-49C8-97D7-7E88E7F9D3E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93098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716D7F-DFF9-4EB1-9187-6AD8EE11E17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199528"/>
          </a:xfrm>
          <a:noFill/>
          <a:ln w="9525"/>
        </p:spPr>
        <p:txBody>
          <a:bodyPr lIns="44505" tIns="31317" rIns="44505" bIns="31317"/>
          <a:lstStyle/>
          <a:p>
            <a:pPr eaLnBrk="1" hangingPunct="1"/>
            <a:endParaRPr lang="en-US" sz="2400" dirty="0"/>
          </a:p>
        </p:txBody>
      </p:sp>
      <p:sp>
        <p:nvSpPr>
          <p:cNvPr id="18022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8500"/>
            <a:ext cx="4662488" cy="349726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991883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674AE-FF24-ECB8-2FF3-4D19C77F2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5E16E-B65D-E0AC-AA7F-AF1AD4FE5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4E114-04E0-DED7-F12E-FE703FD0C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40A8F-2730-5EDC-B468-647E7B480D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2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93F73C-98F9-4C88-84A4-2F4C5924435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1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2146" y="4664542"/>
            <a:ext cx="5435657" cy="4205941"/>
          </a:xfrm>
          <a:noFill/>
          <a:ln w="9525"/>
        </p:spPr>
        <p:txBody>
          <a:bodyPr lIns="44505" tIns="31317" rIns="44505" bIns="31317"/>
          <a:lstStyle/>
          <a:p>
            <a:pPr eaLnBrk="1" hangingPunct="1"/>
            <a:endParaRPr lang="en-US" sz="1800" dirty="0"/>
          </a:p>
        </p:txBody>
      </p:sp>
      <p:sp>
        <p:nvSpPr>
          <p:cNvPr id="18125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8500"/>
            <a:ext cx="4662488" cy="349726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984914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12B6A2-89F3-4456-BB40-AB6F5B841BBF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89036" indent="-289036">
              <a:buFontTx/>
              <a:buChar char="-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2309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5E87E1-91D4-4827-A8AB-ABDA02A08BC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6274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46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F63435D-1946-46AE-A804-1D637685540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0706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8A14113-63B0-4573-AE76-DE02F78FF91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718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50B101-30AA-4DC2-8D63-08CAC66BBA7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1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7F700C-EEF8-4E7E-A28C-EF75915D914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11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9188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20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EA54F0-F2EA-4412-80D0-105B74B0B45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642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95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146259-96AF-41F0-9A9C-275044A5EA2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3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B2AD4ED-D0E1-417A-AD1C-7ED7F9E2EE0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7096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969615-2ECA-45BC-BA02-5C57CAF409C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852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617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7C5108B-A77A-42FA-B54E-60851BA5E5A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00461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5DCAD5-A2BC-4075-B7C2-16E9F2774867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303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CAE66-4636-446D-979C-C62B4227496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732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997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8FDAB-7EFD-48E1-9C4E-F8ED4D1B6C2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062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 txBox="1">
            <a:spLocks noGrp="1" noChangeArrowheads="1"/>
          </p:cNvSpPr>
          <p:nvPr/>
        </p:nvSpPr>
        <p:spPr bwMode="auto">
          <a:xfrm>
            <a:off x="3990618" y="8862463"/>
            <a:ext cx="3052772" cy="4666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4938" tIns="47470" rIns="94938" bIns="47470" anchor="b"/>
          <a:lstStyle/>
          <a:p>
            <a:pPr algn="r"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D24643-AA65-4621-85D0-1CD3FAA1FAE1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3263"/>
            <a:ext cx="4668837" cy="3500437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251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587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99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991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BA3A03-1611-4F7A-8E31-B0B6B95EFB5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64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75" y="1162050"/>
            <a:ext cx="4184650" cy="3138488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56097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FDB42-FEF5-AB0F-8998-582816D6E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7374D294-2481-F891-CC8B-465923D6C4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CAE66-4636-446D-979C-C62B4227496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03" name="Rectangle 2">
            <a:extLst>
              <a:ext uri="{FF2B5EF4-FFF2-40B4-BE49-F238E27FC236}">
                <a16:creationId xmlns:a16="http://schemas.microsoft.com/office/drawing/2014/main" id="{1CFDB61C-C538-4062-EC3D-82458F75E9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04804" name="Rectangle 3">
            <a:extLst>
              <a:ext uri="{FF2B5EF4-FFF2-40B4-BE49-F238E27FC236}">
                <a16:creationId xmlns:a16="http://schemas.microsoft.com/office/drawing/2014/main" id="{A85AAF6F-4EA0-3277-2DF2-74786DF5C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891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943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E89BF0-0741-4089-8CC5-193A5827A91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1863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B68126-920B-4F26-8681-D70E0DF1EA2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55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F6EDD3-55EC-4E8C-A703-DF3C3CBB112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06540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9B04A0-4551-432C-A60A-C9E364F9804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32128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B68126-920B-4F26-8681-D70E0DF1EA2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586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184C3E-4086-4FAC-9502-8FB9F63215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6863" tIns="50047" rIns="96863" bIns="50047"/>
          <a:lstStyle/>
          <a:p>
            <a:endParaRPr lang="en-US" dirty="0"/>
          </a:p>
        </p:txBody>
      </p:sp>
      <p:sp>
        <p:nvSpPr>
          <p:cNvPr id="2037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 cap="flat"/>
        </p:spPr>
      </p:sp>
      <p:sp>
        <p:nvSpPr>
          <p:cNvPr id="203781" name="Rectangle 4"/>
          <p:cNvSpPr>
            <a:spLocks noChangeArrowheads="1"/>
          </p:cNvSpPr>
          <p:nvPr/>
        </p:nvSpPr>
        <p:spPr bwMode="auto">
          <a:xfrm>
            <a:off x="2810339" y="785711"/>
            <a:ext cx="192992" cy="43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3638" tIns="46817" rIns="93638" bIns="46817">
            <a:spAutoFit/>
          </a:bodyPr>
          <a:lstStyle/>
          <a:p>
            <a:pPr defTabSz="9313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97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 txBox="1">
            <a:spLocks noGrp="1" noChangeArrowheads="1"/>
          </p:cNvSpPr>
          <p:nvPr/>
        </p:nvSpPr>
        <p:spPr bwMode="auto">
          <a:xfrm>
            <a:off x="3990618" y="8862463"/>
            <a:ext cx="3052772" cy="4666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4938" tIns="47470" rIns="94938" bIns="47470" anchor="b"/>
          <a:lstStyle/>
          <a:p>
            <a:pPr algn="r"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938B7D1-98ED-4373-875E-F71ED58DA97A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3263"/>
            <a:ext cx="4668837" cy="3500437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067698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2E61EE-F874-43BE-8244-E84A412B7F8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88575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AB7F-EA7D-06EB-6408-C060AD1DD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431CCBCE-F314-F4BF-ACD2-914A01223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CAE66-4636-446D-979C-C62B4227496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03" name="Rectangle 2">
            <a:extLst>
              <a:ext uri="{FF2B5EF4-FFF2-40B4-BE49-F238E27FC236}">
                <a16:creationId xmlns:a16="http://schemas.microsoft.com/office/drawing/2014/main" id="{241D0C73-DDB7-1040-50D3-7D30F4C3D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04804" name="Rectangle 3">
            <a:extLst>
              <a:ext uri="{FF2B5EF4-FFF2-40B4-BE49-F238E27FC236}">
                <a16:creationId xmlns:a16="http://schemas.microsoft.com/office/drawing/2014/main" id="{724644F4-711B-540B-BD9B-CE7A816CCE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013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50B101-30AA-4DC2-8D63-08CAC66BBA7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585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5C241-8DC9-C927-741A-A514044B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>
            <a:extLst>
              <a:ext uri="{FF2B5EF4-FFF2-40B4-BE49-F238E27FC236}">
                <a16:creationId xmlns:a16="http://schemas.microsoft.com/office/drawing/2014/main" id="{6E487839-4DD8-4475-FA4C-622A132C8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50B101-30AA-4DC2-8D63-08CAC66BBA7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3021EFC1-65CB-FDAB-D3E4-EF41D90AF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8C030653-259A-62D1-A300-2F24461FA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3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B7B5EC-D4FE-4885-AE08-AACE3173689E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593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207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9888E-815D-FECB-CF37-8C7B59AD4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D8F6D2D4-FC0C-2D2B-4A15-6CA9516950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A95150C1-E208-FA5E-226C-D48EE04306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88240D43-1270-D6DC-F057-66290E319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388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24809B-F863-4055-A245-6D7C0FBDF9E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83662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127437-D44C-45AC-9769-CE879B05513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393110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21A4D0-EEE3-4655-8F01-52999804496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38802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5AA67-4B1A-AF0D-FDE5-B27E8CCB1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192CC56F-C356-D561-6166-7E2287665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F96CBB05-C36B-F91F-80C0-8D8CBBF163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5CF64521-D68B-0A85-9C29-7C1EB1B49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712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3EF0E-6412-ED08-9AF3-8FD641646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BB36D196-9C3C-BB23-43C9-13C1CA7C5A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3C26AC88-4531-DE0B-D077-2997EF7EA7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637AB904-DB59-1132-C0D8-35D67E5D8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659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9BC2D-878C-E747-3915-5AD442589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15853-5563-0EBA-DC80-65343004A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859DC-B8F9-0EB5-995C-12E838539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9324E-3A61-0926-BBAB-852609FDAD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814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C6311-C2D1-C0FC-E678-9D7C76B65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C35A9C80-3AAE-FA19-A795-640A7836F6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8D7BE037-87E1-60ED-E5E0-72ECD2D4CA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08F06D95-8529-8870-0567-B9933BD0F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7811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9026F-17AF-E098-4B56-51B1C4DB3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894E46B2-67AC-2CAA-5352-FED5D72F2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431A2332-945B-5AA1-B80B-114F7F77D6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030EEB07-7841-C319-B842-483AE9098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0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C667FF-251F-4E60-B107-E29673A34D9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472" y="4587572"/>
            <a:ext cx="5735511" cy="4122560"/>
          </a:xfrm>
          <a:noFill/>
          <a:ln w="9525"/>
        </p:spPr>
        <p:txBody>
          <a:bodyPr/>
          <a:lstStyle/>
          <a:p>
            <a:pPr eaLnBrk="1" hangingPunct="1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15810276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0566E-D6AE-FFE4-309D-9364BC83B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>
            <a:extLst>
              <a:ext uri="{FF2B5EF4-FFF2-40B4-BE49-F238E27FC236}">
                <a16:creationId xmlns:a16="http://schemas.microsoft.com/office/drawing/2014/main" id="{6FAC6B30-9D87-AECB-6EE8-D1B97E96FA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BA3A03-1611-4F7A-8E31-B0B6B95EFB5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64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1427" name="Rectangle 2">
            <a:extLst>
              <a:ext uri="{FF2B5EF4-FFF2-40B4-BE49-F238E27FC236}">
                <a16:creationId xmlns:a16="http://schemas.microsoft.com/office/drawing/2014/main" id="{5F866F63-19DA-BC63-3F0C-55242DC07E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75" y="1162050"/>
            <a:ext cx="4184650" cy="3138488"/>
          </a:xfrm>
          <a:ln/>
        </p:spPr>
      </p:sp>
      <p:sp>
        <p:nvSpPr>
          <p:cNvPr id="231428" name="Rectangle 3">
            <a:extLst>
              <a:ext uri="{FF2B5EF4-FFF2-40B4-BE49-F238E27FC236}">
                <a16:creationId xmlns:a16="http://schemas.microsoft.com/office/drawing/2014/main" id="{2191E5F6-757B-093D-44C4-4296AF606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69588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324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164D1F-AA3B-438C-A196-8B331DE26B0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470" y="4664539"/>
            <a:ext cx="5799310" cy="4052007"/>
          </a:xfrm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228401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F6EDD3-55EC-4E8C-A703-DF3C3CBB112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73533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C7A614-E3A7-4822-BB5D-70D2734264A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414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4167609-1024-4C85-BA58-164EB53829D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90779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B48110B-8A1E-40C7-A81E-369B8A39541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19669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48F2D1-1FAC-4DE7-B74D-E6776A801AA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574017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CC589A-C1CC-47D8-9BB1-74DB0B49917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695214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E2D0E-3068-D12F-D527-3BFD195F4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>
            <a:extLst>
              <a:ext uri="{FF2B5EF4-FFF2-40B4-BE49-F238E27FC236}">
                <a16:creationId xmlns:a16="http://schemas.microsoft.com/office/drawing/2014/main" id="{C7F9A834-B30C-3F0D-E422-12A06F58A2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50B101-30AA-4DC2-8D63-08CAC66BBA7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85D8F633-B080-4F2C-84B4-3855A8A29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4FECE4CA-59DC-F9B0-8729-225D2A54D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05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DA16C-3320-431F-9F18-011CD25F4D7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59504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7CCEA39-8B5C-4CB9-A8DC-05907665F01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7332" name="Rectangle 3"/>
          <p:cNvSpPr>
            <a:spLocks noChangeArrowheads="1"/>
          </p:cNvSpPr>
          <p:nvPr/>
        </p:nvSpPr>
        <p:spPr bwMode="auto">
          <a:xfrm>
            <a:off x="459354" y="4435243"/>
            <a:ext cx="6354360" cy="29055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4938" tIns="47470" rIns="94938" bIns="47470"/>
          <a:lstStyle/>
          <a:p>
            <a:pPr defTabSz="924916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776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E1E64-AFAF-40F7-8D51-0AD4A8B37F4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42830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82D55-AE11-5062-68C9-6D0DB55E0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42DD8C-4C8C-A815-4D7D-7A9553DD0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D25D68-4473-2E7F-3A42-326C7F02C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17CCC-C51B-A0EE-FEF7-EBD3CDABC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61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E9E71-4894-7F59-4AE0-F40A6DD24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C1109E9E-1220-FB35-C4D9-23FB12068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E1E64-AFAF-40F7-8D51-0AD4A8B37F4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B5A66DF5-F9E5-81DC-990A-FDD88360BC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E3743C4D-C4D3-84CC-5E1C-CA993C7CE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75147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B76273-86C2-4117-8AE1-4131AF1B3A3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3282909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B0BFEE-57A6-49EC-A3E3-3FEDAD24243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832853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062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F4F7F6-5BFC-4A4D-A78A-068ACCB1E5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735928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BA3A03-1611-4F7A-8E31-B0B6B95EFB5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566122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6FA3E2-E256-4780-9585-FED9A7D27AB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0443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3A3E7-3656-4A47-83D8-E9665AF1040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51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509EF-B6B9-4C11-20DC-5094A914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271C3E02-FE86-A829-CDF5-0133254ED7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C6B9EE69-068E-C166-0FC3-03754EFE47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21ABA108-F4F9-64BC-B376-68AA26AB1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4521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1C0A2-9544-DA02-8A47-127230A4F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C6D2E0C3-F826-385C-9F9F-080C0412F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EDDF2F7A-FDB7-D053-230D-65AB670FBE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9577D039-B59F-757B-7386-8E6C9FC2F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2913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7A59C-207A-71EA-BFCD-790A41A1C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94D351CB-34CB-05F9-2B91-E2C58E3B3D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FE41D838-F7A3-724C-B3B7-8100033E9F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D5E5B1CF-2B7E-6507-B76F-0820E5283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6765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677F77-7A97-4C12-A65B-C701BA7843EF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818066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DDAF34-7FCA-474A-ABA2-F6FEBEC0F46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28008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AB89CF-94BB-468B-8712-2843A1730B0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98913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E2ADA0-38FB-4BF8-A445-2E5626A2302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985416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FEEE40-1941-4CF5-BF35-19E3BC42AA8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6076081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FE303F7-C2B3-4884-88C5-11970DEDEF0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8274168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BD85C7-B1BD-4442-8524-09EF324BB79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1284" y="4587572"/>
            <a:ext cx="5339959" cy="3824312"/>
          </a:xfrm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605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257800"/>
            <a:ext cx="6400800" cy="1219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921272-348A-8441-B3BF-3CAEB79FB7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DF9D062-2EA5-B747-B378-C1414AC3AD6B}"/>
              </a:ext>
            </a:extLst>
          </p:cNvPr>
          <p:cNvGrpSpPr>
            <a:grpSpLocks/>
          </p:cNvGrpSpPr>
          <p:nvPr userDrawn="1"/>
        </p:nvGrpSpPr>
        <p:grpSpPr bwMode="auto">
          <a:xfrm rot="21435300">
            <a:off x="2301177" y="1630734"/>
            <a:ext cx="4541651" cy="3517058"/>
            <a:chOff x="1092" y="871"/>
            <a:chExt cx="3576" cy="2579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56106D3-2619-594D-9C8E-A33A4863C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4CF2A00-A43C-A44F-B91F-022365298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BED8E8C-66E2-334A-A4D2-C00244D51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3183922-7F3E-9346-A623-EF32AAFC0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E2EAF02-BAB7-CE45-BA37-E187E4815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E79D040-D6DC-EE42-AEBD-7C74A7955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FF6D301-1FF6-564B-BC01-19D330966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2E537BB-9EBB-9242-9010-6E824C088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90EC9BA-4575-D44D-99DA-6AE5A797A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0699D24-760A-804E-A7E4-CE4C86C6D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240ED7E-B793-4747-82B6-25293B2BB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FB34450-CA89-DA44-B108-373008F90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2680F623-5B58-DC4D-907B-2926B0ECD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6495AC7-4F89-8141-BC5A-7FC17B4F5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4983009F-07A5-294E-AB38-FE6CCB785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DF826611-53F4-9B48-9A03-23C1FA7BD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5B0DE070-45A6-174E-A1E3-286479D3F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535BDC12-2F15-5A45-8876-A04260068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470FBB3F-3EE0-9547-ABF3-6BDFDBED9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6D1E4364-9802-6842-ACB6-BBCD466EA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44E35F8B-F6FE-674D-965B-4098A84D8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9CDFA278-EF4A-C342-9185-592CD39D1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DEE8365A-903E-0547-BA6A-1B15C0E17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9F5D29C6-6161-654D-BF38-6118F044C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87C2B3F6-FFFC-0D44-BE10-1603E6750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17F42D9D-A726-0F4D-8530-F2BF8E4AB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CFC6C9B7-F136-2F47-9E0D-D0D1C2557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15A0D16F-01A3-984F-BE15-C661C6E24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04400E91-C220-DE4C-BB06-984C235AF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675"/>
              <a:ext cx="329" cy="229"/>
            </a:xfrm>
            <a:custGeom>
              <a:avLst/>
              <a:gdLst/>
              <a:ahLst/>
              <a:cxnLst>
                <a:cxn ang="0">
                  <a:pos x="109" y="228"/>
                </a:cxn>
                <a:cxn ang="0">
                  <a:pos x="109" y="225"/>
                </a:cxn>
                <a:cxn ang="0">
                  <a:pos x="111" y="220"/>
                </a:cxn>
                <a:cxn ang="0">
                  <a:pos x="115" y="211"/>
                </a:cxn>
                <a:cxn ang="0">
                  <a:pos x="119" y="202"/>
                </a:cxn>
                <a:cxn ang="0">
                  <a:pos x="126" y="190"/>
                </a:cxn>
                <a:cxn ang="0">
                  <a:pos x="132" y="177"/>
                </a:cxn>
                <a:cxn ang="0">
                  <a:pos x="140" y="164"/>
                </a:cxn>
                <a:cxn ang="0">
                  <a:pos x="149" y="153"/>
                </a:cxn>
                <a:cxn ang="0">
                  <a:pos x="157" y="143"/>
                </a:cxn>
                <a:cxn ang="0">
                  <a:pos x="167" y="135"/>
                </a:cxn>
                <a:cxn ang="0">
                  <a:pos x="167" y="135"/>
                </a:cxn>
                <a:cxn ang="0">
                  <a:pos x="181" y="128"/>
                </a:cxn>
                <a:cxn ang="0">
                  <a:pos x="197" y="122"/>
                </a:cxn>
                <a:cxn ang="0">
                  <a:pos x="216" y="120"/>
                </a:cxn>
                <a:cxn ang="0">
                  <a:pos x="239" y="118"/>
                </a:cxn>
                <a:cxn ang="0">
                  <a:pos x="261" y="116"/>
                </a:cxn>
                <a:cxn ang="0">
                  <a:pos x="281" y="116"/>
                </a:cxn>
                <a:cxn ang="0">
                  <a:pos x="300" y="116"/>
                </a:cxn>
                <a:cxn ang="0">
                  <a:pos x="314" y="116"/>
                </a:cxn>
                <a:cxn ang="0">
                  <a:pos x="323" y="116"/>
                </a:cxn>
                <a:cxn ang="0">
                  <a:pos x="328" y="118"/>
                </a:cxn>
                <a:cxn ang="0">
                  <a:pos x="167" y="0"/>
                </a:cxn>
                <a:cxn ang="0">
                  <a:pos x="0" y="151"/>
                </a:cxn>
                <a:cxn ang="0">
                  <a:pos x="109" y="228"/>
                </a:cxn>
                <a:cxn ang="0">
                  <a:pos x="109" y="228"/>
                </a:cxn>
              </a:cxnLst>
              <a:rect l="0" t="0" r="r" b="b"/>
              <a:pathLst>
                <a:path w="329" h="229">
                  <a:moveTo>
                    <a:pt x="109" y="228"/>
                  </a:moveTo>
                  <a:lnTo>
                    <a:pt x="109" y="225"/>
                  </a:lnTo>
                  <a:lnTo>
                    <a:pt x="111" y="220"/>
                  </a:lnTo>
                  <a:lnTo>
                    <a:pt x="115" y="211"/>
                  </a:lnTo>
                  <a:lnTo>
                    <a:pt x="119" y="202"/>
                  </a:lnTo>
                  <a:lnTo>
                    <a:pt x="126" y="190"/>
                  </a:lnTo>
                  <a:lnTo>
                    <a:pt x="132" y="177"/>
                  </a:lnTo>
                  <a:lnTo>
                    <a:pt x="140" y="164"/>
                  </a:lnTo>
                  <a:lnTo>
                    <a:pt x="149" y="153"/>
                  </a:lnTo>
                  <a:lnTo>
                    <a:pt x="157" y="143"/>
                  </a:lnTo>
                  <a:lnTo>
                    <a:pt x="167" y="135"/>
                  </a:lnTo>
                  <a:lnTo>
                    <a:pt x="167" y="135"/>
                  </a:lnTo>
                  <a:lnTo>
                    <a:pt x="181" y="128"/>
                  </a:lnTo>
                  <a:lnTo>
                    <a:pt x="197" y="122"/>
                  </a:lnTo>
                  <a:lnTo>
                    <a:pt x="216" y="120"/>
                  </a:lnTo>
                  <a:lnTo>
                    <a:pt x="239" y="118"/>
                  </a:lnTo>
                  <a:lnTo>
                    <a:pt x="261" y="116"/>
                  </a:lnTo>
                  <a:lnTo>
                    <a:pt x="281" y="116"/>
                  </a:lnTo>
                  <a:lnTo>
                    <a:pt x="300" y="116"/>
                  </a:lnTo>
                  <a:lnTo>
                    <a:pt x="314" y="116"/>
                  </a:lnTo>
                  <a:lnTo>
                    <a:pt x="323" y="116"/>
                  </a:lnTo>
                  <a:lnTo>
                    <a:pt x="328" y="118"/>
                  </a:lnTo>
                  <a:lnTo>
                    <a:pt x="167" y="0"/>
                  </a:lnTo>
                  <a:lnTo>
                    <a:pt x="0" y="151"/>
                  </a:lnTo>
                  <a:lnTo>
                    <a:pt x="109" y="228"/>
                  </a:lnTo>
                  <a:lnTo>
                    <a:pt x="109" y="22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61F2D7E6-335C-7A47-B205-9EB05AA9A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2671"/>
              <a:ext cx="213" cy="230"/>
            </a:xfrm>
            <a:custGeom>
              <a:avLst/>
              <a:gdLst/>
              <a:ahLst/>
              <a:cxnLst>
                <a:cxn ang="0">
                  <a:pos x="135" y="229"/>
                </a:cxn>
                <a:cxn ang="0">
                  <a:pos x="133" y="227"/>
                </a:cxn>
                <a:cxn ang="0">
                  <a:pos x="133" y="221"/>
                </a:cxn>
                <a:cxn ang="0">
                  <a:pos x="133" y="212"/>
                </a:cxn>
                <a:cxn ang="0">
                  <a:pos x="133" y="200"/>
                </a:cxn>
                <a:cxn ang="0">
                  <a:pos x="133" y="187"/>
                </a:cxn>
                <a:cxn ang="0">
                  <a:pos x="133" y="172"/>
                </a:cxn>
                <a:cxn ang="0">
                  <a:pos x="133" y="157"/>
                </a:cxn>
                <a:cxn ang="0">
                  <a:pos x="135" y="143"/>
                </a:cxn>
                <a:cxn ang="0">
                  <a:pos x="138" y="129"/>
                </a:cxn>
                <a:cxn ang="0">
                  <a:pos x="143" y="120"/>
                </a:cxn>
                <a:cxn ang="0">
                  <a:pos x="212" y="69"/>
                </a:cxn>
                <a:cxn ang="0">
                  <a:pos x="110" y="0"/>
                </a:cxn>
                <a:cxn ang="0">
                  <a:pos x="0" y="136"/>
                </a:cxn>
                <a:cxn ang="0">
                  <a:pos x="135" y="229"/>
                </a:cxn>
                <a:cxn ang="0">
                  <a:pos x="135" y="229"/>
                </a:cxn>
              </a:cxnLst>
              <a:rect l="0" t="0" r="r" b="b"/>
              <a:pathLst>
                <a:path w="213" h="230">
                  <a:moveTo>
                    <a:pt x="135" y="229"/>
                  </a:moveTo>
                  <a:lnTo>
                    <a:pt x="133" y="227"/>
                  </a:lnTo>
                  <a:lnTo>
                    <a:pt x="133" y="221"/>
                  </a:lnTo>
                  <a:lnTo>
                    <a:pt x="133" y="212"/>
                  </a:lnTo>
                  <a:lnTo>
                    <a:pt x="133" y="200"/>
                  </a:lnTo>
                  <a:lnTo>
                    <a:pt x="133" y="187"/>
                  </a:lnTo>
                  <a:lnTo>
                    <a:pt x="133" y="172"/>
                  </a:lnTo>
                  <a:lnTo>
                    <a:pt x="133" y="157"/>
                  </a:lnTo>
                  <a:lnTo>
                    <a:pt x="135" y="143"/>
                  </a:lnTo>
                  <a:lnTo>
                    <a:pt x="138" y="129"/>
                  </a:lnTo>
                  <a:lnTo>
                    <a:pt x="143" y="120"/>
                  </a:lnTo>
                  <a:lnTo>
                    <a:pt x="212" y="69"/>
                  </a:lnTo>
                  <a:lnTo>
                    <a:pt x="110" y="0"/>
                  </a:lnTo>
                  <a:lnTo>
                    <a:pt x="0" y="136"/>
                  </a:lnTo>
                  <a:lnTo>
                    <a:pt x="135" y="229"/>
                  </a:lnTo>
                  <a:lnTo>
                    <a:pt x="135" y="2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89D37C4-7E02-044C-8364-722CF04EE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241"/>
              <a:ext cx="229" cy="245"/>
            </a:xfrm>
            <a:custGeom>
              <a:avLst/>
              <a:gdLst/>
              <a:ahLst/>
              <a:cxnLst>
                <a:cxn ang="0">
                  <a:pos x="135" y="244"/>
                </a:cxn>
                <a:cxn ang="0">
                  <a:pos x="135" y="241"/>
                </a:cxn>
                <a:cxn ang="0">
                  <a:pos x="135" y="234"/>
                </a:cxn>
                <a:cxn ang="0">
                  <a:pos x="137" y="223"/>
                </a:cxn>
                <a:cxn ang="0">
                  <a:pos x="138" y="208"/>
                </a:cxn>
                <a:cxn ang="0">
                  <a:pos x="140" y="193"/>
                </a:cxn>
                <a:cxn ang="0">
                  <a:pos x="143" y="176"/>
                </a:cxn>
                <a:cxn ang="0">
                  <a:pos x="147" y="160"/>
                </a:cxn>
                <a:cxn ang="0">
                  <a:pos x="152" y="143"/>
                </a:cxn>
                <a:cxn ang="0">
                  <a:pos x="156" y="128"/>
                </a:cxn>
                <a:cxn ang="0">
                  <a:pos x="160" y="118"/>
                </a:cxn>
                <a:cxn ang="0">
                  <a:pos x="228" y="68"/>
                </a:cxn>
                <a:cxn ang="0">
                  <a:pos x="126" y="0"/>
                </a:cxn>
                <a:cxn ang="0">
                  <a:pos x="0" y="151"/>
                </a:cxn>
                <a:cxn ang="0">
                  <a:pos x="135" y="244"/>
                </a:cxn>
                <a:cxn ang="0">
                  <a:pos x="135" y="244"/>
                </a:cxn>
              </a:cxnLst>
              <a:rect l="0" t="0" r="r" b="b"/>
              <a:pathLst>
                <a:path w="229" h="245">
                  <a:moveTo>
                    <a:pt x="135" y="244"/>
                  </a:moveTo>
                  <a:lnTo>
                    <a:pt x="135" y="241"/>
                  </a:lnTo>
                  <a:lnTo>
                    <a:pt x="135" y="234"/>
                  </a:lnTo>
                  <a:lnTo>
                    <a:pt x="137" y="223"/>
                  </a:lnTo>
                  <a:lnTo>
                    <a:pt x="138" y="208"/>
                  </a:lnTo>
                  <a:lnTo>
                    <a:pt x="140" y="193"/>
                  </a:lnTo>
                  <a:lnTo>
                    <a:pt x="143" y="176"/>
                  </a:lnTo>
                  <a:lnTo>
                    <a:pt x="147" y="160"/>
                  </a:lnTo>
                  <a:lnTo>
                    <a:pt x="152" y="143"/>
                  </a:lnTo>
                  <a:lnTo>
                    <a:pt x="156" y="128"/>
                  </a:lnTo>
                  <a:lnTo>
                    <a:pt x="160" y="118"/>
                  </a:lnTo>
                  <a:lnTo>
                    <a:pt x="228" y="68"/>
                  </a:lnTo>
                  <a:lnTo>
                    <a:pt x="126" y="0"/>
                  </a:lnTo>
                  <a:lnTo>
                    <a:pt x="0" y="151"/>
                  </a:lnTo>
                  <a:lnTo>
                    <a:pt x="135" y="244"/>
                  </a:lnTo>
                  <a:lnTo>
                    <a:pt x="135" y="24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5EEEF589-03A5-C84A-8223-AC0F6BB3F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FFD94203-2D72-024E-8043-74C47F09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61411865-2A42-F14B-A32D-C5B4B60AB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8F871A43-2A9E-1540-9A5B-F432C0C76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008FB07D-2C38-7E4A-8B4C-1F8854E82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2808"/>
              <a:ext cx="213" cy="22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86"/>
                </a:cxn>
                <a:cxn ang="0">
                  <a:pos x="4" y="91"/>
                </a:cxn>
                <a:cxn ang="0">
                  <a:pos x="11" y="101"/>
                </a:cxn>
                <a:cxn ang="0">
                  <a:pos x="14" y="112"/>
                </a:cxn>
                <a:cxn ang="0">
                  <a:pos x="20" y="126"/>
                </a:cxn>
                <a:cxn ang="0">
                  <a:pos x="27" y="143"/>
                </a:cxn>
                <a:cxn ang="0">
                  <a:pos x="29" y="160"/>
                </a:cxn>
                <a:cxn ang="0">
                  <a:pos x="32" y="179"/>
                </a:cxn>
                <a:cxn ang="0">
                  <a:pos x="29" y="200"/>
                </a:cxn>
                <a:cxn ang="0">
                  <a:pos x="25" y="219"/>
                </a:cxn>
                <a:cxn ang="0">
                  <a:pos x="212" y="135"/>
                </a:cxn>
                <a:cxn ang="0">
                  <a:pos x="168" y="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213" h="220">
                  <a:moveTo>
                    <a:pt x="0" y="84"/>
                  </a:moveTo>
                  <a:lnTo>
                    <a:pt x="0" y="86"/>
                  </a:lnTo>
                  <a:lnTo>
                    <a:pt x="4" y="91"/>
                  </a:lnTo>
                  <a:lnTo>
                    <a:pt x="11" y="101"/>
                  </a:lnTo>
                  <a:lnTo>
                    <a:pt x="14" y="112"/>
                  </a:lnTo>
                  <a:lnTo>
                    <a:pt x="20" y="126"/>
                  </a:lnTo>
                  <a:lnTo>
                    <a:pt x="27" y="143"/>
                  </a:lnTo>
                  <a:lnTo>
                    <a:pt x="29" y="160"/>
                  </a:lnTo>
                  <a:lnTo>
                    <a:pt x="32" y="179"/>
                  </a:lnTo>
                  <a:lnTo>
                    <a:pt x="29" y="200"/>
                  </a:lnTo>
                  <a:lnTo>
                    <a:pt x="25" y="219"/>
                  </a:lnTo>
                  <a:lnTo>
                    <a:pt x="212" y="135"/>
                  </a:lnTo>
                  <a:lnTo>
                    <a:pt x="168" y="0"/>
                  </a:lnTo>
                  <a:lnTo>
                    <a:pt x="0" y="84"/>
                  </a:lnTo>
                  <a:lnTo>
                    <a:pt x="0" y="8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3BC4E9EF-2737-104D-A89F-62B7B5B4F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52F7C97B-AA2F-5B48-9D26-5A592F0A3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5" name="Line 43">
              <a:extLst>
                <a:ext uri="{FF2B5EF4-FFF2-40B4-BE49-F238E27FC236}">
                  <a16:creationId xmlns:a16="http://schemas.microsoft.com/office/drawing/2014/main" id="{BE56B07E-B824-7F43-A4F0-E920EACA74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1" y="1163"/>
              <a:ext cx="175" cy="116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368FB56A-FFF3-ED40-B286-A5F23CF2F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  <a:lnTo>
                    <a:pt x="156" y="7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BC2D9D5D-DDCE-6C46-B74D-17187DC4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8C946CD6-1A29-C347-9503-D00804F92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547"/>
              <a:ext cx="612" cy="393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34" y="389"/>
                </a:cxn>
                <a:cxn ang="0">
                  <a:pos x="69" y="387"/>
                </a:cxn>
                <a:cxn ang="0">
                  <a:pos x="109" y="383"/>
                </a:cxn>
                <a:cxn ang="0">
                  <a:pos x="149" y="376"/>
                </a:cxn>
                <a:cxn ang="0">
                  <a:pos x="187" y="371"/>
                </a:cxn>
                <a:cxn ang="0">
                  <a:pos x="229" y="360"/>
                </a:cxn>
                <a:cxn ang="0">
                  <a:pos x="269" y="350"/>
                </a:cxn>
                <a:cxn ang="0">
                  <a:pos x="305" y="334"/>
                </a:cxn>
                <a:cxn ang="0">
                  <a:pos x="341" y="318"/>
                </a:cxn>
                <a:cxn ang="0">
                  <a:pos x="374" y="299"/>
                </a:cxn>
                <a:cxn ang="0">
                  <a:pos x="374" y="299"/>
                </a:cxn>
                <a:cxn ang="0">
                  <a:pos x="406" y="277"/>
                </a:cxn>
                <a:cxn ang="0">
                  <a:pos x="436" y="252"/>
                </a:cxn>
                <a:cxn ang="0">
                  <a:pos x="461" y="225"/>
                </a:cxn>
                <a:cxn ang="0">
                  <a:pos x="489" y="193"/>
                </a:cxn>
                <a:cxn ang="0">
                  <a:pos x="514" y="161"/>
                </a:cxn>
                <a:cxn ang="0">
                  <a:pos x="535" y="128"/>
                </a:cxn>
                <a:cxn ang="0">
                  <a:pos x="556" y="96"/>
                </a:cxn>
                <a:cxn ang="0">
                  <a:pos x="576" y="62"/>
                </a:cxn>
                <a:cxn ang="0">
                  <a:pos x="593" y="31"/>
                </a:cxn>
                <a:cxn ang="0">
                  <a:pos x="611" y="0"/>
                </a:cxn>
              </a:cxnLst>
              <a:rect l="0" t="0" r="r" b="b"/>
              <a:pathLst>
                <a:path w="612" h="393">
                  <a:moveTo>
                    <a:pt x="0" y="392"/>
                  </a:moveTo>
                  <a:lnTo>
                    <a:pt x="34" y="389"/>
                  </a:lnTo>
                  <a:lnTo>
                    <a:pt x="69" y="387"/>
                  </a:lnTo>
                  <a:lnTo>
                    <a:pt x="109" y="383"/>
                  </a:lnTo>
                  <a:lnTo>
                    <a:pt x="149" y="376"/>
                  </a:lnTo>
                  <a:lnTo>
                    <a:pt x="187" y="371"/>
                  </a:lnTo>
                  <a:lnTo>
                    <a:pt x="229" y="360"/>
                  </a:lnTo>
                  <a:lnTo>
                    <a:pt x="269" y="350"/>
                  </a:lnTo>
                  <a:lnTo>
                    <a:pt x="305" y="334"/>
                  </a:lnTo>
                  <a:lnTo>
                    <a:pt x="341" y="318"/>
                  </a:lnTo>
                  <a:lnTo>
                    <a:pt x="374" y="299"/>
                  </a:lnTo>
                  <a:lnTo>
                    <a:pt x="374" y="299"/>
                  </a:lnTo>
                  <a:lnTo>
                    <a:pt x="406" y="277"/>
                  </a:lnTo>
                  <a:lnTo>
                    <a:pt x="436" y="252"/>
                  </a:lnTo>
                  <a:lnTo>
                    <a:pt x="461" y="225"/>
                  </a:lnTo>
                  <a:lnTo>
                    <a:pt x="489" y="193"/>
                  </a:lnTo>
                  <a:lnTo>
                    <a:pt x="514" y="161"/>
                  </a:lnTo>
                  <a:lnTo>
                    <a:pt x="535" y="128"/>
                  </a:lnTo>
                  <a:lnTo>
                    <a:pt x="556" y="96"/>
                  </a:lnTo>
                  <a:lnTo>
                    <a:pt x="576" y="62"/>
                  </a:lnTo>
                  <a:lnTo>
                    <a:pt x="593" y="31"/>
                  </a:lnTo>
                  <a:lnTo>
                    <a:pt x="611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9B23FE2C-0DF8-5645-A7CF-FC0238E13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65A7370E-ACCC-C54C-86D8-3E864CCE4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" name="Line 49">
              <a:extLst>
                <a:ext uri="{FF2B5EF4-FFF2-40B4-BE49-F238E27FC236}">
                  <a16:creationId xmlns:a16="http://schemas.microsoft.com/office/drawing/2014/main" id="{0F368A05-D197-D046-995F-4CA81F8F7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3" y="1054"/>
              <a:ext cx="166" cy="255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F59D7490-1ADB-2541-9C84-14435463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4EFC45E1-1776-F348-8BF8-F7BC8F0FF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ED2E8683-7F46-8749-8FD1-409C23E75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F5EE9278-481C-C34E-86EB-28923F1B1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8E632B7D-1CD2-9440-9A36-E42442CF4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336"/>
              <a:ext cx="2267" cy="1700"/>
            </a:xfrm>
            <a:custGeom>
              <a:avLst/>
              <a:gdLst/>
              <a:ahLst/>
              <a:cxnLst>
                <a:cxn ang="0">
                  <a:pos x="2029" y="0"/>
                </a:cxn>
                <a:cxn ang="0">
                  <a:pos x="0" y="1300"/>
                </a:cxn>
                <a:cxn ang="0">
                  <a:pos x="236" y="1699"/>
                </a:cxn>
                <a:cxn ang="0">
                  <a:pos x="2266" y="381"/>
                </a:cxn>
                <a:cxn ang="0">
                  <a:pos x="2029" y="0"/>
                </a:cxn>
                <a:cxn ang="0">
                  <a:pos x="2029" y="0"/>
                </a:cxn>
              </a:cxnLst>
              <a:rect l="0" t="0" r="r" b="b"/>
              <a:pathLst>
                <a:path w="2267" h="1700">
                  <a:moveTo>
                    <a:pt x="2029" y="0"/>
                  </a:moveTo>
                  <a:lnTo>
                    <a:pt x="0" y="1300"/>
                  </a:lnTo>
                  <a:lnTo>
                    <a:pt x="236" y="1699"/>
                  </a:lnTo>
                  <a:lnTo>
                    <a:pt x="2266" y="381"/>
                  </a:lnTo>
                  <a:lnTo>
                    <a:pt x="2029" y="0"/>
                  </a:lnTo>
                  <a:lnTo>
                    <a:pt x="202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15BCBBB3-0C8A-9549-A679-CE6970BF7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1345"/>
              <a:ext cx="2251" cy="1678"/>
            </a:xfrm>
            <a:custGeom>
              <a:avLst/>
              <a:gdLst/>
              <a:ahLst/>
              <a:cxnLst>
                <a:cxn ang="0">
                  <a:pos x="2022" y="0"/>
                </a:cxn>
                <a:cxn ang="0">
                  <a:pos x="0" y="1296"/>
                </a:cxn>
                <a:cxn ang="0">
                  <a:pos x="227" y="1677"/>
                </a:cxn>
                <a:cxn ang="0">
                  <a:pos x="2250" y="363"/>
                </a:cxn>
                <a:cxn ang="0">
                  <a:pos x="2022" y="0"/>
                </a:cxn>
                <a:cxn ang="0">
                  <a:pos x="2022" y="0"/>
                </a:cxn>
              </a:cxnLst>
              <a:rect l="0" t="0" r="r" b="b"/>
              <a:pathLst>
                <a:path w="2251" h="1678">
                  <a:moveTo>
                    <a:pt x="2022" y="0"/>
                  </a:moveTo>
                  <a:lnTo>
                    <a:pt x="0" y="1296"/>
                  </a:lnTo>
                  <a:lnTo>
                    <a:pt x="227" y="1677"/>
                  </a:lnTo>
                  <a:lnTo>
                    <a:pt x="2250" y="363"/>
                  </a:lnTo>
                  <a:lnTo>
                    <a:pt x="2022" y="0"/>
                  </a:lnTo>
                  <a:lnTo>
                    <a:pt x="2022" y="0"/>
                  </a:lnTo>
                </a:path>
              </a:pathLst>
            </a:custGeom>
            <a:solidFill>
              <a:srgbClr val="FFDA16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6C93CB0-5E58-C643-B50F-F48AD5303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1354"/>
              <a:ext cx="2238" cy="1657"/>
            </a:xfrm>
            <a:custGeom>
              <a:avLst/>
              <a:gdLst/>
              <a:ahLst/>
              <a:cxnLst>
                <a:cxn ang="0">
                  <a:pos x="2019" y="0"/>
                </a:cxn>
                <a:cxn ang="0">
                  <a:pos x="0" y="1292"/>
                </a:cxn>
                <a:cxn ang="0">
                  <a:pos x="218" y="1656"/>
                </a:cxn>
                <a:cxn ang="0">
                  <a:pos x="2237" y="347"/>
                </a:cxn>
                <a:cxn ang="0">
                  <a:pos x="2019" y="0"/>
                </a:cxn>
                <a:cxn ang="0">
                  <a:pos x="2019" y="0"/>
                </a:cxn>
              </a:cxnLst>
              <a:rect l="0" t="0" r="r" b="b"/>
              <a:pathLst>
                <a:path w="2238" h="1657">
                  <a:moveTo>
                    <a:pt x="2019" y="0"/>
                  </a:moveTo>
                  <a:lnTo>
                    <a:pt x="0" y="1292"/>
                  </a:lnTo>
                  <a:lnTo>
                    <a:pt x="218" y="1656"/>
                  </a:lnTo>
                  <a:lnTo>
                    <a:pt x="2237" y="347"/>
                  </a:lnTo>
                  <a:lnTo>
                    <a:pt x="2019" y="0"/>
                  </a:lnTo>
                  <a:lnTo>
                    <a:pt x="2019" y="0"/>
                  </a:lnTo>
                </a:path>
              </a:pathLst>
            </a:custGeom>
            <a:solidFill>
              <a:srgbClr val="FFDB1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44EFD470-5658-724C-8BE5-F444B2359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360"/>
              <a:ext cx="2222" cy="1639"/>
            </a:xfrm>
            <a:custGeom>
              <a:avLst/>
              <a:gdLst/>
              <a:ahLst/>
              <a:cxnLst>
                <a:cxn ang="0">
                  <a:pos x="2014" y="0"/>
                </a:cxn>
                <a:cxn ang="0">
                  <a:pos x="0" y="1291"/>
                </a:cxn>
                <a:cxn ang="0">
                  <a:pos x="210" y="1638"/>
                </a:cxn>
                <a:cxn ang="0">
                  <a:pos x="2221" y="333"/>
                </a:cxn>
                <a:cxn ang="0">
                  <a:pos x="2014" y="0"/>
                </a:cxn>
                <a:cxn ang="0">
                  <a:pos x="2014" y="0"/>
                </a:cxn>
              </a:cxnLst>
              <a:rect l="0" t="0" r="r" b="b"/>
              <a:pathLst>
                <a:path w="2222" h="1639">
                  <a:moveTo>
                    <a:pt x="2014" y="0"/>
                  </a:moveTo>
                  <a:lnTo>
                    <a:pt x="0" y="1291"/>
                  </a:lnTo>
                  <a:lnTo>
                    <a:pt x="210" y="1638"/>
                  </a:lnTo>
                  <a:lnTo>
                    <a:pt x="2221" y="333"/>
                  </a:lnTo>
                  <a:lnTo>
                    <a:pt x="2014" y="0"/>
                  </a:lnTo>
                  <a:lnTo>
                    <a:pt x="2014" y="0"/>
                  </a:lnTo>
                </a:path>
              </a:pathLst>
            </a:custGeom>
            <a:solidFill>
              <a:srgbClr val="FFDD2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882D07B0-4FE8-C848-AFCA-7097E0F44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367"/>
              <a:ext cx="2209" cy="1619"/>
            </a:xfrm>
            <a:custGeom>
              <a:avLst/>
              <a:gdLst/>
              <a:ahLst/>
              <a:cxnLst>
                <a:cxn ang="0">
                  <a:pos x="2012" y="0"/>
                </a:cxn>
                <a:cxn ang="0">
                  <a:pos x="0" y="1287"/>
                </a:cxn>
                <a:cxn ang="0">
                  <a:pos x="202" y="1618"/>
                </a:cxn>
                <a:cxn ang="0">
                  <a:pos x="2208" y="315"/>
                </a:cxn>
                <a:cxn ang="0">
                  <a:pos x="2012" y="0"/>
                </a:cxn>
                <a:cxn ang="0">
                  <a:pos x="2012" y="0"/>
                </a:cxn>
              </a:cxnLst>
              <a:rect l="0" t="0" r="r" b="b"/>
              <a:pathLst>
                <a:path w="2209" h="1619">
                  <a:moveTo>
                    <a:pt x="2012" y="0"/>
                  </a:moveTo>
                  <a:lnTo>
                    <a:pt x="0" y="1287"/>
                  </a:lnTo>
                  <a:lnTo>
                    <a:pt x="202" y="1618"/>
                  </a:lnTo>
                  <a:lnTo>
                    <a:pt x="2208" y="315"/>
                  </a:lnTo>
                  <a:lnTo>
                    <a:pt x="2012" y="0"/>
                  </a:lnTo>
                  <a:lnTo>
                    <a:pt x="2012" y="0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F750982B-FA14-BF4C-8F52-210EF11F4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1378"/>
              <a:ext cx="2191" cy="1597"/>
            </a:xfrm>
            <a:custGeom>
              <a:avLst/>
              <a:gdLst/>
              <a:ahLst/>
              <a:cxnLst>
                <a:cxn ang="0">
                  <a:pos x="2001" y="0"/>
                </a:cxn>
                <a:cxn ang="0">
                  <a:pos x="0" y="1281"/>
                </a:cxn>
                <a:cxn ang="0">
                  <a:pos x="190" y="1596"/>
                </a:cxn>
                <a:cxn ang="0">
                  <a:pos x="2190" y="299"/>
                </a:cxn>
                <a:cxn ang="0">
                  <a:pos x="2001" y="0"/>
                </a:cxn>
                <a:cxn ang="0">
                  <a:pos x="2001" y="0"/>
                </a:cxn>
              </a:cxnLst>
              <a:rect l="0" t="0" r="r" b="b"/>
              <a:pathLst>
                <a:path w="2191" h="1597">
                  <a:moveTo>
                    <a:pt x="2001" y="0"/>
                  </a:moveTo>
                  <a:lnTo>
                    <a:pt x="0" y="1281"/>
                  </a:lnTo>
                  <a:lnTo>
                    <a:pt x="190" y="1596"/>
                  </a:lnTo>
                  <a:lnTo>
                    <a:pt x="2190" y="299"/>
                  </a:lnTo>
                  <a:lnTo>
                    <a:pt x="2001" y="0"/>
                  </a:lnTo>
                  <a:lnTo>
                    <a:pt x="2001" y="0"/>
                  </a:lnTo>
                </a:path>
              </a:pathLst>
            </a:custGeom>
            <a:solidFill>
              <a:srgbClr val="FFE033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C3645529-E680-0E49-887D-56D27D9A8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1385"/>
              <a:ext cx="2176" cy="1575"/>
            </a:xfrm>
            <a:custGeom>
              <a:avLst/>
              <a:gdLst/>
              <a:ahLst/>
              <a:cxnLst>
                <a:cxn ang="0">
                  <a:pos x="1997" y="0"/>
                </a:cxn>
                <a:cxn ang="0">
                  <a:pos x="0" y="1277"/>
                </a:cxn>
                <a:cxn ang="0">
                  <a:pos x="181" y="1574"/>
                </a:cxn>
                <a:cxn ang="0">
                  <a:pos x="2175" y="282"/>
                </a:cxn>
                <a:cxn ang="0">
                  <a:pos x="1997" y="0"/>
                </a:cxn>
                <a:cxn ang="0">
                  <a:pos x="1997" y="0"/>
                </a:cxn>
              </a:cxnLst>
              <a:rect l="0" t="0" r="r" b="b"/>
              <a:pathLst>
                <a:path w="2176" h="1575">
                  <a:moveTo>
                    <a:pt x="1997" y="0"/>
                  </a:moveTo>
                  <a:lnTo>
                    <a:pt x="0" y="1277"/>
                  </a:lnTo>
                  <a:lnTo>
                    <a:pt x="181" y="1574"/>
                  </a:lnTo>
                  <a:lnTo>
                    <a:pt x="2175" y="282"/>
                  </a:lnTo>
                  <a:lnTo>
                    <a:pt x="1997" y="0"/>
                  </a:lnTo>
                  <a:lnTo>
                    <a:pt x="1997" y="0"/>
                  </a:lnTo>
                </a:path>
              </a:pathLst>
            </a:custGeom>
            <a:solidFill>
              <a:srgbClr val="FFE13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ECF52D5B-6071-AC4E-97A0-68DEE3C7B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1392"/>
              <a:ext cx="2163" cy="1557"/>
            </a:xfrm>
            <a:custGeom>
              <a:avLst/>
              <a:gdLst/>
              <a:ahLst/>
              <a:cxnLst>
                <a:cxn ang="0">
                  <a:pos x="1994" y="0"/>
                </a:cxn>
                <a:cxn ang="0">
                  <a:pos x="0" y="1275"/>
                </a:cxn>
                <a:cxn ang="0">
                  <a:pos x="172" y="1556"/>
                </a:cxn>
                <a:cxn ang="0">
                  <a:pos x="2162" y="269"/>
                </a:cxn>
                <a:cxn ang="0">
                  <a:pos x="1994" y="0"/>
                </a:cxn>
                <a:cxn ang="0">
                  <a:pos x="1994" y="0"/>
                </a:cxn>
              </a:cxnLst>
              <a:rect l="0" t="0" r="r" b="b"/>
              <a:pathLst>
                <a:path w="2163" h="1557">
                  <a:moveTo>
                    <a:pt x="1994" y="0"/>
                  </a:moveTo>
                  <a:lnTo>
                    <a:pt x="0" y="1275"/>
                  </a:lnTo>
                  <a:lnTo>
                    <a:pt x="172" y="1556"/>
                  </a:lnTo>
                  <a:lnTo>
                    <a:pt x="2162" y="269"/>
                  </a:lnTo>
                  <a:lnTo>
                    <a:pt x="1994" y="0"/>
                  </a:lnTo>
                  <a:lnTo>
                    <a:pt x="1994" y="0"/>
                  </a:lnTo>
                </a:path>
              </a:pathLst>
            </a:custGeom>
            <a:solidFill>
              <a:srgbClr val="FFE24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0B52B5FE-6E96-F34A-B7D0-8E92D8152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401"/>
              <a:ext cx="2145" cy="1535"/>
            </a:xfrm>
            <a:custGeom>
              <a:avLst/>
              <a:gdLst/>
              <a:ahLst/>
              <a:cxnLst>
                <a:cxn ang="0">
                  <a:pos x="1987" y="0"/>
                </a:cxn>
                <a:cxn ang="0">
                  <a:pos x="0" y="1271"/>
                </a:cxn>
                <a:cxn ang="0">
                  <a:pos x="161" y="1534"/>
                </a:cxn>
                <a:cxn ang="0">
                  <a:pos x="2144" y="251"/>
                </a:cxn>
                <a:cxn ang="0">
                  <a:pos x="1987" y="0"/>
                </a:cxn>
                <a:cxn ang="0">
                  <a:pos x="1987" y="0"/>
                </a:cxn>
              </a:cxnLst>
              <a:rect l="0" t="0" r="r" b="b"/>
              <a:pathLst>
                <a:path w="2145" h="1535">
                  <a:moveTo>
                    <a:pt x="1987" y="0"/>
                  </a:moveTo>
                  <a:lnTo>
                    <a:pt x="0" y="1271"/>
                  </a:lnTo>
                  <a:lnTo>
                    <a:pt x="161" y="1534"/>
                  </a:lnTo>
                  <a:lnTo>
                    <a:pt x="2144" y="251"/>
                  </a:lnTo>
                  <a:lnTo>
                    <a:pt x="1987" y="0"/>
                  </a:lnTo>
                  <a:lnTo>
                    <a:pt x="1987" y="0"/>
                  </a:lnTo>
                </a:path>
              </a:pathLst>
            </a:custGeom>
            <a:solidFill>
              <a:srgbClr val="FFE44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DD6E50D9-7E15-0041-B2F6-ABF3EAB9D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1408"/>
              <a:ext cx="2130" cy="1516"/>
            </a:xfrm>
            <a:custGeom>
              <a:avLst/>
              <a:gdLst/>
              <a:ahLst/>
              <a:cxnLst>
                <a:cxn ang="0">
                  <a:pos x="1981" y="0"/>
                </a:cxn>
                <a:cxn ang="0">
                  <a:pos x="0" y="1265"/>
                </a:cxn>
                <a:cxn ang="0">
                  <a:pos x="154" y="1515"/>
                </a:cxn>
                <a:cxn ang="0">
                  <a:pos x="2129" y="236"/>
                </a:cxn>
                <a:cxn ang="0">
                  <a:pos x="1981" y="0"/>
                </a:cxn>
                <a:cxn ang="0">
                  <a:pos x="1981" y="0"/>
                </a:cxn>
              </a:cxnLst>
              <a:rect l="0" t="0" r="r" b="b"/>
              <a:pathLst>
                <a:path w="2130" h="1516">
                  <a:moveTo>
                    <a:pt x="1981" y="0"/>
                  </a:moveTo>
                  <a:lnTo>
                    <a:pt x="0" y="1265"/>
                  </a:lnTo>
                  <a:lnTo>
                    <a:pt x="154" y="1515"/>
                  </a:lnTo>
                  <a:lnTo>
                    <a:pt x="2129" y="236"/>
                  </a:lnTo>
                  <a:lnTo>
                    <a:pt x="1981" y="0"/>
                  </a:lnTo>
                  <a:lnTo>
                    <a:pt x="1981" y="0"/>
                  </a:lnTo>
                </a:path>
              </a:pathLst>
            </a:custGeom>
            <a:solidFill>
              <a:srgbClr val="FFE55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DB4639DB-0A67-8D48-A88B-86AA044F9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1416"/>
              <a:ext cx="2113" cy="1496"/>
            </a:xfrm>
            <a:custGeom>
              <a:avLst/>
              <a:gdLst/>
              <a:ahLst/>
              <a:cxnLst>
                <a:cxn ang="0">
                  <a:pos x="1974" y="0"/>
                </a:cxn>
                <a:cxn ang="0">
                  <a:pos x="0" y="1261"/>
                </a:cxn>
                <a:cxn ang="0">
                  <a:pos x="143" y="1495"/>
                </a:cxn>
                <a:cxn ang="0">
                  <a:pos x="2112" y="218"/>
                </a:cxn>
                <a:cxn ang="0">
                  <a:pos x="1974" y="0"/>
                </a:cxn>
                <a:cxn ang="0">
                  <a:pos x="1974" y="0"/>
                </a:cxn>
              </a:cxnLst>
              <a:rect l="0" t="0" r="r" b="b"/>
              <a:pathLst>
                <a:path w="2113" h="1496">
                  <a:moveTo>
                    <a:pt x="1974" y="0"/>
                  </a:moveTo>
                  <a:lnTo>
                    <a:pt x="0" y="1261"/>
                  </a:lnTo>
                  <a:lnTo>
                    <a:pt x="143" y="1495"/>
                  </a:lnTo>
                  <a:lnTo>
                    <a:pt x="2112" y="218"/>
                  </a:lnTo>
                  <a:lnTo>
                    <a:pt x="1974" y="0"/>
                  </a:lnTo>
                  <a:lnTo>
                    <a:pt x="1974" y="0"/>
                  </a:lnTo>
                </a:path>
              </a:pathLst>
            </a:custGeom>
            <a:solidFill>
              <a:srgbClr val="FFE75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7C943FAF-4635-0847-82B4-2B614FA5C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1425"/>
              <a:ext cx="2098" cy="1475"/>
            </a:xfrm>
            <a:custGeom>
              <a:avLst/>
              <a:gdLst/>
              <a:ahLst/>
              <a:cxnLst>
                <a:cxn ang="0">
                  <a:pos x="1970" y="0"/>
                </a:cxn>
                <a:cxn ang="0">
                  <a:pos x="0" y="1256"/>
                </a:cxn>
                <a:cxn ang="0">
                  <a:pos x="135" y="1474"/>
                </a:cxn>
                <a:cxn ang="0">
                  <a:pos x="2097" y="202"/>
                </a:cxn>
                <a:cxn ang="0">
                  <a:pos x="1970" y="0"/>
                </a:cxn>
                <a:cxn ang="0">
                  <a:pos x="1970" y="0"/>
                </a:cxn>
              </a:cxnLst>
              <a:rect l="0" t="0" r="r" b="b"/>
              <a:pathLst>
                <a:path w="2098" h="1475">
                  <a:moveTo>
                    <a:pt x="1970" y="0"/>
                  </a:moveTo>
                  <a:lnTo>
                    <a:pt x="0" y="1256"/>
                  </a:lnTo>
                  <a:lnTo>
                    <a:pt x="135" y="1474"/>
                  </a:lnTo>
                  <a:lnTo>
                    <a:pt x="2097" y="202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solidFill>
              <a:srgbClr val="FFE85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044E66A7-0AAA-8A4F-A21C-C3968CDD2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1433"/>
              <a:ext cx="2083" cy="1454"/>
            </a:xfrm>
            <a:custGeom>
              <a:avLst/>
              <a:gdLst/>
              <a:ahLst/>
              <a:cxnLst>
                <a:cxn ang="0">
                  <a:pos x="1965" y="0"/>
                </a:cxn>
                <a:cxn ang="0">
                  <a:pos x="0" y="1252"/>
                </a:cxn>
                <a:cxn ang="0">
                  <a:pos x="126" y="1453"/>
                </a:cxn>
                <a:cxn ang="0">
                  <a:pos x="2082" y="185"/>
                </a:cxn>
                <a:cxn ang="0">
                  <a:pos x="1965" y="0"/>
                </a:cxn>
                <a:cxn ang="0">
                  <a:pos x="1965" y="0"/>
                </a:cxn>
              </a:cxnLst>
              <a:rect l="0" t="0" r="r" b="b"/>
              <a:pathLst>
                <a:path w="2083" h="1454">
                  <a:moveTo>
                    <a:pt x="1965" y="0"/>
                  </a:moveTo>
                  <a:lnTo>
                    <a:pt x="0" y="1252"/>
                  </a:lnTo>
                  <a:lnTo>
                    <a:pt x="126" y="1453"/>
                  </a:lnTo>
                  <a:lnTo>
                    <a:pt x="2082" y="185"/>
                  </a:lnTo>
                  <a:lnTo>
                    <a:pt x="1965" y="0"/>
                  </a:lnTo>
                  <a:lnTo>
                    <a:pt x="1965" y="0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4D21ACA6-F07C-CD42-BA1B-03F5DB4FC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1440"/>
              <a:ext cx="2068" cy="1435"/>
            </a:xfrm>
            <a:custGeom>
              <a:avLst/>
              <a:gdLst/>
              <a:ahLst/>
              <a:cxnLst>
                <a:cxn ang="0">
                  <a:pos x="1961" y="0"/>
                </a:cxn>
                <a:cxn ang="0">
                  <a:pos x="0" y="1250"/>
                </a:cxn>
                <a:cxn ang="0">
                  <a:pos x="115" y="1434"/>
                </a:cxn>
                <a:cxn ang="0">
                  <a:pos x="2067" y="172"/>
                </a:cxn>
                <a:cxn ang="0">
                  <a:pos x="1961" y="0"/>
                </a:cxn>
                <a:cxn ang="0">
                  <a:pos x="1961" y="0"/>
                </a:cxn>
              </a:cxnLst>
              <a:rect l="0" t="0" r="r" b="b"/>
              <a:pathLst>
                <a:path w="2068" h="1435">
                  <a:moveTo>
                    <a:pt x="1961" y="0"/>
                  </a:moveTo>
                  <a:lnTo>
                    <a:pt x="0" y="1250"/>
                  </a:lnTo>
                  <a:lnTo>
                    <a:pt x="115" y="1434"/>
                  </a:lnTo>
                  <a:lnTo>
                    <a:pt x="2067" y="172"/>
                  </a:lnTo>
                  <a:lnTo>
                    <a:pt x="1961" y="0"/>
                  </a:lnTo>
                  <a:lnTo>
                    <a:pt x="1961" y="0"/>
                  </a:lnTo>
                </a:path>
              </a:pathLst>
            </a:custGeom>
            <a:solidFill>
              <a:srgbClr val="FFEB6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56CCFBC7-1708-314B-8D4D-EFDD9C643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" y="1447"/>
              <a:ext cx="2052" cy="1415"/>
            </a:xfrm>
            <a:custGeom>
              <a:avLst/>
              <a:gdLst/>
              <a:ahLst/>
              <a:cxnLst>
                <a:cxn ang="0">
                  <a:pos x="1955" y="0"/>
                </a:cxn>
                <a:cxn ang="0">
                  <a:pos x="0" y="1247"/>
                </a:cxn>
                <a:cxn ang="0">
                  <a:pos x="105" y="1414"/>
                </a:cxn>
                <a:cxn ang="0">
                  <a:pos x="2051" y="155"/>
                </a:cxn>
                <a:cxn ang="0">
                  <a:pos x="1955" y="0"/>
                </a:cxn>
                <a:cxn ang="0">
                  <a:pos x="1955" y="0"/>
                </a:cxn>
              </a:cxnLst>
              <a:rect l="0" t="0" r="r" b="b"/>
              <a:pathLst>
                <a:path w="2052" h="1415">
                  <a:moveTo>
                    <a:pt x="1955" y="0"/>
                  </a:moveTo>
                  <a:lnTo>
                    <a:pt x="0" y="1247"/>
                  </a:lnTo>
                  <a:lnTo>
                    <a:pt x="105" y="1414"/>
                  </a:lnTo>
                  <a:lnTo>
                    <a:pt x="2051" y="155"/>
                  </a:lnTo>
                  <a:lnTo>
                    <a:pt x="1955" y="0"/>
                  </a:lnTo>
                  <a:lnTo>
                    <a:pt x="1955" y="0"/>
                  </a:lnTo>
                </a:path>
              </a:pathLst>
            </a:custGeom>
            <a:solidFill>
              <a:srgbClr val="FFED7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1C751773-3F60-C445-A731-5C6DD4B02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1457"/>
              <a:ext cx="2037" cy="1392"/>
            </a:xfrm>
            <a:custGeom>
              <a:avLst/>
              <a:gdLst/>
              <a:ahLst/>
              <a:cxnLst>
                <a:cxn ang="0">
                  <a:pos x="1949" y="0"/>
                </a:cxn>
                <a:cxn ang="0">
                  <a:pos x="0" y="1241"/>
                </a:cxn>
                <a:cxn ang="0">
                  <a:pos x="96" y="1391"/>
                </a:cxn>
                <a:cxn ang="0">
                  <a:pos x="2036" y="138"/>
                </a:cxn>
                <a:cxn ang="0">
                  <a:pos x="1949" y="0"/>
                </a:cxn>
                <a:cxn ang="0">
                  <a:pos x="1949" y="0"/>
                </a:cxn>
              </a:cxnLst>
              <a:rect l="0" t="0" r="r" b="b"/>
              <a:pathLst>
                <a:path w="2037" h="1392">
                  <a:moveTo>
                    <a:pt x="1949" y="0"/>
                  </a:moveTo>
                  <a:lnTo>
                    <a:pt x="0" y="1241"/>
                  </a:lnTo>
                  <a:lnTo>
                    <a:pt x="96" y="1391"/>
                  </a:lnTo>
                  <a:lnTo>
                    <a:pt x="2036" y="138"/>
                  </a:lnTo>
                  <a:lnTo>
                    <a:pt x="1949" y="0"/>
                  </a:lnTo>
                  <a:lnTo>
                    <a:pt x="1949" y="0"/>
                  </a:lnTo>
                </a:path>
              </a:pathLst>
            </a:custGeom>
            <a:solidFill>
              <a:srgbClr val="FFEE7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44F944D7-A5AD-1B4F-A317-99AA6CA7C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1465"/>
              <a:ext cx="2022" cy="1371"/>
            </a:xfrm>
            <a:custGeom>
              <a:avLst/>
              <a:gdLst/>
              <a:ahLst/>
              <a:cxnLst>
                <a:cxn ang="0">
                  <a:pos x="1945" y="0"/>
                </a:cxn>
                <a:cxn ang="0">
                  <a:pos x="0" y="1238"/>
                </a:cxn>
                <a:cxn ang="0">
                  <a:pos x="88" y="1370"/>
                </a:cxn>
                <a:cxn ang="0">
                  <a:pos x="2021" y="122"/>
                </a:cxn>
                <a:cxn ang="0">
                  <a:pos x="1945" y="0"/>
                </a:cxn>
                <a:cxn ang="0">
                  <a:pos x="1945" y="0"/>
                </a:cxn>
              </a:cxnLst>
              <a:rect l="0" t="0" r="r" b="b"/>
              <a:pathLst>
                <a:path w="2022" h="1371">
                  <a:moveTo>
                    <a:pt x="1945" y="0"/>
                  </a:moveTo>
                  <a:lnTo>
                    <a:pt x="0" y="1238"/>
                  </a:lnTo>
                  <a:lnTo>
                    <a:pt x="88" y="1370"/>
                  </a:lnTo>
                  <a:lnTo>
                    <a:pt x="2021" y="122"/>
                  </a:lnTo>
                  <a:lnTo>
                    <a:pt x="1945" y="0"/>
                  </a:lnTo>
                  <a:lnTo>
                    <a:pt x="1945" y="0"/>
                  </a:lnTo>
                </a:path>
              </a:pathLst>
            </a:custGeom>
            <a:solidFill>
              <a:srgbClr val="FFF0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1D68B55B-6FD0-FF4B-B27B-A575B8487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1474"/>
              <a:ext cx="2005" cy="1350"/>
            </a:xfrm>
            <a:custGeom>
              <a:avLst/>
              <a:gdLst/>
              <a:ahLst/>
              <a:cxnLst>
                <a:cxn ang="0">
                  <a:pos x="1938" y="0"/>
                </a:cxn>
                <a:cxn ang="0">
                  <a:pos x="0" y="1232"/>
                </a:cxn>
                <a:cxn ang="0">
                  <a:pos x="78" y="1349"/>
                </a:cxn>
                <a:cxn ang="0">
                  <a:pos x="2004" y="106"/>
                </a:cxn>
                <a:cxn ang="0">
                  <a:pos x="1938" y="0"/>
                </a:cxn>
                <a:cxn ang="0">
                  <a:pos x="1938" y="0"/>
                </a:cxn>
              </a:cxnLst>
              <a:rect l="0" t="0" r="r" b="b"/>
              <a:pathLst>
                <a:path w="2005" h="1350">
                  <a:moveTo>
                    <a:pt x="1938" y="0"/>
                  </a:moveTo>
                  <a:lnTo>
                    <a:pt x="0" y="1232"/>
                  </a:lnTo>
                  <a:lnTo>
                    <a:pt x="78" y="1349"/>
                  </a:lnTo>
                  <a:lnTo>
                    <a:pt x="2004" y="106"/>
                  </a:lnTo>
                  <a:lnTo>
                    <a:pt x="1938" y="0"/>
                  </a:lnTo>
                  <a:lnTo>
                    <a:pt x="1938" y="0"/>
                  </a:lnTo>
                </a:path>
              </a:pathLst>
            </a:custGeom>
            <a:solidFill>
              <a:srgbClr val="FFF18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738EC356-B64F-9D4B-AF7D-122FD1DDC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481"/>
              <a:ext cx="1990" cy="1330"/>
            </a:xfrm>
            <a:custGeom>
              <a:avLst/>
              <a:gdLst/>
              <a:ahLst/>
              <a:cxnLst>
                <a:cxn ang="0">
                  <a:pos x="1933" y="0"/>
                </a:cxn>
                <a:cxn ang="0">
                  <a:pos x="0" y="1229"/>
                </a:cxn>
                <a:cxn ang="0">
                  <a:pos x="69" y="1329"/>
                </a:cxn>
                <a:cxn ang="0">
                  <a:pos x="1989" y="91"/>
                </a:cxn>
                <a:cxn ang="0">
                  <a:pos x="1933" y="0"/>
                </a:cxn>
                <a:cxn ang="0">
                  <a:pos x="1933" y="0"/>
                </a:cxn>
              </a:cxnLst>
              <a:rect l="0" t="0" r="r" b="b"/>
              <a:pathLst>
                <a:path w="1990" h="1330">
                  <a:moveTo>
                    <a:pt x="1933" y="0"/>
                  </a:moveTo>
                  <a:lnTo>
                    <a:pt x="0" y="1229"/>
                  </a:lnTo>
                  <a:lnTo>
                    <a:pt x="69" y="1329"/>
                  </a:lnTo>
                  <a:lnTo>
                    <a:pt x="1989" y="91"/>
                  </a:lnTo>
                  <a:lnTo>
                    <a:pt x="1933" y="0"/>
                  </a:lnTo>
                  <a:lnTo>
                    <a:pt x="1933" y="0"/>
                  </a:lnTo>
                </a:path>
              </a:pathLst>
            </a:custGeom>
            <a:solidFill>
              <a:srgbClr val="FFF29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D4389D48-2FCB-EA4F-B22C-9DF0095F7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489"/>
              <a:ext cx="1976" cy="1311"/>
            </a:xfrm>
            <a:custGeom>
              <a:avLst/>
              <a:gdLst/>
              <a:ahLst/>
              <a:cxnLst>
                <a:cxn ang="0">
                  <a:pos x="1928" y="0"/>
                </a:cxn>
                <a:cxn ang="0">
                  <a:pos x="0" y="1227"/>
                </a:cxn>
                <a:cxn ang="0">
                  <a:pos x="61" y="1310"/>
                </a:cxn>
                <a:cxn ang="0">
                  <a:pos x="1975" y="75"/>
                </a:cxn>
                <a:cxn ang="0">
                  <a:pos x="1928" y="0"/>
                </a:cxn>
                <a:cxn ang="0">
                  <a:pos x="1928" y="0"/>
                </a:cxn>
              </a:cxnLst>
              <a:rect l="0" t="0" r="r" b="b"/>
              <a:pathLst>
                <a:path w="1976" h="1311">
                  <a:moveTo>
                    <a:pt x="1928" y="0"/>
                  </a:moveTo>
                  <a:lnTo>
                    <a:pt x="0" y="1227"/>
                  </a:lnTo>
                  <a:lnTo>
                    <a:pt x="61" y="1310"/>
                  </a:lnTo>
                  <a:lnTo>
                    <a:pt x="1975" y="75"/>
                  </a:lnTo>
                  <a:lnTo>
                    <a:pt x="1928" y="0"/>
                  </a:lnTo>
                  <a:lnTo>
                    <a:pt x="1928" y="0"/>
                  </a:lnTo>
                </a:path>
              </a:pathLst>
            </a:custGeom>
            <a:solidFill>
              <a:srgbClr val="FFF49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D88C95FA-0AE6-DB40-B686-E88DDD889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498"/>
              <a:ext cx="1961" cy="1289"/>
            </a:xfrm>
            <a:custGeom>
              <a:avLst/>
              <a:gdLst/>
              <a:ahLst/>
              <a:cxnLst>
                <a:cxn ang="0">
                  <a:pos x="1924" y="0"/>
                </a:cxn>
                <a:cxn ang="0">
                  <a:pos x="0" y="1223"/>
                </a:cxn>
                <a:cxn ang="0">
                  <a:pos x="52" y="1288"/>
                </a:cxn>
                <a:cxn ang="0">
                  <a:pos x="1960" y="58"/>
                </a:cxn>
                <a:cxn ang="0">
                  <a:pos x="1924" y="0"/>
                </a:cxn>
                <a:cxn ang="0">
                  <a:pos x="1924" y="0"/>
                </a:cxn>
              </a:cxnLst>
              <a:rect l="0" t="0" r="r" b="b"/>
              <a:pathLst>
                <a:path w="1961" h="1289">
                  <a:moveTo>
                    <a:pt x="1924" y="0"/>
                  </a:moveTo>
                  <a:lnTo>
                    <a:pt x="0" y="1223"/>
                  </a:lnTo>
                  <a:lnTo>
                    <a:pt x="52" y="1288"/>
                  </a:lnTo>
                  <a:lnTo>
                    <a:pt x="1960" y="58"/>
                  </a:lnTo>
                  <a:lnTo>
                    <a:pt x="1924" y="0"/>
                  </a:lnTo>
                  <a:lnTo>
                    <a:pt x="1924" y="0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AEBAADCF-DCAA-B449-80A7-3393FDEF5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" y="1506"/>
              <a:ext cx="1945" cy="1270"/>
            </a:xfrm>
            <a:custGeom>
              <a:avLst/>
              <a:gdLst/>
              <a:ahLst/>
              <a:cxnLst>
                <a:cxn ang="0">
                  <a:pos x="1917" y="0"/>
                </a:cxn>
                <a:cxn ang="0">
                  <a:pos x="0" y="1218"/>
                </a:cxn>
                <a:cxn ang="0">
                  <a:pos x="41" y="1269"/>
                </a:cxn>
                <a:cxn ang="0">
                  <a:pos x="1944" y="41"/>
                </a:cxn>
                <a:cxn ang="0">
                  <a:pos x="1917" y="0"/>
                </a:cxn>
                <a:cxn ang="0">
                  <a:pos x="1917" y="0"/>
                </a:cxn>
              </a:cxnLst>
              <a:rect l="0" t="0" r="r" b="b"/>
              <a:pathLst>
                <a:path w="1945" h="1270">
                  <a:moveTo>
                    <a:pt x="1917" y="0"/>
                  </a:moveTo>
                  <a:lnTo>
                    <a:pt x="0" y="1218"/>
                  </a:lnTo>
                  <a:lnTo>
                    <a:pt x="41" y="1269"/>
                  </a:lnTo>
                  <a:lnTo>
                    <a:pt x="1944" y="41"/>
                  </a:lnTo>
                  <a:lnTo>
                    <a:pt x="1917" y="0"/>
                  </a:lnTo>
                  <a:lnTo>
                    <a:pt x="1917" y="0"/>
                  </a:lnTo>
                </a:path>
              </a:pathLst>
            </a:custGeom>
            <a:solidFill>
              <a:srgbClr val="FFF7A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E4451DF6-9125-C346-9747-ECBBE7682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1782"/>
              <a:ext cx="2134" cy="1403"/>
            </a:xfrm>
            <a:custGeom>
              <a:avLst/>
              <a:gdLst/>
              <a:ahLst/>
              <a:cxnLst>
                <a:cxn ang="0">
                  <a:pos x="16" y="1338"/>
                </a:cxn>
                <a:cxn ang="0">
                  <a:pos x="8" y="1347"/>
                </a:cxn>
                <a:cxn ang="0">
                  <a:pos x="2" y="1355"/>
                </a:cxn>
                <a:cxn ang="0">
                  <a:pos x="0" y="1365"/>
                </a:cxn>
                <a:cxn ang="0">
                  <a:pos x="2" y="1376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2" y="1393"/>
                </a:cxn>
                <a:cxn ang="0">
                  <a:pos x="23" y="1399"/>
                </a:cxn>
                <a:cxn ang="0">
                  <a:pos x="31" y="1402"/>
                </a:cxn>
                <a:cxn ang="0">
                  <a:pos x="44" y="1399"/>
                </a:cxn>
                <a:cxn ang="0">
                  <a:pos x="55" y="1395"/>
                </a:cxn>
                <a:cxn ang="0">
                  <a:pos x="2115" y="61"/>
                </a:cxn>
                <a:cxn ang="0">
                  <a:pos x="2115" y="61"/>
                </a:cxn>
                <a:cxn ang="0">
                  <a:pos x="2124" y="54"/>
                </a:cxn>
                <a:cxn ang="0">
                  <a:pos x="2128" y="46"/>
                </a:cxn>
                <a:cxn ang="0">
                  <a:pos x="2133" y="36"/>
                </a:cxn>
                <a:cxn ang="0">
                  <a:pos x="2130" y="25"/>
                </a:cxn>
                <a:cxn ang="0">
                  <a:pos x="2126" y="15"/>
                </a:cxn>
                <a:cxn ang="0">
                  <a:pos x="2126" y="15"/>
                </a:cxn>
                <a:cxn ang="0">
                  <a:pos x="2119" y="6"/>
                </a:cxn>
                <a:cxn ang="0">
                  <a:pos x="2109" y="2"/>
                </a:cxn>
                <a:cxn ang="0">
                  <a:pos x="2098" y="0"/>
                </a:cxn>
                <a:cxn ang="0">
                  <a:pos x="2090" y="0"/>
                </a:cxn>
                <a:cxn ang="0">
                  <a:pos x="2080" y="4"/>
                </a:cxn>
                <a:cxn ang="0">
                  <a:pos x="16" y="1338"/>
                </a:cxn>
                <a:cxn ang="0">
                  <a:pos x="16" y="1338"/>
                </a:cxn>
              </a:cxnLst>
              <a:rect l="0" t="0" r="r" b="b"/>
              <a:pathLst>
                <a:path w="2134" h="1403">
                  <a:moveTo>
                    <a:pt x="16" y="1338"/>
                  </a:moveTo>
                  <a:lnTo>
                    <a:pt x="8" y="1347"/>
                  </a:lnTo>
                  <a:lnTo>
                    <a:pt x="2" y="1355"/>
                  </a:lnTo>
                  <a:lnTo>
                    <a:pt x="0" y="1365"/>
                  </a:lnTo>
                  <a:lnTo>
                    <a:pt x="2" y="1376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2" y="1393"/>
                  </a:lnTo>
                  <a:lnTo>
                    <a:pt x="23" y="1399"/>
                  </a:lnTo>
                  <a:lnTo>
                    <a:pt x="31" y="1402"/>
                  </a:lnTo>
                  <a:lnTo>
                    <a:pt x="44" y="1399"/>
                  </a:lnTo>
                  <a:lnTo>
                    <a:pt x="55" y="1395"/>
                  </a:lnTo>
                  <a:lnTo>
                    <a:pt x="2115" y="61"/>
                  </a:lnTo>
                  <a:lnTo>
                    <a:pt x="2115" y="61"/>
                  </a:lnTo>
                  <a:lnTo>
                    <a:pt x="2124" y="54"/>
                  </a:lnTo>
                  <a:lnTo>
                    <a:pt x="2128" y="46"/>
                  </a:lnTo>
                  <a:lnTo>
                    <a:pt x="2133" y="36"/>
                  </a:lnTo>
                  <a:lnTo>
                    <a:pt x="2130" y="25"/>
                  </a:lnTo>
                  <a:lnTo>
                    <a:pt x="2126" y="15"/>
                  </a:lnTo>
                  <a:lnTo>
                    <a:pt x="2126" y="15"/>
                  </a:lnTo>
                  <a:lnTo>
                    <a:pt x="2119" y="6"/>
                  </a:lnTo>
                  <a:lnTo>
                    <a:pt x="2109" y="2"/>
                  </a:lnTo>
                  <a:lnTo>
                    <a:pt x="2098" y="0"/>
                  </a:lnTo>
                  <a:lnTo>
                    <a:pt x="2090" y="0"/>
                  </a:lnTo>
                  <a:lnTo>
                    <a:pt x="2080" y="4"/>
                  </a:lnTo>
                  <a:lnTo>
                    <a:pt x="16" y="1338"/>
                  </a:lnTo>
                  <a:lnTo>
                    <a:pt x="16" y="1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C7D77A4F-EB51-244A-884D-CF55A9525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1727"/>
              <a:ext cx="2130" cy="1401"/>
            </a:xfrm>
            <a:custGeom>
              <a:avLst/>
              <a:gdLst/>
              <a:ahLst/>
              <a:cxnLst>
                <a:cxn ang="0">
                  <a:pos x="17" y="1337"/>
                </a:cxn>
                <a:cxn ang="0">
                  <a:pos x="8" y="1345"/>
                </a:cxn>
                <a:cxn ang="0">
                  <a:pos x="2" y="1353"/>
                </a:cxn>
                <a:cxn ang="0">
                  <a:pos x="0" y="1364"/>
                </a:cxn>
                <a:cxn ang="0">
                  <a:pos x="0" y="1374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3" y="1393"/>
                </a:cxn>
                <a:cxn ang="0">
                  <a:pos x="20" y="1397"/>
                </a:cxn>
                <a:cxn ang="0">
                  <a:pos x="31" y="1400"/>
                </a:cxn>
                <a:cxn ang="0">
                  <a:pos x="42" y="1400"/>
                </a:cxn>
                <a:cxn ang="0">
                  <a:pos x="52" y="1395"/>
                </a:cxn>
                <a:cxn ang="0">
                  <a:pos x="2114" y="63"/>
                </a:cxn>
                <a:cxn ang="0">
                  <a:pos x="2114" y="63"/>
                </a:cxn>
                <a:cxn ang="0">
                  <a:pos x="2123" y="54"/>
                </a:cxn>
                <a:cxn ang="0">
                  <a:pos x="2126" y="47"/>
                </a:cxn>
                <a:cxn ang="0">
                  <a:pos x="2129" y="36"/>
                </a:cxn>
                <a:cxn ang="0">
                  <a:pos x="2126" y="25"/>
                </a:cxn>
                <a:cxn ang="0">
                  <a:pos x="2123" y="15"/>
                </a:cxn>
                <a:cxn ang="0">
                  <a:pos x="2123" y="15"/>
                </a:cxn>
                <a:cxn ang="0">
                  <a:pos x="2116" y="6"/>
                </a:cxn>
                <a:cxn ang="0">
                  <a:pos x="2105" y="2"/>
                </a:cxn>
                <a:cxn ang="0">
                  <a:pos x="2098" y="0"/>
                </a:cxn>
                <a:cxn ang="0">
                  <a:pos x="2087" y="0"/>
                </a:cxn>
                <a:cxn ang="0">
                  <a:pos x="2077" y="4"/>
                </a:cxn>
                <a:cxn ang="0">
                  <a:pos x="17" y="1337"/>
                </a:cxn>
                <a:cxn ang="0">
                  <a:pos x="17" y="1337"/>
                </a:cxn>
              </a:cxnLst>
              <a:rect l="0" t="0" r="r" b="b"/>
              <a:pathLst>
                <a:path w="2130" h="1401">
                  <a:moveTo>
                    <a:pt x="17" y="1337"/>
                  </a:moveTo>
                  <a:lnTo>
                    <a:pt x="8" y="1345"/>
                  </a:lnTo>
                  <a:lnTo>
                    <a:pt x="2" y="1353"/>
                  </a:lnTo>
                  <a:lnTo>
                    <a:pt x="0" y="1364"/>
                  </a:lnTo>
                  <a:lnTo>
                    <a:pt x="0" y="1374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3" y="1393"/>
                  </a:lnTo>
                  <a:lnTo>
                    <a:pt x="20" y="1397"/>
                  </a:lnTo>
                  <a:lnTo>
                    <a:pt x="31" y="1400"/>
                  </a:lnTo>
                  <a:lnTo>
                    <a:pt x="42" y="1400"/>
                  </a:lnTo>
                  <a:lnTo>
                    <a:pt x="52" y="1395"/>
                  </a:lnTo>
                  <a:lnTo>
                    <a:pt x="2114" y="63"/>
                  </a:lnTo>
                  <a:lnTo>
                    <a:pt x="2114" y="63"/>
                  </a:lnTo>
                  <a:lnTo>
                    <a:pt x="2123" y="54"/>
                  </a:lnTo>
                  <a:lnTo>
                    <a:pt x="2126" y="47"/>
                  </a:lnTo>
                  <a:lnTo>
                    <a:pt x="2129" y="36"/>
                  </a:lnTo>
                  <a:lnTo>
                    <a:pt x="2126" y="25"/>
                  </a:lnTo>
                  <a:lnTo>
                    <a:pt x="2123" y="15"/>
                  </a:lnTo>
                  <a:lnTo>
                    <a:pt x="2123" y="15"/>
                  </a:lnTo>
                  <a:lnTo>
                    <a:pt x="2116" y="6"/>
                  </a:lnTo>
                  <a:lnTo>
                    <a:pt x="2105" y="2"/>
                  </a:lnTo>
                  <a:lnTo>
                    <a:pt x="2098" y="0"/>
                  </a:lnTo>
                  <a:lnTo>
                    <a:pt x="2087" y="0"/>
                  </a:lnTo>
                  <a:lnTo>
                    <a:pt x="2077" y="4"/>
                  </a:lnTo>
                  <a:lnTo>
                    <a:pt x="17" y="1337"/>
                  </a:lnTo>
                  <a:lnTo>
                    <a:pt x="17" y="133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32E976EE-29FC-1942-BE3C-32BFB8481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1662"/>
              <a:ext cx="2129" cy="1407"/>
            </a:xfrm>
            <a:custGeom>
              <a:avLst/>
              <a:gdLst/>
              <a:ahLst/>
              <a:cxnLst>
                <a:cxn ang="0">
                  <a:pos x="18" y="1327"/>
                </a:cxn>
                <a:cxn ang="0">
                  <a:pos x="8" y="1335"/>
                </a:cxn>
                <a:cxn ang="0">
                  <a:pos x="2" y="1348"/>
                </a:cxn>
                <a:cxn ang="0">
                  <a:pos x="0" y="1360"/>
                </a:cxn>
                <a:cxn ang="0">
                  <a:pos x="2" y="1374"/>
                </a:cxn>
                <a:cxn ang="0">
                  <a:pos x="6" y="1386"/>
                </a:cxn>
                <a:cxn ang="0">
                  <a:pos x="6" y="1386"/>
                </a:cxn>
                <a:cxn ang="0">
                  <a:pos x="14" y="1397"/>
                </a:cxn>
                <a:cxn ang="0">
                  <a:pos x="27" y="1401"/>
                </a:cxn>
                <a:cxn ang="0">
                  <a:pos x="39" y="1406"/>
                </a:cxn>
                <a:cxn ang="0">
                  <a:pos x="52" y="1403"/>
                </a:cxn>
                <a:cxn ang="0">
                  <a:pos x="64" y="1397"/>
                </a:cxn>
                <a:cxn ang="0">
                  <a:pos x="2109" y="78"/>
                </a:cxn>
                <a:cxn ang="0">
                  <a:pos x="2109" y="78"/>
                </a:cxn>
                <a:cxn ang="0">
                  <a:pos x="2117" y="67"/>
                </a:cxn>
                <a:cxn ang="0">
                  <a:pos x="2123" y="57"/>
                </a:cxn>
                <a:cxn ang="0">
                  <a:pos x="2128" y="43"/>
                </a:cxn>
                <a:cxn ang="0">
                  <a:pos x="2125" y="31"/>
                </a:cxn>
                <a:cxn ang="0">
                  <a:pos x="2121" y="18"/>
                </a:cxn>
                <a:cxn ang="0">
                  <a:pos x="2121" y="18"/>
                </a:cxn>
                <a:cxn ang="0">
                  <a:pos x="2111" y="8"/>
                </a:cxn>
                <a:cxn ang="0">
                  <a:pos x="2100" y="2"/>
                </a:cxn>
                <a:cxn ang="0">
                  <a:pos x="2088" y="0"/>
                </a:cxn>
                <a:cxn ang="0">
                  <a:pos x="2075" y="2"/>
                </a:cxn>
                <a:cxn ang="0">
                  <a:pos x="2063" y="6"/>
                </a:cxn>
                <a:cxn ang="0">
                  <a:pos x="18" y="1327"/>
                </a:cxn>
                <a:cxn ang="0">
                  <a:pos x="18" y="1327"/>
                </a:cxn>
              </a:cxnLst>
              <a:rect l="0" t="0" r="r" b="b"/>
              <a:pathLst>
                <a:path w="2129" h="1407">
                  <a:moveTo>
                    <a:pt x="18" y="1327"/>
                  </a:moveTo>
                  <a:lnTo>
                    <a:pt x="8" y="1335"/>
                  </a:lnTo>
                  <a:lnTo>
                    <a:pt x="2" y="1348"/>
                  </a:lnTo>
                  <a:lnTo>
                    <a:pt x="0" y="1360"/>
                  </a:lnTo>
                  <a:lnTo>
                    <a:pt x="2" y="1374"/>
                  </a:lnTo>
                  <a:lnTo>
                    <a:pt x="6" y="1386"/>
                  </a:lnTo>
                  <a:lnTo>
                    <a:pt x="6" y="1386"/>
                  </a:lnTo>
                  <a:lnTo>
                    <a:pt x="14" y="1397"/>
                  </a:lnTo>
                  <a:lnTo>
                    <a:pt x="27" y="1401"/>
                  </a:lnTo>
                  <a:lnTo>
                    <a:pt x="39" y="1406"/>
                  </a:lnTo>
                  <a:lnTo>
                    <a:pt x="52" y="1403"/>
                  </a:lnTo>
                  <a:lnTo>
                    <a:pt x="64" y="1397"/>
                  </a:lnTo>
                  <a:lnTo>
                    <a:pt x="2109" y="78"/>
                  </a:lnTo>
                  <a:lnTo>
                    <a:pt x="2109" y="78"/>
                  </a:lnTo>
                  <a:lnTo>
                    <a:pt x="2117" y="67"/>
                  </a:lnTo>
                  <a:lnTo>
                    <a:pt x="2123" y="57"/>
                  </a:lnTo>
                  <a:lnTo>
                    <a:pt x="2128" y="43"/>
                  </a:lnTo>
                  <a:lnTo>
                    <a:pt x="2125" y="31"/>
                  </a:lnTo>
                  <a:lnTo>
                    <a:pt x="2121" y="18"/>
                  </a:lnTo>
                  <a:lnTo>
                    <a:pt x="2121" y="18"/>
                  </a:lnTo>
                  <a:lnTo>
                    <a:pt x="2111" y="8"/>
                  </a:lnTo>
                  <a:lnTo>
                    <a:pt x="2100" y="2"/>
                  </a:lnTo>
                  <a:lnTo>
                    <a:pt x="2088" y="0"/>
                  </a:lnTo>
                  <a:lnTo>
                    <a:pt x="2075" y="2"/>
                  </a:lnTo>
                  <a:lnTo>
                    <a:pt x="2063" y="6"/>
                  </a:lnTo>
                  <a:lnTo>
                    <a:pt x="18" y="1327"/>
                  </a:lnTo>
                  <a:lnTo>
                    <a:pt x="18" y="13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127C055C-3392-4B4D-86F6-C2312395A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577"/>
              <a:ext cx="2136" cy="1418"/>
            </a:xfrm>
            <a:custGeom>
              <a:avLst/>
              <a:gdLst/>
              <a:ahLst/>
              <a:cxnLst>
                <a:cxn ang="0">
                  <a:pos x="82" y="1408"/>
                </a:cxn>
                <a:cxn ang="0">
                  <a:pos x="73" y="1410"/>
                </a:cxn>
                <a:cxn ang="0">
                  <a:pos x="64" y="1414"/>
                </a:cxn>
                <a:cxn ang="0">
                  <a:pos x="57" y="1414"/>
                </a:cxn>
                <a:cxn ang="0">
                  <a:pos x="50" y="1417"/>
                </a:cxn>
                <a:cxn ang="0">
                  <a:pos x="41" y="1414"/>
                </a:cxn>
                <a:cxn ang="0">
                  <a:pos x="34" y="1412"/>
                </a:cxn>
                <a:cxn ang="0">
                  <a:pos x="25" y="1408"/>
                </a:cxn>
                <a:cxn ang="0">
                  <a:pos x="18" y="1403"/>
                </a:cxn>
                <a:cxn ang="0">
                  <a:pos x="13" y="1397"/>
                </a:cxn>
                <a:cxn ang="0">
                  <a:pos x="8" y="1391"/>
                </a:cxn>
                <a:cxn ang="0">
                  <a:pos x="8" y="1391"/>
                </a:cxn>
                <a:cxn ang="0">
                  <a:pos x="4" y="1382"/>
                </a:cxn>
                <a:cxn ang="0">
                  <a:pos x="2" y="1376"/>
                </a:cxn>
                <a:cxn ang="0">
                  <a:pos x="0" y="1368"/>
                </a:cxn>
                <a:cxn ang="0">
                  <a:pos x="0" y="1359"/>
                </a:cxn>
                <a:cxn ang="0">
                  <a:pos x="0" y="1350"/>
                </a:cxn>
                <a:cxn ang="0">
                  <a:pos x="4" y="1345"/>
                </a:cxn>
                <a:cxn ang="0">
                  <a:pos x="6" y="1336"/>
                </a:cxn>
                <a:cxn ang="0">
                  <a:pos x="13" y="1330"/>
                </a:cxn>
                <a:cxn ang="0">
                  <a:pos x="16" y="1323"/>
                </a:cxn>
                <a:cxn ang="0">
                  <a:pos x="25" y="1320"/>
                </a:cxn>
                <a:cxn ang="0">
                  <a:pos x="2052" y="7"/>
                </a:cxn>
                <a:cxn ang="0">
                  <a:pos x="2052" y="7"/>
                </a:cxn>
                <a:cxn ang="0">
                  <a:pos x="2061" y="3"/>
                </a:cxn>
                <a:cxn ang="0">
                  <a:pos x="2067" y="0"/>
                </a:cxn>
                <a:cxn ang="0">
                  <a:pos x="2075" y="0"/>
                </a:cxn>
                <a:cxn ang="0">
                  <a:pos x="2084" y="0"/>
                </a:cxn>
                <a:cxn ang="0">
                  <a:pos x="2093" y="0"/>
                </a:cxn>
                <a:cxn ang="0">
                  <a:pos x="2100" y="2"/>
                </a:cxn>
                <a:cxn ang="0">
                  <a:pos x="2107" y="5"/>
                </a:cxn>
                <a:cxn ang="0">
                  <a:pos x="2114" y="9"/>
                </a:cxn>
                <a:cxn ang="0">
                  <a:pos x="2120" y="16"/>
                </a:cxn>
                <a:cxn ang="0">
                  <a:pos x="2126" y="23"/>
                </a:cxn>
                <a:cxn ang="0">
                  <a:pos x="2126" y="23"/>
                </a:cxn>
                <a:cxn ang="0">
                  <a:pos x="2130" y="28"/>
                </a:cxn>
                <a:cxn ang="0">
                  <a:pos x="2132" y="37"/>
                </a:cxn>
                <a:cxn ang="0">
                  <a:pos x="2135" y="46"/>
                </a:cxn>
                <a:cxn ang="0">
                  <a:pos x="2135" y="53"/>
                </a:cxn>
                <a:cxn ang="0">
                  <a:pos x="2132" y="62"/>
                </a:cxn>
                <a:cxn ang="0">
                  <a:pos x="2130" y="69"/>
                </a:cxn>
                <a:cxn ang="0">
                  <a:pos x="2126" y="77"/>
                </a:cxn>
                <a:cxn ang="0">
                  <a:pos x="2121" y="83"/>
                </a:cxn>
                <a:cxn ang="0">
                  <a:pos x="2118" y="90"/>
                </a:cxn>
                <a:cxn ang="0">
                  <a:pos x="2109" y="94"/>
                </a:cxn>
                <a:cxn ang="0">
                  <a:pos x="82" y="1408"/>
                </a:cxn>
                <a:cxn ang="0">
                  <a:pos x="82" y="1408"/>
                </a:cxn>
              </a:cxnLst>
              <a:rect l="0" t="0" r="r" b="b"/>
              <a:pathLst>
                <a:path w="2136" h="1418">
                  <a:moveTo>
                    <a:pt x="82" y="1408"/>
                  </a:moveTo>
                  <a:lnTo>
                    <a:pt x="73" y="1410"/>
                  </a:lnTo>
                  <a:lnTo>
                    <a:pt x="64" y="1414"/>
                  </a:lnTo>
                  <a:lnTo>
                    <a:pt x="57" y="1414"/>
                  </a:lnTo>
                  <a:lnTo>
                    <a:pt x="50" y="1417"/>
                  </a:lnTo>
                  <a:lnTo>
                    <a:pt x="41" y="1414"/>
                  </a:lnTo>
                  <a:lnTo>
                    <a:pt x="34" y="1412"/>
                  </a:lnTo>
                  <a:lnTo>
                    <a:pt x="25" y="1408"/>
                  </a:lnTo>
                  <a:lnTo>
                    <a:pt x="18" y="1403"/>
                  </a:lnTo>
                  <a:lnTo>
                    <a:pt x="13" y="1397"/>
                  </a:lnTo>
                  <a:lnTo>
                    <a:pt x="8" y="1391"/>
                  </a:lnTo>
                  <a:lnTo>
                    <a:pt x="8" y="1391"/>
                  </a:lnTo>
                  <a:lnTo>
                    <a:pt x="4" y="1382"/>
                  </a:lnTo>
                  <a:lnTo>
                    <a:pt x="2" y="1376"/>
                  </a:lnTo>
                  <a:lnTo>
                    <a:pt x="0" y="1368"/>
                  </a:lnTo>
                  <a:lnTo>
                    <a:pt x="0" y="1359"/>
                  </a:lnTo>
                  <a:lnTo>
                    <a:pt x="0" y="1350"/>
                  </a:lnTo>
                  <a:lnTo>
                    <a:pt x="4" y="1345"/>
                  </a:lnTo>
                  <a:lnTo>
                    <a:pt x="6" y="1336"/>
                  </a:lnTo>
                  <a:lnTo>
                    <a:pt x="13" y="1330"/>
                  </a:lnTo>
                  <a:lnTo>
                    <a:pt x="16" y="1323"/>
                  </a:lnTo>
                  <a:lnTo>
                    <a:pt x="25" y="1320"/>
                  </a:lnTo>
                  <a:lnTo>
                    <a:pt x="2052" y="7"/>
                  </a:lnTo>
                  <a:lnTo>
                    <a:pt x="2052" y="7"/>
                  </a:lnTo>
                  <a:lnTo>
                    <a:pt x="2061" y="3"/>
                  </a:lnTo>
                  <a:lnTo>
                    <a:pt x="2067" y="0"/>
                  </a:lnTo>
                  <a:lnTo>
                    <a:pt x="2075" y="0"/>
                  </a:lnTo>
                  <a:lnTo>
                    <a:pt x="2084" y="0"/>
                  </a:lnTo>
                  <a:lnTo>
                    <a:pt x="2093" y="0"/>
                  </a:lnTo>
                  <a:lnTo>
                    <a:pt x="2100" y="2"/>
                  </a:lnTo>
                  <a:lnTo>
                    <a:pt x="2107" y="5"/>
                  </a:lnTo>
                  <a:lnTo>
                    <a:pt x="2114" y="9"/>
                  </a:lnTo>
                  <a:lnTo>
                    <a:pt x="2120" y="16"/>
                  </a:lnTo>
                  <a:lnTo>
                    <a:pt x="2126" y="23"/>
                  </a:lnTo>
                  <a:lnTo>
                    <a:pt x="2126" y="23"/>
                  </a:lnTo>
                  <a:lnTo>
                    <a:pt x="2130" y="28"/>
                  </a:lnTo>
                  <a:lnTo>
                    <a:pt x="2132" y="37"/>
                  </a:lnTo>
                  <a:lnTo>
                    <a:pt x="2135" y="46"/>
                  </a:lnTo>
                  <a:lnTo>
                    <a:pt x="2135" y="53"/>
                  </a:lnTo>
                  <a:lnTo>
                    <a:pt x="2132" y="62"/>
                  </a:lnTo>
                  <a:lnTo>
                    <a:pt x="2130" y="69"/>
                  </a:lnTo>
                  <a:lnTo>
                    <a:pt x="2126" y="77"/>
                  </a:lnTo>
                  <a:lnTo>
                    <a:pt x="2121" y="83"/>
                  </a:lnTo>
                  <a:lnTo>
                    <a:pt x="2118" y="90"/>
                  </a:lnTo>
                  <a:lnTo>
                    <a:pt x="2109" y="94"/>
                  </a:lnTo>
                  <a:lnTo>
                    <a:pt x="82" y="1408"/>
                  </a:lnTo>
                  <a:lnTo>
                    <a:pt x="82" y="140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EEA04B3F-3A02-C747-80A5-CF11CF606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1293"/>
              <a:ext cx="2132" cy="1403"/>
            </a:xfrm>
            <a:custGeom>
              <a:avLst/>
              <a:gdLst/>
              <a:ahLst/>
              <a:cxnLst>
                <a:cxn ang="0">
                  <a:pos x="52" y="1397"/>
                </a:cxn>
                <a:cxn ang="0">
                  <a:pos x="42" y="1402"/>
                </a:cxn>
                <a:cxn ang="0">
                  <a:pos x="31" y="1402"/>
                </a:cxn>
                <a:cxn ang="0">
                  <a:pos x="22" y="1399"/>
                </a:cxn>
                <a:cxn ang="0">
                  <a:pos x="13" y="1395"/>
                </a:cxn>
                <a:cxn ang="0">
                  <a:pos x="4" y="1386"/>
                </a:cxn>
                <a:cxn ang="0">
                  <a:pos x="4" y="1386"/>
                </a:cxn>
                <a:cxn ang="0">
                  <a:pos x="0" y="1376"/>
                </a:cxn>
                <a:cxn ang="0">
                  <a:pos x="0" y="1365"/>
                </a:cxn>
                <a:cxn ang="0">
                  <a:pos x="2" y="1355"/>
                </a:cxn>
                <a:cxn ang="0">
                  <a:pos x="6" y="1347"/>
                </a:cxn>
                <a:cxn ang="0">
                  <a:pos x="15" y="1338"/>
                </a:cxn>
                <a:cxn ang="0">
                  <a:pos x="2079" y="6"/>
                </a:cxn>
                <a:cxn ang="0">
                  <a:pos x="2079" y="6"/>
                </a:cxn>
                <a:cxn ang="0">
                  <a:pos x="2089" y="0"/>
                </a:cxn>
                <a:cxn ang="0">
                  <a:pos x="2100" y="0"/>
                </a:cxn>
                <a:cxn ang="0">
                  <a:pos x="2110" y="2"/>
                </a:cxn>
                <a:cxn ang="0">
                  <a:pos x="2118" y="8"/>
                </a:cxn>
                <a:cxn ang="0">
                  <a:pos x="2127" y="17"/>
                </a:cxn>
                <a:cxn ang="0">
                  <a:pos x="2127" y="17"/>
                </a:cxn>
                <a:cxn ang="0">
                  <a:pos x="2131" y="25"/>
                </a:cxn>
                <a:cxn ang="0">
                  <a:pos x="2131" y="36"/>
                </a:cxn>
                <a:cxn ang="0">
                  <a:pos x="2128" y="46"/>
                </a:cxn>
                <a:cxn ang="0">
                  <a:pos x="2123" y="57"/>
                </a:cxn>
                <a:cxn ang="0">
                  <a:pos x="2116" y="63"/>
                </a:cxn>
                <a:cxn ang="0">
                  <a:pos x="52" y="1397"/>
                </a:cxn>
                <a:cxn ang="0">
                  <a:pos x="52" y="1397"/>
                </a:cxn>
              </a:cxnLst>
              <a:rect l="0" t="0" r="r" b="b"/>
              <a:pathLst>
                <a:path w="2132" h="1403">
                  <a:moveTo>
                    <a:pt x="52" y="1397"/>
                  </a:moveTo>
                  <a:lnTo>
                    <a:pt x="42" y="1402"/>
                  </a:lnTo>
                  <a:lnTo>
                    <a:pt x="31" y="1402"/>
                  </a:lnTo>
                  <a:lnTo>
                    <a:pt x="22" y="1399"/>
                  </a:lnTo>
                  <a:lnTo>
                    <a:pt x="13" y="1395"/>
                  </a:lnTo>
                  <a:lnTo>
                    <a:pt x="4" y="1386"/>
                  </a:lnTo>
                  <a:lnTo>
                    <a:pt x="4" y="1386"/>
                  </a:lnTo>
                  <a:lnTo>
                    <a:pt x="0" y="1376"/>
                  </a:lnTo>
                  <a:lnTo>
                    <a:pt x="0" y="1365"/>
                  </a:lnTo>
                  <a:lnTo>
                    <a:pt x="2" y="1355"/>
                  </a:lnTo>
                  <a:lnTo>
                    <a:pt x="6" y="1347"/>
                  </a:lnTo>
                  <a:lnTo>
                    <a:pt x="15" y="1338"/>
                  </a:lnTo>
                  <a:lnTo>
                    <a:pt x="2079" y="6"/>
                  </a:lnTo>
                  <a:lnTo>
                    <a:pt x="2079" y="6"/>
                  </a:lnTo>
                  <a:lnTo>
                    <a:pt x="2089" y="0"/>
                  </a:lnTo>
                  <a:lnTo>
                    <a:pt x="2100" y="0"/>
                  </a:lnTo>
                  <a:lnTo>
                    <a:pt x="2110" y="2"/>
                  </a:lnTo>
                  <a:lnTo>
                    <a:pt x="2118" y="8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31" y="25"/>
                  </a:lnTo>
                  <a:lnTo>
                    <a:pt x="2131" y="36"/>
                  </a:lnTo>
                  <a:lnTo>
                    <a:pt x="2128" y="46"/>
                  </a:lnTo>
                  <a:lnTo>
                    <a:pt x="2123" y="57"/>
                  </a:lnTo>
                  <a:lnTo>
                    <a:pt x="2116" y="63"/>
                  </a:lnTo>
                  <a:lnTo>
                    <a:pt x="52" y="1397"/>
                  </a:lnTo>
                  <a:lnTo>
                    <a:pt x="52" y="139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F28EB6B3-284E-9E44-ACD3-A3A6E514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" y="1353"/>
              <a:ext cx="2130" cy="1401"/>
            </a:xfrm>
            <a:custGeom>
              <a:avLst/>
              <a:gdLst/>
              <a:ahLst/>
              <a:cxnLst>
                <a:cxn ang="0">
                  <a:pos x="52" y="1393"/>
                </a:cxn>
                <a:cxn ang="0">
                  <a:pos x="41" y="1397"/>
                </a:cxn>
                <a:cxn ang="0">
                  <a:pos x="31" y="1400"/>
                </a:cxn>
                <a:cxn ang="0">
                  <a:pos x="20" y="1397"/>
                </a:cxn>
                <a:cxn ang="0">
                  <a:pos x="12" y="1393"/>
                </a:cxn>
                <a:cxn ang="0">
                  <a:pos x="6" y="1384"/>
                </a:cxn>
                <a:cxn ang="0">
                  <a:pos x="6" y="1384"/>
                </a:cxn>
                <a:cxn ang="0">
                  <a:pos x="2" y="1374"/>
                </a:cxn>
                <a:cxn ang="0">
                  <a:pos x="0" y="1363"/>
                </a:cxn>
                <a:cxn ang="0">
                  <a:pos x="2" y="1352"/>
                </a:cxn>
                <a:cxn ang="0">
                  <a:pos x="6" y="1345"/>
                </a:cxn>
                <a:cxn ang="0">
                  <a:pos x="14" y="1336"/>
                </a:cxn>
                <a:cxn ang="0">
                  <a:pos x="2076" y="4"/>
                </a:cxn>
                <a:cxn ang="0">
                  <a:pos x="2076" y="4"/>
                </a:cxn>
                <a:cxn ang="0">
                  <a:pos x="2087" y="0"/>
                </a:cxn>
                <a:cxn ang="0">
                  <a:pos x="2094" y="0"/>
                </a:cxn>
                <a:cxn ang="0">
                  <a:pos x="2105" y="2"/>
                </a:cxn>
                <a:cxn ang="0">
                  <a:pos x="2116" y="6"/>
                </a:cxn>
                <a:cxn ang="0">
                  <a:pos x="2122" y="14"/>
                </a:cxn>
                <a:cxn ang="0">
                  <a:pos x="2122" y="14"/>
                </a:cxn>
                <a:cxn ang="0">
                  <a:pos x="2126" y="25"/>
                </a:cxn>
                <a:cxn ang="0">
                  <a:pos x="2129" y="35"/>
                </a:cxn>
                <a:cxn ang="0">
                  <a:pos x="2126" y="46"/>
                </a:cxn>
                <a:cxn ang="0">
                  <a:pos x="2120" y="54"/>
                </a:cxn>
                <a:cxn ang="0">
                  <a:pos x="2112" y="60"/>
                </a:cxn>
                <a:cxn ang="0">
                  <a:pos x="52" y="1393"/>
                </a:cxn>
                <a:cxn ang="0">
                  <a:pos x="52" y="1393"/>
                </a:cxn>
              </a:cxnLst>
              <a:rect l="0" t="0" r="r" b="b"/>
              <a:pathLst>
                <a:path w="2130" h="1401">
                  <a:moveTo>
                    <a:pt x="52" y="1393"/>
                  </a:moveTo>
                  <a:lnTo>
                    <a:pt x="41" y="1397"/>
                  </a:lnTo>
                  <a:lnTo>
                    <a:pt x="31" y="1400"/>
                  </a:lnTo>
                  <a:lnTo>
                    <a:pt x="20" y="1397"/>
                  </a:lnTo>
                  <a:lnTo>
                    <a:pt x="12" y="1393"/>
                  </a:lnTo>
                  <a:lnTo>
                    <a:pt x="6" y="1384"/>
                  </a:lnTo>
                  <a:lnTo>
                    <a:pt x="6" y="1384"/>
                  </a:lnTo>
                  <a:lnTo>
                    <a:pt x="2" y="1374"/>
                  </a:lnTo>
                  <a:lnTo>
                    <a:pt x="0" y="1363"/>
                  </a:lnTo>
                  <a:lnTo>
                    <a:pt x="2" y="1352"/>
                  </a:lnTo>
                  <a:lnTo>
                    <a:pt x="6" y="1345"/>
                  </a:lnTo>
                  <a:lnTo>
                    <a:pt x="14" y="1336"/>
                  </a:lnTo>
                  <a:lnTo>
                    <a:pt x="2076" y="4"/>
                  </a:lnTo>
                  <a:lnTo>
                    <a:pt x="2076" y="4"/>
                  </a:lnTo>
                  <a:lnTo>
                    <a:pt x="2087" y="0"/>
                  </a:lnTo>
                  <a:lnTo>
                    <a:pt x="2094" y="0"/>
                  </a:lnTo>
                  <a:lnTo>
                    <a:pt x="2105" y="2"/>
                  </a:lnTo>
                  <a:lnTo>
                    <a:pt x="2116" y="6"/>
                  </a:lnTo>
                  <a:lnTo>
                    <a:pt x="2122" y="14"/>
                  </a:lnTo>
                  <a:lnTo>
                    <a:pt x="2122" y="14"/>
                  </a:lnTo>
                  <a:lnTo>
                    <a:pt x="2126" y="25"/>
                  </a:lnTo>
                  <a:lnTo>
                    <a:pt x="2129" y="35"/>
                  </a:lnTo>
                  <a:lnTo>
                    <a:pt x="2126" y="46"/>
                  </a:lnTo>
                  <a:lnTo>
                    <a:pt x="2120" y="54"/>
                  </a:lnTo>
                  <a:lnTo>
                    <a:pt x="2112" y="60"/>
                  </a:lnTo>
                  <a:lnTo>
                    <a:pt x="52" y="1393"/>
                  </a:lnTo>
                  <a:lnTo>
                    <a:pt x="52" y="13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F649E069-0C74-0F42-ABD7-2E8452855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1410"/>
              <a:ext cx="2129" cy="1408"/>
            </a:xfrm>
            <a:custGeom>
              <a:avLst/>
              <a:gdLst/>
              <a:ahLst/>
              <a:cxnLst>
                <a:cxn ang="0">
                  <a:pos x="65" y="1400"/>
                </a:cxn>
                <a:cxn ang="0">
                  <a:pos x="52" y="1404"/>
                </a:cxn>
                <a:cxn ang="0">
                  <a:pos x="40" y="1407"/>
                </a:cxn>
                <a:cxn ang="0">
                  <a:pos x="27" y="1404"/>
                </a:cxn>
                <a:cxn ang="0">
                  <a:pos x="17" y="1398"/>
                </a:cxn>
                <a:cxn ang="0">
                  <a:pos x="6" y="1388"/>
                </a:cxn>
                <a:cxn ang="0">
                  <a:pos x="6" y="1388"/>
                </a:cxn>
                <a:cxn ang="0">
                  <a:pos x="2" y="1375"/>
                </a:cxn>
                <a:cxn ang="0">
                  <a:pos x="0" y="1362"/>
                </a:cxn>
                <a:cxn ang="0">
                  <a:pos x="2" y="1349"/>
                </a:cxn>
                <a:cxn ang="0">
                  <a:pos x="10" y="1339"/>
                </a:cxn>
                <a:cxn ang="0">
                  <a:pos x="19" y="1328"/>
                </a:cxn>
                <a:cxn ang="0">
                  <a:pos x="2063" y="6"/>
                </a:cxn>
                <a:cxn ang="0">
                  <a:pos x="2063" y="6"/>
                </a:cxn>
                <a:cxn ang="0">
                  <a:pos x="2076" y="2"/>
                </a:cxn>
                <a:cxn ang="0">
                  <a:pos x="2088" y="0"/>
                </a:cxn>
                <a:cxn ang="0">
                  <a:pos x="2101" y="2"/>
                </a:cxn>
                <a:cxn ang="0">
                  <a:pos x="2113" y="8"/>
                </a:cxn>
                <a:cxn ang="0">
                  <a:pos x="2122" y="19"/>
                </a:cxn>
                <a:cxn ang="0">
                  <a:pos x="2122" y="19"/>
                </a:cxn>
                <a:cxn ang="0">
                  <a:pos x="2126" y="31"/>
                </a:cxn>
                <a:cxn ang="0">
                  <a:pos x="2128" y="45"/>
                </a:cxn>
                <a:cxn ang="0">
                  <a:pos x="2126" y="57"/>
                </a:cxn>
                <a:cxn ang="0">
                  <a:pos x="2118" y="68"/>
                </a:cxn>
                <a:cxn ang="0">
                  <a:pos x="2109" y="78"/>
                </a:cxn>
                <a:cxn ang="0">
                  <a:pos x="65" y="1400"/>
                </a:cxn>
                <a:cxn ang="0">
                  <a:pos x="65" y="1400"/>
                </a:cxn>
              </a:cxnLst>
              <a:rect l="0" t="0" r="r" b="b"/>
              <a:pathLst>
                <a:path w="2129" h="1408">
                  <a:moveTo>
                    <a:pt x="65" y="1400"/>
                  </a:moveTo>
                  <a:lnTo>
                    <a:pt x="52" y="1404"/>
                  </a:lnTo>
                  <a:lnTo>
                    <a:pt x="40" y="1407"/>
                  </a:lnTo>
                  <a:lnTo>
                    <a:pt x="27" y="1404"/>
                  </a:lnTo>
                  <a:lnTo>
                    <a:pt x="17" y="1398"/>
                  </a:lnTo>
                  <a:lnTo>
                    <a:pt x="6" y="1388"/>
                  </a:lnTo>
                  <a:lnTo>
                    <a:pt x="6" y="1388"/>
                  </a:lnTo>
                  <a:lnTo>
                    <a:pt x="2" y="1375"/>
                  </a:lnTo>
                  <a:lnTo>
                    <a:pt x="0" y="1362"/>
                  </a:lnTo>
                  <a:lnTo>
                    <a:pt x="2" y="1349"/>
                  </a:lnTo>
                  <a:lnTo>
                    <a:pt x="10" y="1339"/>
                  </a:lnTo>
                  <a:lnTo>
                    <a:pt x="19" y="1328"/>
                  </a:lnTo>
                  <a:lnTo>
                    <a:pt x="2063" y="6"/>
                  </a:lnTo>
                  <a:lnTo>
                    <a:pt x="2063" y="6"/>
                  </a:lnTo>
                  <a:lnTo>
                    <a:pt x="2076" y="2"/>
                  </a:lnTo>
                  <a:lnTo>
                    <a:pt x="2088" y="0"/>
                  </a:lnTo>
                  <a:lnTo>
                    <a:pt x="2101" y="2"/>
                  </a:lnTo>
                  <a:lnTo>
                    <a:pt x="2113" y="8"/>
                  </a:lnTo>
                  <a:lnTo>
                    <a:pt x="2122" y="19"/>
                  </a:lnTo>
                  <a:lnTo>
                    <a:pt x="2122" y="19"/>
                  </a:lnTo>
                  <a:lnTo>
                    <a:pt x="2126" y="31"/>
                  </a:lnTo>
                  <a:lnTo>
                    <a:pt x="2128" y="45"/>
                  </a:lnTo>
                  <a:lnTo>
                    <a:pt x="2126" y="57"/>
                  </a:lnTo>
                  <a:lnTo>
                    <a:pt x="2118" y="68"/>
                  </a:lnTo>
                  <a:lnTo>
                    <a:pt x="2109" y="78"/>
                  </a:lnTo>
                  <a:lnTo>
                    <a:pt x="65" y="1400"/>
                  </a:lnTo>
                  <a:lnTo>
                    <a:pt x="65" y="140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B2A8334-B030-8E45-A993-ECB5B54A7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484"/>
              <a:ext cx="2136" cy="1417"/>
            </a:xfrm>
            <a:custGeom>
              <a:avLst/>
              <a:gdLst/>
              <a:ahLst/>
              <a:cxnLst>
                <a:cxn ang="0">
                  <a:pos x="25" y="1321"/>
                </a:cxn>
                <a:cxn ang="0">
                  <a:pos x="17" y="1325"/>
                </a:cxn>
                <a:cxn ang="0">
                  <a:pos x="13" y="1332"/>
                </a:cxn>
                <a:cxn ang="0">
                  <a:pos x="8" y="1339"/>
                </a:cxn>
                <a:cxn ang="0">
                  <a:pos x="4" y="1346"/>
                </a:cxn>
                <a:cxn ang="0">
                  <a:pos x="2" y="1353"/>
                </a:cxn>
                <a:cxn ang="0">
                  <a:pos x="0" y="1362"/>
                </a:cxn>
                <a:cxn ang="0">
                  <a:pos x="0" y="1369"/>
                </a:cxn>
                <a:cxn ang="0">
                  <a:pos x="2" y="1378"/>
                </a:cxn>
                <a:cxn ang="0">
                  <a:pos x="4" y="1385"/>
                </a:cxn>
                <a:cxn ang="0">
                  <a:pos x="8" y="1392"/>
                </a:cxn>
                <a:cxn ang="0">
                  <a:pos x="8" y="1392"/>
                </a:cxn>
                <a:cxn ang="0">
                  <a:pos x="15" y="1399"/>
                </a:cxn>
                <a:cxn ang="0">
                  <a:pos x="21" y="1406"/>
                </a:cxn>
                <a:cxn ang="0">
                  <a:pos x="27" y="1410"/>
                </a:cxn>
                <a:cxn ang="0">
                  <a:pos x="34" y="1414"/>
                </a:cxn>
                <a:cxn ang="0">
                  <a:pos x="42" y="1416"/>
                </a:cxn>
                <a:cxn ang="0">
                  <a:pos x="50" y="1416"/>
                </a:cxn>
                <a:cxn ang="0">
                  <a:pos x="59" y="1416"/>
                </a:cxn>
                <a:cxn ang="0">
                  <a:pos x="68" y="1416"/>
                </a:cxn>
                <a:cxn ang="0">
                  <a:pos x="73" y="1412"/>
                </a:cxn>
                <a:cxn ang="0">
                  <a:pos x="82" y="1408"/>
                </a:cxn>
                <a:cxn ang="0">
                  <a:pos x="2109" y="96"/>
                </a:cxn>
                <a:cxn ang="0">
                  <a:pos x="2109" y="96"/>
                </a:cxn>
                <a:cxn ang="0">
                  <a:pos x="2118" y="93"/>
                </a:cxn>
                <a:cxn ang="0">
                  <a:pos x="2122" y="86"/>
                </a:cxn>
                <a:cxn ang="0">
                  <a:pos x="2127" y="80"/>
                </a:cxn>
                <a:cxn ang="0">
                  <a:pos x="2130" y="71"/>
                </a:cxn>
                <a:cxn ang="0">
                  <a:pos x="2132" y="65"/>
                </a:cxn>
                <a:cxn ang="0">
                  <a:pos x="2135" y="57"/>
                </a:cxn>
                <a:cxn ang="0">
                  <a:pos x="2135" y="48"/>
                </a:cxn>
                <a:cxn ang="0">
                  <a:pos x="2132" y="40"/>
                </a:cxn>
                <a:cxn ang="0">
                  <a:pos x="2130" y="31"/>
                </a:cxn>
                <a:cxn ang="0">
                  <a:pos x="2127" y="25"/>
                </a:cxn>
                <a:cxn ang="0">
                  <a:pos x="2127" y="25"/>
                </a:cxn>
                <a:cxn ang="0">
                  <a:pos x="2120" y="19"/>
                </a:cxn>
                <a:cxn ang="0">
                  <a:pos x="2114" y="13"/>
                </a:cxn>
                <a:cxn ang="0">
                  <a:pos x="2107" y="8"/>
                </a:cxn>
                <a:cxn ang="0">
                  <a:pos x="2102" y="4"/>
                </a:cxn>
                <a:cxn ang="0">
                  <a:pos x="2093" y="2"/>
                </a:cxn>
                <a:cxn ang="0">
                  <a:pos x="2084" y="0"/>
                </a:cxn>
                <a:cxn ang="0">
                  <a:pos x="2076" y="2"/>
                </a:cxn>
                <a:cxn ang="0">
                  <a:pos x="2070" y="2"/>
                </a:cxn>
                <a:cxn ang="0">
                  <a:pos x="2061" y="6"/>
                </a:cxn>
                <a:cxn ang="0">
                  <a:pos x="2053" y="8"/>
                </a:cxn>
                <a:cxn ang="0">
                  <a:pos x="25" y="1321"/>
                </a:cxn>
                <a:cxn ang="0">
                  <a:pos x="25" y="1321"/>
                </a:cxn>
              </a:cxnLst>
              <a:rect l="0" t="0" r="r" b="b"/>
              <a:pathLst>
                <a:path w="2136" h="1417">
                  <a:moveTo>
                    <a:pt x="25" y="1321"/>
                  </a:moveTo>
                  <a:lnTo>
                    <a:pt x="17" y="1325"/>
                  </a:lnTo>
                  <a:lnTo>
                    <a:pt x="13" y="1332"/>
                  </a:lnTo>
                  <a:lnTo>
                    <a:pt x="8" y="1339"/>
                  </a:lnTo>
                  <a:lnTo>
                    <a:pt x="4" y="1346"/>
                  </a:lnTo>
                  <a:lnTo>
                    <a:pt x="2" y="1353"/>
                  </a:lnTo>
                  <a:lnTo>
                    <a:pt x="0" y="1362"/>
                  </a:lnTo>
                  <a:lnTo>
                    <a:pt x="0" y="1369"/>
                  </a:lnTo>
                  <a:lnTo>
                    <a:pt x="2" y="1378"/>
                  </a:lnTo>
                  <a:lnTo>
                    <a:pt x="4" y="1385"/>
                  </a:lnTo>
                  <a:lnTo>
                    <a:pt x="8" y="1392"/>
                  </a:lnTo>
                  <a:lnTo>
                    <a:pt x="8" y="1392"/>
                  </a:lnTo>
                  <a:lnTo>
                    <a:pt x="15" y="1399"/>
                  </a:lnTo>
                  <a:lnTo>
                    <a:pt x="21" y="1406"/>
                  </a:lnTo>
                  <a:lnTo>
                    <a:pt x="27" y="1410"/>
                  </a:lnTo>
                  <a:lnTo>
                    <a:pt x="34" y="1414"/>
                  </a:lnTo>
                  <a:lnTo>
                    <a:pt x="42" y="1416"/>
                  </a:lnTo>
                  <a:lnTo>
                    <a:pt x="50" y="1416"/>
                  </a:lnTo>
                  <a:lnTo>
                    <a:pt x="59" y="1416"/>
                  </a:lnTo>
                  <a:lnTo>
                    <a:pt x="68" y="1416"/>
                  </a:lnTo>
                  <a:lnTo>
                    <a:pt x="73" y="1412"/>
                  </a:lnTo>
                  <a:lnTo>
                    <a:pt x="82" y="1408"/>
                  </a:lnTo>
                  <a:lnTo>
                    <a:pt x="2109" y="96"/>
                  </a:lnTo>
                  <a:lnTo>
                    <a:pt x="2109" y="96"/>
                  </a:lnTo>
                  <a:lnTo>
                    <a:pt x="2118" y="93"/>
                  </a:lnTo>
                  <a:lnTo>
                    <a:pt x="2122" y="86"/>
                  </a:lnTo>
                  <a:lnTo>
                    <a:pt x="2127" y="80"/>
                  </a:lnTo>
                  <a:lnTo>
                    <a:pt x="2130" y="71"/>
                  </a:lnTo>
                  <a:lnTo>
                    <a:pt x="2132" y="65"/>
                  </a:lnTo>
                  <a:lnTo>
                    <a:pt x="2135" y="57"/>
                  </a:lnTo>
                  <a:lnTo>
                    <a:pt x="2135" y="48"/>
                  </a:lnTo>
                  <a:lnTo>
                    <a:pt x="2132" y="40"/>
                  </a:lnTo>
                  <a:lnTo>
                    <a:pt x="2130" y="31"/>
                  </a:lnTo>
                  <a:lnTo>
                    <a:pt x="2127" y="25"/>
                  </a:lnTo>
                  <a:lnTo>
                    <a:pt x="2127" y="25"/>
                  </a:lnTo>
                  <a:lnTo>
                    <a:pt x="2120" y="19"/>
                  </a:lnTo>
                  <a:lnTo>
                    <a:pt x="2114" y="13"/>
                  </a:lnTo>
                  <a:lnTo>
                    <a:pt x="2107" y="8"/>
                  </a:lnTo>
                  <a:lnTo>
                    <a:pt x="2102" y="4"/>
                  </a:lnTo>
                  <a:lnTo>
                    <a:pt x="2093" y="2"/>
                  </a:lnTo>
                  <a:lnTo>
                    <a:pt x="2084" y="0"/>
                  </a:lnTo>
                  <a:lnTo>
                    <a:pt x="2076" y="2"/>
                  </a:lnTo>
                  <a:lnTo>
                    <a:pt x="2070" y="2"/>
                  </a:lnTo>
                  <a:lnTo>
                    <a:pt x="2061" y="6"/>
                  </a:lnTo>
                  <a:lnTo>
                    <a:pt x="2053" y="8"/>
                  </a:lnTo>
                  <a:lnTo>
                    <a:pt x="25" y="1321"/>
                  </a:lnTo>
                  <a:lnTo>
                    <a:pt x="25" y="132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8F4C7D14-2C80-0848-850E-5C82AB610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61AB0BB4-353B-0E43-B970-AA0785A92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01F496EC-4CB7-9748-A5EA-355178C93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4BCE63A0-48FE-394A-B6E4-B1DF32DDA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1E334798-9DAD-3F4C-A9A0-44FC0FEEE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72A2D71B-1D2B-3648-9ABD-42995F1D5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9386C80D-F8FF-6640-A65C-8B4D55327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24AAE3F9-A9C4-164B-951D-606E08EC7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3B0C4032-70D5-A341-BEFB-A4EECC8C8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9CDD25CE-F229-B340-840B-0175BA836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CD4B367-6788-EA4D-8D97-FB0981F5A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  <a:cxn ang="0">
                  <a:pos x="189" y="14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  <a:lnTo>
                    <a:pt x="189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098960BC-BEF1-BD4F-8B1C-044E394E4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3AE419A1-83A2-1B48-AFB2-67A90EDF4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  <a:cxn ang="0">
                  <a:pos x="166" y="129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  <a:lnTo>
                    <a:pt x="166" y="1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73714E93-08E1-B746-B81A-1598488BD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1051D0C0-24D5-3C4E-8C13-97A37C353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  <a:cxn ang="0">
                  <a:pos x="130" y="94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  <a:lnTo>
                    <a:pt x="130" y="9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92ABD082-2F50-0046-A91F-2110CD16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E47CE22E-08E4-D149-BC2C-EF91FD2EA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  <a:cxn ang="0">
                  <a:pos x="164" y="13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  <a:lnTo>
                    <a:pt x="164" y="13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7899E421-9908-9C42-A24D-088D03088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5EA75F39-8B02-4C45-A224-2FC4CAA25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  <a:cxn ang="0">
                  <a:pos x="145" y="140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  <a:lnTo>
                    <a:pt x="145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363C0FB8-E00E-944C-AB53-5167B39F9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5F5C9D6B-68CB-5445-9A2A-ED2AFADB2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  <a:cxn ang="0">
                  <a:pos x="91" y="142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  <a:lnTo>
                    <a:pt x="91" y="14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A64C82BC-2546-D04C-8F46-F847964EA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C2211A8A-1C72-D54E-B3C5-8B0145AD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  <a:cxn ang="0">
                  <a:pos x="81" y="196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  <a:lnTo>
                    <a:pt x="81" y="196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A679D547-2626-DB48-A6A5-7168A383E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1439DB00-5A88-A04A-BBD4-E0700B9E9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193" y="137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93" y="13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B6A22D46-3EAE-1844-8D42-858ECEF13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27CAB04D-5503-674D-B9B8-F6BA06AB0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  <a:cxn ang="0">
                  <a:pos x="166" y="130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  <a:lnTo>
                    <a:pt x="166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1CDC6C2E-87CA-7B40-8013-F8DC6A47D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497B74F5-A32E-734C-A7E2-1FF83D4DB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  <a:cxn ang="0">
                  <a:pos x="131" y="90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  <a:lnTo>
                    <a:pt x="131" y="9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E9810D05-C590-1B45-8E07-02EED5AF2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F5E5A4D8-B5DF-6340-8DD9-795558BAC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  <a:cxn ang="0">
                  <a:pos x="164" y="130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  <a:lnTo>
                    <a:pt x="164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2EA864DF-6CD6-B64C-9A79-963575895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C42217D8-F5EF-924C-B0F4-FEB534E44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  <a:cxn ang="0">
                  <a:pos x="143" y="142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  <a:lnTo>
                    <a:pt x="143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4112DAAF-02D1-8C40-840A-E5F5DDDD4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C8D8BCE4-D598-324F-960C-7A0D9704C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  <a:cxn ang="0">
                  <a:pos x="90" y="143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  <a:lnTo>
                    <a:pt x="90" y="14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5CF95BCF-D227-8F44-8834-7ABE8948D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928D4933-C739-824C-8C63-06E1C8ED1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  <a:cxn ang="0">
                  <a:pos x="80" y="196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  <a:lnTo>
                    <a:pt x="80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68656BC5-C112-8240-905F-FB233BFD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086046F7-2DAD-6B49-8A81-58A107006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  <a:cxn ang="0">
                  <a:pos x="0" y="526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  <a:lnTo>
                    <a:pt x="0" y="52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A6EFDF85-0875-C546-A02B-44955DF78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D7E96948-2EDB-784D-89D6-9151E55E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  <a:lnTo>
                    <a:pt x="115" y="4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CAABD7AD-9A47-8F47-9DB4-BAB1BCAD1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035151EA-7E00-B34F-B262-75868FB99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  <a:cxn ang="0">
                  <a:pos x="34" y="399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  <a:lnTo>
                    <a:pt x="34" y="399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CE33E8DE-638D-0241-AE8C-4ADC6DC59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12D81F3F-A5B3-8149-8BC7-711FA9445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  <a:cxn ang="0">
                  <a:pos x="33" y="401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  <a:lnTo>
                    <a:pt x="33" y="40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942F9220-A203-8B48-AD0F-1B65192A0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F031AFB8-B626-8A40-8DE5-F918ABA5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2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5C37C3BD-12F6-5349-9FA9-DD5209555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51B8BFCC-C31C-F24F-A62E-71D48469E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1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105B472-006A-2948-96F0-321BEA7DE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A6FCFBB7-BDF6-B846-B213-84358A1BF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  <a:lnTo>
                    <a:pt x="0" y="2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D5960290-31F5-B046-99E1-99F712A4D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377BEAE6-56E6-4243-B2C8-8C4AD3817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  <a:lnTo>
                    <a:pt x="0" y="2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F7C31157-C5DF-9A46-A1FA-2A4C08B5A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0" name="Freeform 138">
              <a:extLst>
                <a:ext uri="{FF2B5EF4-FFF2-40B4-BE49-F238E27FC236}">
                  <a16:creationId xmlns:a16="http://schemas.microsoft.com/office/drawing/2014/main" id="{8E550F8D-0C1F-6647-9905-901A7FB9E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  <a:lnTo>
                    <a:pt x="0" y="6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1" name="Freeform 139">
              <a:extLst>
                <a:ext uri="{FF2B5EF4-FFF2-40B4-BE49-F238E27FC236}">
                  <a16:creationId xmlns:a16="http://schemas.microsoft.com/office/drawing/2014/main" id="{38EC3F69-89AD-8241-A525-F2E99B29A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2" name="Freeform 140">
              <a:extLst>
                <a:ext uri="{FF2B5EF4-FFF2-40B4-BE49-F238E27FC236}">
                  <a16:creationId xmlns:a16="http://schemas.microsoft.com/office/drawing/2014/main" id="{1E7A55C4-2125-D640-AED8-97B0ABCAA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  <a:lnTo>
                    <a:pt x="0" y="6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" name="Freeform 141">
              <a:extLst>
                <a:ext uri="{FF2B5EF4-FFF2-40B4-BE49-F238E27FC236}">
                  <a16:creationId xmlns:a16="http://schemas.microsoft.com/office/drawing/2014/main" id="{31D96B42-9EC6-6248-98A0-82F4D3B81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4" name="Freeform 142">
              <a:extLst>
                <a:ext uri="{FF2B5EF4-FFF2-40B4-BE49-F238E27FC236}">
                  <a16:creationId xmlns:a16="http://schemas.microsoft.com/office/drawing/2014/main" id="{DBE3BA5B-4966-FC44-BC27-CEB6D7D96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  <a:cxn ang="0">
                  <a:pos x="0" y="595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  <a:lnTo>
                    <a:pt x="0" y="59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5" name="Freeform 143">
              <a:extLst>
                <a:ext uri="{FF2B5EF4-FFF2-40B4-BE49-F238E27FC236}">
                  <a16:creationId xmlns:a16="http://schemas.microsoft.com/office/drawing/2014/main" id="{B622DEDE-4FBA-D440-A5DB-15CE8F9B2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6" name="Freeform 144">
              <a:extLst>
                <a:ext uri="{FF2B5EF4-FFF2-40B4-BE49-F238E27FC236}">
                  <a16:creationId xmlns:a16="http://schemas.microsoft.com/office/drawing/2014/main" id="{9BAA9CE2-7AEA-E343-A27D-FFCCA2E03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  <a:cxn ang="0">
                  <a:pos x="0" y="595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  <a:lnTo>
                    <a:pt x="0" y="5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7" name="Freeform 145">
              <a:extLst>
                <a:ext uri="{FF2B5EF4-FFF2-40B4-BE49-F238E27FC236}">
                  <a16:creationId xmlns:a16="http://schemas.microsoft.com/office/drawing/2014/main" id="{237FB568-4C26-C34F-8D89-965ECDFC8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8" name="Freeform 146">
              <a:extLst>
                <a:ext uri="{FF2B5EF4-FFF2-40B4-BE49-F238E27FC236}">
                  <a16:creationId xmlns:a16="http://schemas.microsoft.com/office/drawing/2014/main" id="{2DF0DC03-740D-C44D-A144-D97E582D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  <a:lnTo>
                    <a:pt x="0" y="522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9" name="Freeform 147">
              <a:extLst>
                <a:ext uri="{FF2B5EF4-FFF2-40B4-BE49-F238E27FC236}">
                  <a16:creationId xmlns:a16="http://schemas.microsoft.com/office/drawing/2014/main" id="{1D12C281-D0B3-9647-B0C6-1A049C930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0" name="Freeform 148">
              <a:extLst>
                <a:ext uri="{FF2B5EF4-FFF2-40B4-BE49-F238E27FC236}">
                  <a16:creationId xmlns:a16="http://schemas.microsoft.com/office/drawing/2014/main" id="{9B90B897-834F-B145-8474-B004873F7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  <a:lnTo>
                    <a:pt x="0" y="5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1" name="Freeform 149">
              <a:extLst>
                <a:ext uri="{FF2B5EF4-FFF2-40B4-BE49-F238E27FC236}">
                  <a16:creationId xmlns:a16="http://schemas.microsoft.com/office/drawing/2014/main" id="{B3D4DC4A-4CC1-FF4C-983D-EDA47B22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2" name="Freeform 150">
              <a:extLst>
                <a:ext uri="{FF2B5EF4-FFF2-40B4-BE49-F238E27FC236}">
                  <a16:creationId xmlns:a16="http://schemas.microsoft.com/office/drawing/2014/main" id="{3433F17C-B1AC-FC4C-84A8-298436F9D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  <a:cxn ang="0">
                  <a:pos x="0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  <a:lnTo>
                    <a:pt x="0" y="365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" name="Freeform 151">
              <a:extLst>
                <a:ext uri="{FF2B5EF4-FFF2-40B4-BE49-F238E27FC236}">
                  <a16:creationId xmlns:a16="http://schemas.microsoft.com/office/drawing/2014/main" id="{EEC57501-0BE2-F943-A958-7B45E1D5C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" name="Freeform 152">
              <a:extLst>
                <a:ext uri="{FF2B5EF4-FFF2-40B4-BE49-F238E27FC236}">
                  <a16:creationId xmlns:a16="http://schemas.microsoft.com/office/drawing/2014/main" id="{92167274-5C95-4B4D-BAFB-F1579A4FA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  <a:cxn ang="0">
                  <a:pos x="0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  <a:lnTo>
                    <a:pt x="0" y="3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5" name="Freeform 153">
              <a:extLst>
                <a:ext uri="{FF2B5EF4-FFF2-40B4-BE49-F238E27FC236}">
                  <a16:creationId xmlns:a16="http://schemas.microsoft.com/office/drawing/2014/main" id="{EC9B4C38-8203-EE4C-8186-2F47B787F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6" name="Freeform 154">
              <a:extLst>
                <a:ext uri="{FF2B5EF4-FFF2-40B4-BE49-F238E27FC236}">
                  <a16:creationId xmlns:a16="http://schemas.microsoft.com/office/drawing/2014/main" id="{17F0E962-B4B4-064E-A4B4-FACF14653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  <a:cxn ang="0">
                  <a:pos x="0" y="362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7" name="Freeform 155">
              <a:extLst>
                <a:ext uri="{FF2B5EF4-FFF2-40B4-BE49-F238E27FC236}">
                  <a16:creationId xmlns:a16="http://schemas.microsoft.com/office/drawing/2014/main" id="{7E02AA63-451A-5745-AECD-42005C98C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" name="Freeform 156">
              <a:extLst>
                <a:ext uri="{FF2B5EF4-FFF2-40B4-BE49-F238E27FC236}">
                  <a16:creationId xmlns:a16="http://schemas.microsoft.com/office/drawing/2014/main" id="{EC120910-2BBB-C849-89CD-D297951FD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  <a:cxn ang="0">
                  <a:pos x="0" y="359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  <a:lnTo>
                    <a:pt x="0" y="3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355AE70A-43CD-CC45-B74C-2957E69CF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1D507378-4992-0D40-A681-3C4459FED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  <a:lnTo>
                    <a:pt x="0" y="15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D496B096-B563-2149-9DEC-559878855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2" name="Freeform 160">
              <a:extLst>
                <a:ext uri="{FF2B5EF4-FFF2-40B4-BE49-F238E27FC236}">
                  <a16:creationId xmlns:a16="http://schemas.microsoft.com/office/drawing/2014/main" id="{81F87E0A-25EE-784C-858E-DB1CB9F6B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  <a:lnTo>
                    <a:pt x="0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3" name="Freeform 161">
              <a:extLst>
                <a:ext uri="{FF2B5EF4-FFF2-40B4-BE49-F238E27FC236}">
                  <a16:creationId xmlns:a16="http://schemas.microsoft.com/office/drawing/2014/main" id="{9ECD9D22-509A-0843-BF9B-69001CB07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4" name="Freeform 162">
              <a:extLst>
                <a:ext uri="{FF2B5EF4-FFF2-40B4-BE49-F238E27FC236}">
                  <a16:creationId xmlns:a16="http://schemas.microsoft.com/office/drawing/2014/main" id="{7AA7038C-EC39-0C42-9700-A5603681F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  <a:lnTo>
                    <a:pt x="0" y="8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5" name="Freeform 163">
              <a:extLst>
                <a:ext uri="{FF2B5EF4-FFF2-40B4-BE49-F238E27FC236}">
                  <a16:creationId xmlns:a16="http://schemas.microsoft.com/office/drawing/2014/main" id="{A985E090-D607-C046-85E7-39138558B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6" name="Freeform 164">
              <a:extLst>
                <a:ext uri="{FF2B5EF4-FFF2-40B4-BE49-F238E27FC236}">
                  <a16:creationId xmlns:a16="http://schemas.microsoft.com/office/drawing/2014/main" id="{6C753300-C888-A949-A3C3-9232504FB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  <a:lnTo>
                    <a:pt x="0" y="8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7" name="Freeform 165">
              <a:extLst>
                <a:ext uri="{FF2B5EF4-FFF2-40B4-BE49-F238E27FC236}">
                  <a16:creationId xmlns:a16="http://schemas.microsoft.com/office/drawing/2014/main" id="{95C39480-FFAD-BB47-8579-28A3B977D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8" name="Freeform 166">
              <a:extLst>
                <a:ext uri="{FF2B5EF4-FFF2-40B4-BE49-F238E27FC236}">
                  <a16:creationId xmlns:a16="http://schemas.microsoft.com/office/drawing/2014/main" id="{9FABBE79-4D7D-2F44-943A-2DD285467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  <a:cxn ang="0">
                  <a:pos x="78" y="388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  <a:lnTo>
                    <a:pt x="78" y="38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9" name="Freeform 167">
              <a:extLst>
                <a:ext uri="{FF2B5EF4-FFF2-40B4-BE49-F238E27FC236}">
                  <a16:creationId xmlns:a16="http://schemas.microsoft.com/office/drawing/2014/main" id="{AAE32C69-55F9-784F-A1FF-50C59391B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0" name="Freeform 168">
              <a:extLst>
                <a:ext uri="{FF2B5EF4-FFF2-40B4-BE49-F238E27FC236}">
                  <a16:creationId xmlns:a16="http://schemas.microsoft.com/office/drawing/2014/main" id="{5E0ABCE4-9B85-F54B-83EE-BA229CF40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  <a:cxn ang="0">
                  <a:pos x="140" y="331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  <a:lnTo>
                    <a:pt x="140" y="33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1" name="Freeform 169">
              <a:extLst>
                <a:ext uri="{FF2B5EF4-FFF2-40B4-BE49-F238E27FC236}">
                  <a16:creationId xmlns:a16="http://schemas.microsoft.com/office/drawing/2014/main" id="{FD320160-515A-C540-A2CE-05E3EC1DE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2" name="Freeform 170">
              <a:extLst>
                <a:ext uri="{FF2B5EF4-FFF2-40B4-BE49-F238E27FC236}">
                  <a16:creationId xmlns:a16="http://schemas.microsoft.com/office/drawing/2014/main" id="{DA3F5152-C4FE-0140-9B1C-90698F5AC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  <a:cxn ang="0">
                  <a:pos x="131" y="267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  <a:lnTo>
                    <a:pt x="131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3" name="Freeform 171">
              <a:extLst>
                <a:ext uri="{FF2B5EF4-FFF2-40B4-BE49-F238E27FC236}">
                  <a16:creationId xmlns:a16="http://schemas.microsoft.com/office/drawing/2014/main" id="{9615CE48-DB3F-1F42-9B0B-84E862A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4" name="Freeform 172">
              <a:extLst>
                <a:ext uri="{FF2B5EF4-FFF2-40B4-BE49-F238E27FC236}">
                  <a16:creationId xmlns:a16="http://schemas.microsoft.com/office/drawing/2014/main" id="{B5AFBED5-973C-534A-AFD2-46878D643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  <a:cxn ang="0">
                  <a:pos x="246" y="267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  <a:lnTo>
                    <a:pt x="246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5" name="Freeform 173">
              <a:extLst>
                <a:ext uri="{FF2B5EF4-FFF2-40B4-BE49-F238E27FC236}">
                  <a16:creationId xmlns:a16="http://schemas.microsoft.com/office/drawing/2014/main" id="{3AD0D684-361F-E447-B687-17DE09664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6" name="Freeform 174">
              <a:extLst>
                <a:ext uri="{FF2B5EF4-FFF2-40B4-BE49-F238E27FC236}">
                  <a16:creationId xmlns:a16="http://schemas.microsoft.com/office/drawing/2014/main" id="{F20023DE-01BF-B44A-A147-1E28BA654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94" y="21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7" name="Freeform 175">
              <a:extLst>
                <a:ext uri="{FF2B5EF4-FFF2-40B4-BE49-F238E27FC236}">
                  <a16:creationId xmlns:a16="http://schemas.microsoft.com/office/drawing/2014/main" id="{88F070C2-4A97-EC4D-B5EE-1872E94E3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8" name="Freeform 176">
              <a:extLst>
                <a:ext uri="{FF2B5EF4-FFF2-40B4-BE49-F238E27FC236}">
                  <a16:creationId xmlns:a16="http://schemas.microsoft.com/office/drawing/2014/main" id="{EA6472F0-4678-B746-B461-46483C192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  <a:cxn ang="0">
                  <a:pos x="193" y="222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  <a:lnTo>
                    <a:pt x="193" y="22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9" name="Freeform 177">
              <a:extLst>
                <a:ext uri="{FF2B5EF4-FFF2-40B4-BE49-F238E27FC236}">
                  <a16:creationId xmlns:a16="http://schemas.microsoft.com/office/drawing/2014/main" id="{05ACE165-8D65-C140-90BC-3B0CADDC7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" name="Freeform 178">
              <a:extLst>
                <a:ext uri="{FF2B5EF4-FFF2-40B4-BE49-F238E27FC236}">
                  <a16:creationId xmlns:a16="http://schemas.microsoft.com/office/drawing/2014/main" id="{38487F51-9972-1746-9AEF-43AC0D29B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  <a:cxn ang="0">
                  <a:pos x="231" y="159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  <a:lnTo>
                    <a:pt x="231" y="1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1" name="Freeform 179">
              <a:extLst>
                <a:ext uri="{FF2B5EF4-FFF2-40B4-BE49-F238E27FC236}">
                  <a16:creationId xmlns:a16="http://schemas.microsoft.com/office/drawing/2014/main" id="{054C1108-80C8-FB47-A09B-2A84C6951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2" name="Freeform 180">
              <a:extLst>
                <a:ext uri="{FF2B5EF4-FFF2-40B4-BE49-F238E27FC236}">
                  <a16:creationId xmlns:a16="http://schemas.microsoft.com/office/drawing/2014/main" id="{199EAE85-96E4-5145-9B19-7E4D15498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  <a:cxn ang="0">
                  <a:pos x="77" y="384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  <a:lnTo>
                    <a:pt x="77" y="38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3" name="Freeform 181">
              <a:extLst>
                <a:ext uri="{FF2B5EF4-FFF2-40B4-BE49-F238E27FC236}">
                  <a16:creationId xmlns:a16="http://schemas.microsoft.com/office/drawing/2014/main" id="{DC936EDF-591F-8648-9B1B-28CB56D7B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4" name="Freeform 182">
              <a:extLst>
                <a:ext uri="{FF2B5EF4-FFF2-40B4-BE49-F238E27FC236}">
                  <a16:creationId xmlns:a16="http://schemas.microsoft.com/office/drawing/2014/main" id="{0AC78449-731A-7F47-9B61-CC252E814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  <a:cxn ang="0">
                  <a:pos x="141" y="330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  <a:lnTo>
                    <a:pt x="141" y="3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5" name="Freeform 183">
              <a:extLst>
                <a:ext uri="{FF2B5EF4-FFF2-40B4-BE49-F238E27FC236}">
                  <a16:creationId xmlns:a16="http://schemas.microsoft.com/office/drawing/2014/main" id="{08746E42-7ADF-E141-9A09-9DC35A5C1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6" name="Freeform 184">
              <a:extLst>
                <a:ext uri="{FF2B5EF4-FFF2-40B4-BE49-F238E27FC236}">
                  <a16:creationId xmlns:a16="http://schemas.microsoft.com/office/drawing/2014/main" id="{4AA46B9D-C2A3-784C-9190-2C34EE76C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  <a:cxn ang="0">
                  <a:pos x="131" y="270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  <a:lnTo>
                    <a:pt x="131" y="27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7" name="Freeform 185">
              <a:extLst>
                <a:ext uri="{FF2B5EF4-FFF2-40B4-BE49-F238E27FC236}">
                  <a16:creationId xmlns:a16="http://schemas.microsoft.com/office/drawing/2014/main" id="{97A9FAAB-1C99-0C4E-B14A-87DE211FD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8" name="Freeform 186">
              <a:extLst>
                <a:ext uri="{FF2B5EF4-FFF2-40B4-BE49-F238E27FC236}">
                  <a16:creationId xmlns:a16="http://schemas.microsoft.com/office/drawing/2014/main" id="{89DDAAB0-3DC5-DD43-B5B9-3307E0A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  <a:cxn ang="0">
                  <a:pos x="246" y="269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246" y="26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9" name="Freeform 187">
              <a:extLst>
                <a:ext uri="{FF2B5EF4-FFF2-40B4-BE49-F238E27FC236}">
                  <a16:creationId xmlns:a16="http://schemas.microsoft.com/office/drawing/2014/main" id="{7A89DEAD-E214-C74A-9D58-76AB51E49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0" name="Freeform 188">
              <a:extLst>
                <a:ext uri="{FF2B5EF4-FFF2-40B4-BE49-F238E27FC236}">
                  <a16:creationId xmlns:a16="http://schemas.microsoft.com/office/drawing/2014/main" id="{CA679185-97FB-7E4B-951C-E808E3EBE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  <a:lnTo>
                    <a:pt x="194" y="21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1" name="Freeform 189">
              <a:extLst>
                <a:ext uri="{FF2B5EF4-FFF2-40B4-BE49-F238E27FC236}">
                  <a16:creationId xmlns:a16="http://schemas.microsoft.com/office/drawing/2014/main" id="{FD4BC48D-7417-3642-8673-D11D30084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2" name="Freeform 190">
              <a:extLst>
                <a:ext uri="{FF2B5EF4-FFF2-40B4-BE49-F238E27FC236}">
                  <a16:creationId xmlns:a16="http://schemas.microsoft.com/office/drawing/2014/main" id="{24A286A5-9F2F-CE42-8420-B34AA957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  <a:cxn ang="0">
                  <a:pos x="194" y="223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  <a:lnTo>
                    <a:pt x="194" y="2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3" name="Freeform 191">
              <a:extLst>
                <a:ext uri="{FF2B5EF4-FFF2-40B4-BE49-F238E27FC236}">
                  <a16:creationId xmlns:a16="http://schemas.microsoft.com/office/drawing/2014/main" id="{8EC5A37A-1737-4B4C-B780-5FC5EC8D4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4" name="Freeform 192">
              <a:extLst>
                <a:ext uri="{FF2B5EF4-FFF2-40B4-BE49-F238E27FC236}">
                  <a16:creationId xmlns:a16="http://schemas.microsoft.com/office/drawing/2014/main" id="{35FC36F3-9BDD-2A48-968B-D4F7A5DC2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  <a:cxn ang="0">
                  <a:pos x="232" y="162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  <a:lnTo>
                    <a:pt x="232" y="1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5" name="Freeform 193">
              <a:extLst>
                <a:ext uri="{FF2B5EF4-FFF2-40B4-BE49-F238E27FC236}">
                  <a16:creationId xmlns:a16="http://schemas.microsoft.com/office/drawing/2014/main" id="{72167A24-3FC1-0245-8CA4-BB165DEDF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6" name="Freeform 194">
              <a:extLst>
                <a:ext uri="{FF2B5EF4-FFF2-40B4-BE49-F238E27FC236}">
                  <a16:creationId xmlns:a16="http://schemas.microsoft.com/office/drawing/2014/main" id="{7AA7B710-379B-B445-AA17-B9F3D5957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  <a:cxn ang="0">
                  <a:pos x="120" y="233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  <a:lnTo>
                    <a:pt x="120" y="2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7" name="Freeform 195">
              <a:extLst>
                <a:ext uri="{FF2B5EF4-FFF2-40B4-BE49-F238E27FC236}">
                  <a16:creationId xmlns:a16="http://schemas.microsoft.com/office/drawing/2014/main" id="{0EBB4083-D2D1-3446-86DD-5127F67EE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8" name="Freeform 196">
              <a:extLst>
                <a:ext uri="{FF2B5EF4-FFF2-40B4-BE49-F238E27FC236}">
                  <a16:creationId xmlns:a16="http://schemas.microsoft.com/office/drawing/2014/main" id="{9EE84EC2-ACBE-B743-8837-F129F5566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  <a:cxn ang="0">
                  <a:pos x="80" y="362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  <a:lnTo>
                    <a:pt x="80" y="3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9" name="Freeform 197">
              <a:extLst>
                <a:ext uri="{FF2B5EF4-FFF2-40B4-BE49-F238E27FC236}">
                  <a16:creationId xmlns:a16="http://schemas.microsoft.com/office/drawing/2014/main" id="{EF04B1B8-FDA8-5D43-9717-F7B6E3131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0" name="Freeform 198">
              <a:extLst>
                <a:ext uri="{FF2B5EF4-FFF2-40B4-BE49-F238E27FC236}">
                  <a16:creationId xmlns:a16="http://schemas.microsoft.com/office/drawing/2014/main" id="{5D8523E9-C894-C049-8132-731D2529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  <a:cxn ang="0">
                  <a:pos x="34" y="318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  <a:lnTo>
                    <a:pt x="34" y="3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1" name="Freeform 199">
              <a:extLst>
                <a:ext uri="{FF2B5EF4-FFF2-40B4-BE49-F238E27FC236}">
                  <a16:creationId xmlns:a16="http://schemas.microsoft.com/office/drawing/2014/main" id="{8E9AB694-6D73-3642-A731-8C719D82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2" name="Freeform 200">
              <a:extLst>
                <a:ext uri="{FF2B5EF4-FFF2-40B4-BE49-F238E27FC236}">
                  <a16:creationId xmlns:a16="http://schemas.microsoft.com/office/drawing/2014/main" id="{B86B867D-5830-0E4C-AFCD-D43B129DB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  <a:cxn ang="0">
                  <a:pos x="2" y="285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  <a:lnTo>
                    <a:pt x="2" y="28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3" name="Freeform 201">
              <a:extLst>
                <a:ext uri="{FF2B5EF4-FFF2-40B4-BE49-F238E27FC236}">
                  <a16:creationId xmlns:a16="http://schemas.microsoft.com/office/drawing/2014/main" id="{34EF475C-03AF-1C4F-BC16-519FCB7C3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4" name="Freeform 202">
              <a:extLst>
                <a:ext uri="{FF2B5EF4-FFF2-40B4-BE49-F238E27FC236}">
                  <a16:creationId xmlns:a16="http://schemas.microsoft.com/office/drawing/2014/main" id="{1E643FCA-575D-A64C-8E60-7172B3F0D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  <a:cxn ang="0">
                  <a:pos x="0" y="218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  <a:lnTo>
                    <a:pt x="0" y="2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" name="Freeform 203">
              <a:extLst>
                <a:ext uri="{FF2B5EF4-FFF2-40B4-BE49-F238E27FC236}">
                  <a16:creationId xmlns:a16="http://schemas.microsoft.com/office/drawing/2014/main" id="{155C036E-BF39-5444-B2EE-3CD12708A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" name="Freeform 204">
              <a:extLst>
                <a:ext uri="{FF2B5EF4-FFF2-40B4-BE49-F238E27FC236}">
                  <a16:creationId xmlns:a16="http://schemas.microsoft.com/office/drawing/2014/main" id="{EF8B67EA-B7D1-D049-B16A-80C518A23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  <a:cxn ang="0">
                  <a:pos x="0" y="175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  <a:lnTo>
                    <a:pt x="0" y="1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" name="Freeform 205">
              <a:extLst>
                <a:ext uri="{FF2B5EF4-FFF2-40B4-BE49-F238E27FC236}">
                  <a16:creationId xmlns:a16="http://schemas.microsoft.com/office/drawing/2014/main" id="{8EEBBC03-75A8-0A44-8393-2BC774BB3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" name="Freeform 206">
              <a:extLst>
                <a:ext uri="{FF2B5EF4-FFF2-40B4-BE49-F238E27FC236}">
                  <a16:creationId xmlns:a16="http://schemas.microsoft.com/office/drawing/2014/main" id="{70A3A6D8-94D8-CB48-A71A-972363B05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  <a:cxn ang="0">
                  <a:pos x="0" y="149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  <a:lnTo>
                    <a:pt x="0" y="14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" name="Freeform 207">
              <a:extLst>
                <a:ext uri="{FF2B5EF4-FFF2-40B4-BE49-F238E27FC236}">
                  <a16:creationId xmlns:a16="http://schemas.microsoft.com/office/drawing/2014/main" id="{B491A5BD-B2A0-9145-A977-285980339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" name="Freeform 208">
              <a:extLst>
                <a:ext uri="{FF2B5EF4-FFF2-40B4-BE49-F238E27FC236}">
                  <a16:creationId xmlns:a16="http://schemas.microsoft.com/office/drawing/2014/main" id="{C2EBC6E2-0351-4F41-BF15-8D4F4F0AE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  <a:cxn ang="0">
                  <a:pos x="0" y="200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  <a:lnTo>
                    <a:pt x="0" y="20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" name="Freeform 209">
              <a:extLst>
                <a:ext uri="{FF2B5EF4-FFF2-40B4-BE49-F238E27FC236}">
                  <a16:creationId xmlns:a16="http://schemas.microsoft.com/office/drawing/2014/main" id="{118B52EF-91CD-B241-9687-6BB8D190E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" name="Freeform 210">
              <a:extLst>
                <a:ext uri="{FF2B5EF4-FFF2-40B4-BE49-F238E27FC236}">
                  <a16:creationId xmlns:a16="http://schemas.microsoft.com/office/drawing/2014/main" id="{F9D281A4-97D3-D940-B522-847F07E68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  <a:cxn ang="0">
                  <a:pos x="243" y="338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  <a:lnTo>
                    <a:pt x="243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" name="Freeform 211">
              <a:extLst>
                <a:ext uri="{FF2B5EF4-FFF2-40B4-BE49-F238E27FC236}">
                  <a16:creationId xmlns:a16="http://schemas.microsoft.com/office/drawing/2014/main" id="{62EDB6A1-0D56-714D-8A32-44FFC0A61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" name="Freeform 212">
              <a:extLst>
                <a:ext uri="{FF2B5EF4-FFF2-40B4-BE49-F238E27FC236}">
                  <a16:creationId xmlns:a16="http://schemas.microsoft.com/office/drawing/2014/main" id="{CA54A430-EFCB-7144-B481-C366A3824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5" name="Freeform 213">
              <a:extLst>
                <a:ext uri="{FF2B5EF4-FFF2-40B4-BE49-F238E27FC236}">
                  <a16:creationId xmlns:a16="http://schemas.microsoft.com/office/drawing/2014/main" id="{DB637C90-0163-4949-94F8-5C7E233C9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6" name="Freeform 214">
              <a:extLst>
                <a:ext uri="{FF2B5EF4-FFF2-40B4-BE49-F238E27FC236}">
                  <a16:creationId xmlns:a16="http://schemas.microsoft.com/office/drawing/2014/main" id="{964EBCA2-FEF4-1242-8A6C-7938859BC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7" name="Freeform 215">
              <a:extLst>
                <a:ext uri="{FF2B5EF4-FFF2-40B4-BE49-F238E27FC236}">
                  <a16:creationId xmlns:a16="http://schemas.microsoft.com/office/drawing/2014/main" id="{12C6B4B1-5960-AF44-8B83-EBDDE766D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8" name="Freeform 216">
              <a:extLst>
                <a:ext uri="{FF2B5EF4-FFF2-40B4-BE49-F238E27FC236}">
                  <a16:creationId xmlns:a16="http://schemas.microsoft.com/office/drawing/2014/main" id="{E8273BF9-244C-0E4F-89C2-CCAC4CA81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  <a:cxn ang="0">
                  <a:pos x="0" y="14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9" name="Freeform 217">
              <a:extLst>
                <a:ext uri="{FF2B5EF4-FFF2-40B4-BE49-F238E27FC236}">
                  <a16:creationId xmlns:a16="http://schemas.microsoft.com/office/drawing/2014/main" id="{454392C7-BD32-8E46-950B-89BB9ABE1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0" name="Freeform 218">
              <a:extLst>
                <a:ext uri="{FF2B5EF4-FFF2-40B4-BE49-F238E27FC236}">
                  <a16:creationId xmlns:a16="http://schemas.microsoft.com/office/drawing/2014/main" id="{2F04C22E-98A9-AF4C-9CD6-EDCD56B96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  <a:cxn ang="0">
                  <a:pos x="0" y="129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  <a:lnTo>
                    <a:pt x="0" y="12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1" name="Freeform 219">
              <a:extLst>
                <a:ext uri="{FF2B5EF4-FFF2-40B4-BE49-F238E27FC236}">
                  <a16:creationId xmlns:a16="http://schemas.microsoft.com/office/drawing/2014/main" id="{746C7F6E-EB3F-814E-B486-45337E4EB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2" name="Freeform 220">
              <a:extLst>
                <a:ext uri="{FF2B5EF4-FFF2-40B4-BE49-F238E27FC236}">
                  <a16:creationId xmlns:a16="http://schemas.microsoft.com/office/drawing/2014/main" id="{1F2A7C9A-CB37-CF4B-9528-B281BEB33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  <a:cxn ang="0">
                  <a:pos x="0" y="94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  <a:lnTo>
                    <a:pt x="0" y="9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3" name="Freeform 221">
              <a:extLst>
                <a:ext uri="{FF2B5EF4-FFF2-40B4-BE49-F238E27FC236}">
                  <a16:creationId xmlns:a16="http://schemas.microsoft.com/office/drawing/2014/main" id="{940F6E20-6CFB-0447-A308-6B2A92A87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4" name="Freeform 222">
              <a:extLst>
                <a:ext uri="{FF2B5EF4-FFF2-40B4-BE49-F238E27FC236}">
                  <a16:creationId xmlns:a16="http://schemas.microsoft.com/office/drawing/2014/main" id="{07E72ECF-514D-8340-B0DC-6AF167DBE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  <a:cxn ang="0">
                  <a:pos x="0" y="13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0" y="1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5" name="Freeform 223">
              <a:extLst>
                <a:ext uri="{FF2B5EF4-FFF2-40B4-BE49-F238E27FC236}">
                  <a16:creationId xmlns:a16="http://schemas.microsoft.com/office/drawing/2014/main" id="{1AA5A279-40D0-C942-8298-6DD271A0A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6" name="Freeform 224">
              <a:extLst>
                <a:ext uri="{FF2B5EF4-FFF2-40B4-BE49-F238E27FC236}">
                  <a16:creationId xmlns:a16="http://schemas.microsoft.com/office/drawing/2014/main" id="{A9288BE1-7477-2B49-B676-C038E1172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  <a:cxn ang="0">
                  <a:pos x="0" y="140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7" name="Freeform 225">
              <a:extLst>
                <a:ext uri="{FF2B5EF4-FFF2-40B4-BE49-F238E27FC236}">
                  <a16:creationId xmlns:a16="http://schemas.microsoft.com/office/drawing/2014/main" id="{03C01144-5CB6-BC45-AD03-CD40D8DD9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8" name="Freeform 226">
              <a:extLst>
                <a:ext uri="{FF2B5EF4-FFF2-40B4-BE49-F238E27FC236}">
                  <a16:creationId xmlns:a16="http://schemas.microsoft.com/office/drawing/2014/main" id="{BEF626D7-B233-284B-9EE1-D45B120B4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  <a:cxn ang="0">
                  <a:pos x="0" y="142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  <a:lnTo>
                    <a:pt x="0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9" name="Freeform 227">
              <a:extLst>
                <a:ext uri="{FF2B5EF4-FFF2-40B4-BE49-F238E27FC236}">
                  <a16:creationId xmlns:a16="http://schemas.microsoft.com/office/drawing/2014/main" id="{94FE3FA3-9029-7441-99A9-EA4EB4AB7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0" name="Freeform 228">
              <a:extLst>
                <a:ext uri="{FF2B5EF4-FFF2-40B4-BE49-F238E27FC236}">
                  <a16:creationId xmlns:a16="http://schemas.microsoft.com/office/drawing/2014/main" id="{53624D55-48A8-6C4E-9C8C-84098FC28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  <a:cxn ang="0">
                  <a:pos x="8" y="196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8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1" name="Freeform 229">
              <a:extLst>
                <a:ext uri="{FF2B5EF4-FFF2-40B4-BE49-F238E27FC236}">
                  <a16:creationId xmlns:a16="http://schemas.microsoft.com/office/drawing/2014/main" id="{23FE48A5-3023-AE48-97B1-F82B9A0E8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2" name="Freeform 230">
              <a:extLst>
                <a:ext uri="{FF2B5EF4-FFF2-40B4-BE49-F238E27FC236}">
                  <a16:creationId xmlns:a16="http://schemas.microsoft.com/office/drawing/2014/main" id="{4ADF1A34-7B98-FB42-B1F6-0D5F6B6FE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  <a:cxn ang="0">
                  <a:pos x="143" y="504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  <a:lnTo>
                    <a:pt x="143" y="50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3" name="Freeform 231">
              <a:extLst>
                <a:ext uri="{FF2B5EF4-FFF2-40B4-BE49-F238E27FC236}">
                  <a16:creationId xmlns:a16="http://schemas.microsoft.com/office/drawing/2014/main" id="{82295E31-ACD4-2D43-BDF7-359376BAE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4" name="Freeform 232">
              <a:extLst>
                <a:ext uri="{FF2B5EF4-FFF2-40B4-BE49-F238E27FC236}">
                  <a16:creationId xmlns:a16="http://schemas.microsoft.com/office/drawing/2014/main" id="{3128CBD5-D175-2A47-891D-EA93AC1C2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2330"/>
              <a:ext cx="126" cy="386"/>
            </a:xfrm>
            <a:custGeom>
              <a:avLst/>
              <a:gdLst/>
              <a:ahLst/>
              <a:cxnLst>
                <a:cxn ang="0">
                  <a:pos x="125" y="380"/>
                </a:cxn>
                <a:cxn ang="0">
                  <a:pos x="103" y="338"/>
                </a:cxn>
                <a:cxn ang="0">
                  <a:pos x="85" y="299"/>
                </a:cxn>
                <a:cxn ang="0">
                  <a:pos x="67" y="256"/>
                </a:cxn>
                <a:cxn ang="0">
                  <a:pos x="50" y="216"/>
                </a:cxn>
                <a:cxn ang="0">
                  <a:pos x="37" y="177"/>
                </a:cxn>
                <a:cxn ang="0">
                  <a:pos x="27" y="136"/>
                </a:cxn>
                <a:cxn ang="0">
                  <a:pos x="16" y="101"/>
                </a:cxn>
                <a:cxn ang="0">
                  <a:pos x="9" y="64"/>
                </a:cxn>
                <a:cxn ang="0">
                  <a:pos x="4" y="3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8" y="64"/>
                </a:cxn>
                <a:cxn ang="0">
                  <a:pos x="14" y="101"/>
                </a:cxn>
                <a:cxn ang="0">
                  <a:pos x="21" y="138"/>
                </a:cxn>
                <a:cxn ang="0">
                  <a:pos x="32" y="178"/>
                </a:cxn>
                <a:cxn ang="0">
                  <a:pos x="42" y="218"/>
                </a:cxn>
                <a:cxn ang="0">
                  <a:pos x="55" y="258"/>
                </a:cxn>
                <a:cxn ang="0">
                  <a:pos x="69" y="300"/>
                </a:cxn>
                <a:cxn ang="0">
                  <a:pos x="88" y="343"/>
                </a:cxn>
                <a:cxn ang="0">
                  <a:pos x="110" y="385"/>
                </a:cxn>
                <a:cxn ang="0">
                  <a:pos x="125" y="380"/>
                </a:cxn>
              </a:cxnLst>
              <a:rect l="0" t="0" r="r" b="b"/>
              <a:pathLst>
                <a:path w="126" h="386">
                  <a:moveTo>
                    <a:pt x="125" y="380"/>
                  </a:moveTo>
                  <a:lnTo>
                    <a:pt x="103" y="338"/>
                  </a:lnTo>
                  <a:lnTo>
                    <a:pt x="85" y="299"/>
                  </a:lnTo>
                  <a:lnTo>
                    <a:pt x="67" y="256"/>
                  </a:lnTo>
                  <a:lnTo>
                    <a:pt x="50" y="216"/>
                  </a:lnTo>
                  <a:lnTo>
                    <a:pt x="37" y="177"/>
                  </a:lnTo>
                  <a:lnTo>
                    <a:pt x="27" y="136"/>
                  </a:lnTo>
                  <a:lnTo>
                    <a:pt x="16" y="101"/>
                  </a:lnTo>
                  <a:lnTo>
                    <a:pt x="9" y="64"/>
                  </a:lnTo>
                  <a:lnTo>
                    <a:pt x="4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8" y="64"/>
                  </a:lnTo>
                  <a:lnTo>
                    <a:pt x="14" y="101"/>
                  </a:lnTo>
                  <a:lnTo>
                    <a:pt x="21" y="138"/>
                  </a:lnTo>
                  <a:lnTo>
                    <a:pt x="32" y="178"/>
                  </a:lnTo>
                  <a:lnTo>
                    <a:pt x="42" y="218"/>
                  </a:lnTo>
                  <a:lnTo>
                    <a:pt x="55" y="258"/>
                  </a:lnTo>
                  <a:lnTo>
                    <a:pt x="69" y="300"/>
                  </a:lnTo>
                  <a:lnTo>
                    <a:pt x="88" y="343"/>
                  </a:lnTo>
                  <a:lnTo>
                    <a:pt x="110" y="385"/>
                  </a:lnTo>
                  <a:lnTo>
                    <a:pt x="125" y="38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5" name="Freeform 233">
              <a:extLst>
                <a:ext uri="{FF2B5EF4-FFF2-40B4-BE49-F238E27FC236}">
                  <a16:creationId xmlns:a16="http://schemas.microsoft.com/office/drawing/2014/main" id="{D0D72F7A-8AC6-0E44-9BFE-3E1EAE359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  <a:cxn ang="0">
                  <a:pos x="115" y="408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  <a:lnTo>
                    <a:pt x="115" y="40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6" name="Freeform 234">
              <a:extLst>
                <a:ext uri="{FF2B5EF4-FFF2-40B4-BE49-F238E27FC236}">
                  <a16:creationId xmlns:a16="http://schemas.microsoft.com/office/drawing/2014/main" id="{3CEC551C-969F-564D-BD55-B6CF17550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7" name="Freeform 235">
              <a:extLst>
                <a:ext uri="{FF2B5EF4-FFF2-40B4-BE49-F238E27FC236}">
                  <a16:creationId xmlns:a16="http://schemas.microsoft.com/office/drawing/2014/main" id="{47216C69-0653-9D40-B5FC-BC01FCE25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398"/>
              <a:ext cx="75" cy="318"/>
            </a:xfrm>
            <a:custGeom>
              <a:avLst/>
              <a:gdLst/>
              <a:ahLst/>
              <a:cxnLst>
                <a:cxn ang="0">
                  <a:pos x="74" y="304"/>
                </a:cxn>
                <a:cxn ang="0">
                  <a:pos x="53" y="268"/>
                </a:cxn>
                <a:cxn ang="0">
                  <a:pos x="38" y="231"/>
                </a:cxn>
                <a:cxn ang="0">
                  <a:pos x="25" y="195"/>
                </a:cxn>
                <a:cxn ang="0">
                  <a:pos x="16" y="161"/>
                </a:cxn>
                <a:cxn ang="0">
                  <a:pos x="8" y="128"/>
                </a:cxn>
                <a:cxn ang="0">
                  <a:pos x="4" y="98"/>
                </a:cxn>
                <a:cxn ang="0">
                  <a:pos x="4" y="69"/>
                </a:cxn>
                <a:cxn ang="0">
                  <a:pos x="4" y="41"/>
                </a:cxn>
                <a:cxn ang="0">
                  <a:pos x="6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20"/>
                </a:cxn>
                <a:cxn ang="0">
                  <a:pos x="2" y="43"/>
                </a:cxn>
                <a:cxn ang="0">
                  <a:pos x="0" y="71"/>
                </a:cxn>
                <a:cxn ang="0">
                  <a:pos x="0" y="103"/>
                </a:cxn>
                <a:cxn ang="0">
                  <a:pos x="2" y="134"/>
                </a:cxn>
                <a:cxn ang="0">
                  <a:pos x="6" y="167"/>
                </a:cxn>
                <a:cxn ang="0">
                  <a:pos x="13" y="204"/>
                </a:cxn>
                <a:cxn ang="0">
                  <a:pos x="25" y="241"/>
                </a:cxn>
                <a:cxn ang="0">
                  <a:pos x="39" y="279"/>
                </a:cxn>
                <a:cxn ang="0">
                  <a:pos x="59" y="317"/>
                </a:cxn>
                <a:cxn ang="0">
                  <a:pos x="74" y="304"/>
                </a:cxn>
              </a:cxnLst>
              <a:rect l="0" t="0" r="r" b="b"/>
              <a:pathLst>
                <a:path w="75" h="318">
                  <a:moveTo>
                    <a:pt x="74" y="304"/>
                  </a:moveTo>
                  <a:lnTo>
                    <a:pt x="53" y="268"/>
                  </a:lnTo>
                  <a:lnTo>
                    <a:pt x="38" y="231"/>
                  </a:lnTo>
                  <a:lnTo>
                    <a:pt x="25" y="195"/>
                  </a:lnTo>
                  <a:lnTo>
                    <a:pt x="16" y="161"/>
                  </a:lnTo>
                  <a:lnTo>
                    <a:pt x="8" y="128"/>
                  </a:lnTo>
                  <a:lnTo>
                    <a:pt x="4" y="98"/>
                  </a:lnTo>
                  <a:lnTo>
                    <a:pt x="4" y="69"/>
                  </a:lnTo>
                  <a:lnTo>
                    <a:pt x="4" y="41"/>
                  </a:lnTo>
                  <a:lnTo>
                    <a:pt x="6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0"/>
                  </a:lnTo>
                  <a:lnTo>
                    <a:pt x="2" y="43"/>
                  </a:lnTo>
                  <a:lnTo>
                    <a:pt x="0" y="71"/>
                  </a:lnTo>
                  <a:lnTo>
                    <a:pt x="0" y="103"/>
                  </a:lnTo>
                  <a:lnTo>
                    <a:pt x="2" y="134"/>
                  </a:lnTo>
                  <a:lnTo>
                    <a:pt x="6" y="167"/>
                  </a:lnTo>
                  <a:lnTo>
                    <a:pt x="13" y="204"/>
                  </a:lnTo>
                  <a:lnTo>
                    <a:pt x="25" y="241"/>
                  </a:lnTo>
                  <a:lnTo>
                    <a:pt x="39" y="279"/>
                  </a:lnTo>
                  <a:lnTo>
                    <a:pt x="59" y="317"/>
                  </a:lnTo>
                  <a:lnTo>
                    <a:pt x="74" y="30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8" name="Freeform 236">
              <a:extLst>
                <a:ext uri="{FF2B5EF4-FFF2-40B4-BE49-F238E27FC236}">
                  <a16:creationId xmlns:a16="http://schemas.microsoft.com/office/drawing/2014/main" id="{0A36A640-602F-5B4D-9D3A-B630759B3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  <a:cxn ang="0">
                  <a:pos x="38" y="339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  <a:lnTo>
                    <a:pt x="38" y="33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9" name="Freeform 237">
              <a:extLst>
                <a:ext uri="{FF2B5EF4-FFF2-40B4-BE49-F238E27FC236}">
                  <a16:creationId xmlns:a16="http://schemas.microsoft.com/office/drawing/2014/main" id="{C59672EA-AD31-DC49-9CD8-0B33D68B0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0" name="Freeform 238">
              <a:extLst>
                <a:ext uri="{FF2B5EF4-FFF2-40B4-BE49-F238E27FC236}">
                  <a16:creationId xmlns:a16="http://schemas.microsoft.com/office/drawing/2014/main" id="{89E59882-E79E-1C4C-983D-E4324B4B8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520"/>
              <a:ext cx="60" cy="270"/>
            </a:xfrm>
            <a:custGeom>
              <a:avLst/>
              <a:gdLst/>
              <a:ahLst/>
              <a:cxnLst>
                <a:cxn ang="0">
                  <a:pos x="59" y="269"/>
                </a:cxn>
                <a:cxn ang="0">
                  <a:pos x="43" y="237"/>
                </a:cxn>
                <a:cxn ang="0">
                  <a:pos x="31" y="207"/>
                </a:cxn>
                <a:cxn ang="0">
                  <a:pos x="22" y="176"/>
                </a:cxn>
                <a:cxn ang="0">
                  <a:pos x="15" y="144"/>
                </a:cxn>
                <a:cxn ang="0">
                  <a:pos x="10" y="115"/>
                </a:cxn>
                <a:cxn ang="0">
                  <a:pos x="6" y="87"/>
                </a:cxn>
                <a:cxn ang="0">
                  <a:pos x="4" y="62"/>
                </a:cxn>
                <a:cxn ang="0">
                  <a:pos x="4" y="37"/>
                </a:cxn>
                <a:cxn ang="0">
                  <a:pos x="4" y="1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6"/>
                </a:cxn>
                <a:cxn ang="0">
                  <a:pos x="2" y="37"/>
                </a:cxn>
                <a:cxn ang="0">
                  <a:pos x="0" y="61"/>
                </a:cxn>
                <a:cxn ang="0">
                  <a:pos x="0" y="85"/>
                </a:cxn>
                <a:cxn ang="0">
                  <a:pos x="2" y="113"/>
                </a:cxn>
                <a:cxn ang="0">
                  <a:pos x="6" y="142"/>
                </a:cxn>
                <a:cxn ang="0">
                  <a:pos x="10" y="174"/>
                </a:cxn>
                <a:cxn ang="0">
                  <a:pos x="18" y="204"/>
                </a:cxn>
                <a:cxn ang="0">
                  <a:pos x="29" y="234"/>
                </a:cxn>
                <a:cxn ang="0">
                  <a:pos x="43" y="264"/>
                </a:cxn>
                <a:cxn ang="0">
                  <a:pos x="59" y="269"/>
                </a:cxn>
              </a:cxnLst>
              <a:rect l="0" t="0" r="r" b="b"/>
              <a:pathLst>
                <a:path w="60" h="270">
                  <a:moveTo>
                    <a:pt x="59" y="269"/>
                  </a:moveTo>
                  <a:lnTo>
                    <a:pt x="43" y="237"/>
                  </a:lnTo>
                  <a:lnTo>
                    <a:pt x="31" y="207"/>
                  </a:lnTo>
                  <a:lnTo>
                    <a:pt x="22" y="176"/>
                  </a:lnTo>
                  <a:lnTo>
                    <a:pt x="15" y="144"/>
                  </a:lnTo>
                  <a:lnTo>
                    <a:pt x="10" y="115"/>
                  </a:lnTo>
                  <a:lnTo>
                    <a:pt x="6" y="87"/>
                  </a:lnTo>
                  <a:lnTo>
                    <a:pt x="4" y="62"/>
                  </a:lnTo>
                  <a:lnTo>
                    <a:pt x="4" y="37"/>
                  </a:lnTo>
                  <a:lnTo>
                    <a:pt x="4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6"/>
                  </a:lnTo>
                  <a:lnTo>
                    <a:pt x="2" y="37"/>
                  </a:lnTo>
                  <a:lnTo>
                    <a:pt x="0" y="61"/>
                  </a:lnTo>
                  <a:lnTo>
                    <a:pt x="0" y="85"/>
                  </a:lnTo>
                  <a:lnTo>
                    <a:pt x="2" y="113"/>
                  </a:lnTo>
                  <a:lnTo>
                    <a:pt x="6" y="142"/>
                  </a:lnTo>
                  <a:lnTo>
                    <a:pt x="10" y="174"/>
                  </a:lnTo>
                  <a:lnTo>
                    <a:pt x="18" y="204"/>
                  </a:lnTo>
                  <a:lnTo>
                    <a:pt x="29" y="234"/>
                  </a:lnTo>
                  <a:lnTo>
                    <a:pt x="43" y="264"/>
                  </a:lnTo>
                  <a:lnTo>
                    <a:pt x="59" y="26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1" name="Freeform 239">
              <a:extLst>
                <a:ext uri="{FF2B5EF4-FFF2-40B4-BE49-F238E27FC236}">
                  <a16:creationId xmlns:a16="http://schemas.microsoft.com/office/drawing/2014/main" id="{BE54BB84-A913-6C41-978B-358539AB5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  <a:cxn ang="0">
                  <a:pos x="227" y="309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  <a:lnTo>
                    <a:pt x="227" y="30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2" name="Freeform 240">
              <a:extLst>
                <a:ext uri="{FF2B5EF4-FFF2-40B4-BE49-F238E27FC236}">
                  <a16:creationId xmlns:a16="http://schemas.microsoft.com/office/drawing/2014/main" id="{A8325F36-3D05-DA4A-8FF5-F306E986E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3" name="Freeform 241">
              <a:extLst>
                <a:ext uri="{FF2B5EF4-FFF2-40B4-BE49-F238E27FC236}">
                  <a16:creationId xmlns:a16="http://schemas.microsoft.com/office/drawing/2014/main" id="{8E074E56-36C6-6140-A2C3-FD98E6764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2497"/>
              <a:ext cx="205" cy="225"/>
            </a:xfrm>
            <a:custGeom>
              <a:avLst/>
              <a:gdLst/>
              <a:ahLst/>
              <a:cxnLst>
                <a:cxn ang="0">
                  <a:pos x="204" y="219"/>
                </a:cxn>
                <a:cxn ang="0">
                  <a:pos x="191" y="203"/>
                </a:cxn>
                <a:cxn ang="0">
                  <a:pos x="168" y="177"/>
                </a:cxn>
                <a:cxn ang="0">
                  <a:pos x="143" y="147"/>
                </a:cxn>
                <a:cxn ang="0">
                  <a:pos x="111" y="115"/>
                </a:cxn>
                <a:cxn ang="0">
                  <a:pos x="82" y="84"/>
                </a:cxn>
                <a:cxn ang="0">
                  <a:pos x="52" y="52"/>
                </a:cxn>
                <a:cxn ang="0">
                  <a:pos x="29" y="27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3" y="16"/>
                </a:cxn>
                <a:cxn ang="0">
                  <a:pos x="29" y="36"/>
                </a:cxn>
                <a:cxn ang="0">
                  <a:pos x="49" y="59"/>
                </a:cxn>
                <a:cxn ang="0">
                  <a:pos x="72" y="84"/>
                </a:cxn>
                <a:cxn ang="0">
                  <a:pos x="97" y="111"/>
                </a:cxn>
                <a:cxn ang="0">
                  <a:pos x="120" y="136"/>
                </a:cxn>
                <a:cxn ang="0">
                  <a:pos x="143" y="162"/>
                </a:cxn>
                <a:cxn ang="0">
                  <a:pos x="164" y="187"/>
                </a:cxn>
                <a:cxn ang="0">
                  <a:pos x="180" y="207"/>
                </a:cxn>
                <a:cxn ang="0">
                  <a:pos x="194" y="224"/>
                </a:cxn>
                <a:cxn ang="0">
                  <a:pos x="204" y="219"/>
                </a:cxn>
              </a:cxnLst>
              <a:rect l="0" t="0" r="r" b="b"/>
              <a:pathLst>
                <a:path w="205" h="225">
                  <a:moveTo>
                    <a:pt x="204" y="219"/>
                  </a:moveTo>
                  <a:lnTo>
                    <a:pt x="191" y="203"/>
                  </a:lnTo>
                  <a:lnTo>
                    <a:pt x="168" y="177"/>
                  </a:lnTo>
                  <a:lnTo>
                    <a:pt x="143" y="147"/>
                  </a:lnTo>
                  <a:lnTo>
                    <a:pt x="111" y="115"/>
                  </a:lnTo>
                  <a:lnTo>
                    <a:pt x="82" y="84"/>
                  </a:lnTo>
                  <a:lnTo>
                    <a:pt x="52" y="52"/>
                  </a:lnTo>
                  <a:lnTo>
                    <a:pt x="29" y="27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13" y="16"/>
                  </a:lnTo>
                  <a:lnTo>
                    <a:pt x="29" y="36"/>
                  </a:lnTo>
                  <a:lnTo>
                    <a:pt x="49" y="59"/>
                  </a:lnTo>
                  <a:lnTo>
                    <a:pt x="72" y="84"/>
                  </a:lnTo>
                  <a:lnTo>
                    <a:pt x="97" y="111"/>
                  </a:lnTo>
                  <a:lnTo>
                    <a:pt x="120" y="136"/>
                  </a:lnTo>
                  <a:lnTo>
                    <a:pt x="143" y="162"/>
                  </a:lnTo>
                  <a:lnTo>
                    <a:pt x="164" y="187"/>
                  </a:lnTo>
                  <a:lnTo>
                    <a:pt x="180" y="207"/>
                  </a:lnTo>
                  <a:lnTo>
                    <a:pt x="194" y="224"/>
                  </a:lnTo>
                  <a:lnTo>
                    <a:pt x="204" y="21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4" name="Freeform 242">
              <a:extLst>
                <a:ext uri="{FF2B5EF4-FFF2-40B4-BE49-F238E27FC236}">
                  <a16:creationId xmlns:a16="http://schemas.microsoft.com/office/drawing/2014/main" id="{2A984009-D698-6441-BC09-61A442B62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  <a:cxn ang="0">
                  <a:pos x="413" y="227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  <a:lnTo>
                    <a:pt x="413" y="22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5" name="Freeform 243">
              <a:extLst>
                <a:ext uri="{FF2B5EF4-FFF2-40B4-BE49-F238E27FC236}">
                  <a16:creationId xmlns:a16="http://schemas.microsoft.com/office/drawing/2014/main" id="{24B6944B-419A-4942-9F9D-BF3613C97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6" name="Freeform 244">
              <a:extLst>
                <a:ext uri="{FF2B5EF4-FFF2-40B4-BE49-F238E27FC236}">
                  <a16:creationId xmlns:a16="http://schemas.microsoft.com/office/drawing/2014/main" id="{841CFB39-EB81-9546-96B4-B0A05AEC5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2667"/>
              <a:ext cx="259" cy="182"/>
            </a:xfrm>
            <a:custGeom>
              <a:avLst/>
              <a:gdLst/>
              <a:ahLst/>
              <a:cxnLst>
                <a:cxn ang="0">
                  <a:pos x="255" y="181"/>
                </a:cxn>
                <a:cxn ang="0">
                  <a:pos x="243" y="176"/>
                </a:cxn>
                <a:cxn ang="0">
                  <a:pos x="230" y="172"/>
                </a:cxn>
                <a:cxn ang="0">
                  <a:pos x="218" y="163"/>
                </a:cxn>
                <a:cxn ang="0">
                  <a:pos x="203" y="159"/>
                </a:cxn>
                <a:cxn ang="0">
                  <a:pos x="188" y="151"/>
                </a:cxn>
                <a:cxn ang="0">
                  <a:pos x="174" y="142"/>
                </a:cxn>
                <a:cxn ang="0">
                  <a:pos x="161" y="133"/>
                </a:cxn>
                <a:cxn ang="0">
                  <a:pos x="147" y="126"/>
                </a:cxn>
                <a:cxn ang="0">
                  <a:pos x="133" y="117"/>
                </a:cxn>
                <a:cxn ang="0">
                  <a:pos x="121" y="107"/>
                </a:cxn>
                <a:cxn ang="0">
                  <a:pos x="121" y="107"/>
                </a:cxn>
                <a:cxn ang="0">
                  <a:pos x="110" y="96"/>
                </a:cxn>
                <a:cxn ang="0">
                  <a:pos x="98" y="85"/>
                </a:cxn>
                <a:cxn ang="0">
                  <a:pos x="85" y="73"/>
                </a:cxn>
                <a:cxn ang="0">
                  <a:pos x="73" y="60"/>
                </a:cxn>
                <a:cxn ang="0">
                  <a:pos x="60" y="50"/>
                </a:cxn>
                <a:cxn ang="0">
                  <a:pos x="48" y="37"/>
                </a:cxn>
                <a:cxn ang="0">
                  <a:pos x="35" y="27"/>
                </a:cxn>
                <a:cxn ang="0">
                  <a:pos x="25" y="18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8"/>
                </a:cxn>
                <a:cxn ang="0">
                  <a:pos x="25" y="16"/>
                </a:cxn>
                <a:cxn ang="0">
                  <a:pos x="37" y="25"/>
                </a:cxn>
                <a:cxn ang="0">
                  <a:pos x="50" y="36"/>
                </a:cxn>
                <a:cxn ang="0">
                  <a:pos x="62" y="43"/>
                </a:cxn>
                <a:cxn ang="0">
                  <a:pos x="74" y="54"/>
                </a:cxn>
                <a:cxn ang="0">
                  <a:pos x="87" y="64"/>
                </a:cxn>
                <a:cxn ang="0">
                  <a:pos x="99" y="75"/>
                </a:cxn>
                <a:cxn ang="0">
                  <a:pos x="113" y="85"/>
                </a:cxn>
                <a:cxn ang="0">
                  <a:pos x="125" y="96"/>
                </a:cxn>
                <a:cxn ang="0">
                  <a:pos x="125" y="96"/>
                </a:cxn>
                <a:cxn ang="0">
                  <a:pos x="136" y="105"/>
                </a:cxn>
                <a:cxn ang="0">
                  <a:pos x="149" y="115"/>
                </a:cxn>
                <a:cxn ang="0">
                  <a:pos x="163" y="123"/>
                </a:cxn>
                <a:cxn ang="0">
                  <a:pos x="177" y="132"/>
                </a:cxn>
                <a:cxn ang="0">
                  <a:pos x="193" y="140"/>
                </a:cxn>
                <a:cxn ang="0">
                  <a:pos x="207" y="146"/>
                </a:cxn>
                <a:cxn ang="0">
                  <a:pos x="222" y="153"/>
                </a:cxn>
                <a:cxn ang="0">
                  <a:pos x="234" y="159"/>
                </a:cxn>
                <a:cxn ang="0">
                  <a:pos x="248" y="165"/>
                </a:cxn>
                <a:cxn ang="0">
                  <a:pos x="258" y="170"/>
                </a:cxn>
                <a:cxn ang="0">
                  <a:pos x="255" y="181"/>
                </a:cxn>
              </a:cxnLst>
              <a:rect l="0" t="0" r="r" b="b"/>
              <a:pathLst>
                <a:path w="259" h="182">
                  <a:moveTo>
                    <a:pt x="255" y="181"/>
                  </a:moveTo>
                  <a:lnTo>
                    <a:pt x="243" y="176"/>
                  </a:lnTo>
                  <a:lnTo>
                    <a:pt x="230" y="172"/>
                  </a:lnTo>
                  <a:lnTo>
                    <a:pt x="218" y="163"/>
                  </a:lnTo>
                  <a:lnTo>
                    <a:pt x="203" y="159"/>
                  </a:lnTo>
                  <a:lnTo>
                    <a:pt x="188" y="151"/>
                  </a:lnTo>
                  <a:lnTo>
                    <a:pt x="174" y="142"/>
                  </a:lnTo>
                  <a:lnTo>
                    <a:pt x="161" y="133"/>
                  </a:lnTo>
                  <a:lnTo>
                    <a:pt x="147" y="126"/>
                  </a:lnTo>
                  <a:lnTo>
                    <a:pt x="133" y="11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10" y="96"/>
                  </a:lnTo>
                  <a:lnTo>
                    <a:pt x="98" y="85"/>
                  </a:lnTo>
                  <a:lnTo>
                    <a:pt x="85" y="73"/>
                  </a:lnTo>
                  <a:lnTo>
                    <a:pt x="73" y="60"/>
                  </a:lnTo>
                  <a:lnTo>
                    <a:pt x="60" y="50"/>
                  </a:lnTo>
                  <a:lnTo>
                    <a:pt x="48" y="37"/>
                  </a:lnTo>
                  <a:lnTo>
                    <a:pt x="35" y="27"/>
                  </a:lnTo>
                  <a:lnTo>
                    <a:pt x="25" y="1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5" y="16"/>
                  </a:lnTo>
                  <a:lnTo>
                    <a:pt x="37" y="25"/>
                  </a:lnTo>
                  <a:lnTo>
                    <a:pt x="50" y="36"/>
                  </a:lnTo>
                  <a:lnTo>
                    <a:pt x="62" y="43"/>
                  </a:lnTo>
                  <a:lnTo>
                    <a:pt x="74" y="54"/>
                  </a:lnTo>
                  <a:lnTo>
                    <a:pt x="87" y="64"/>
                  </a:lnTo>
                  <a:lnTo>
                    <a:pt x="99" y="75"/>
                  </a:lnTo>
                  <a:lnTo>
                    <a:pt x="113" y="85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36" y="105"/>
                  </a:lnTo>
                  <a:lnTo>
                    <a:pt x="149" y="115"/>
                  </a:lnTo>
                  <a:lnTo>
                    <a:pt x="163" y="123"/>
                  </a:lnTo>
                  <a:lnTo>
                    <a:pt x="177" y="132"/>
                  </a:lnTo>
                  <a:lnTo>
                    <a:pt x="193" y="140"/>
                  </a:lnTo>
                  <a:lnTo>
                    <a:pt x="207" y="146"/>
                  </a:lnTo>
                  <a:lnTo>
                    <a:pt x="222" y="153"/>
                  </a:lnTo>
                  <a:lnTo>
                    <a:pt x="234" y="159"/>
                  </a:lnTo>
                  <a:lnTo>
                    <a:pt x="248" y="165"/>
                  </a:lnTo>
                  <a:lnTo>
                    <a:pt x="258" y="170"/>
                  </a:lnTo>
                  <a:lnTo>
                    <a:pt x="255" y="18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7" name="Freeform 245">
              <a:extLst>
                <a:ext uri="{FF2B5EF4-FFF2-40B4-BE49-F238E27FC236}">
                  <a16:creationId xmlns:a16="http://schemas.microsoft.com/office/drawing/2014/main" id="{D6E8B894-41B3-ED44-97F3-FBEE93D4A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  <a:cxn ang="0">
                  <a:pos x="267" y="71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  <a:lnTo>
                    <a:pt x="267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8" name="Freeform 246">
              <a:extLst>
                <a:ext uri="{FF2B5EF4-FFF2-40B4-BE49-F238E27FC236}">
                  <a16:creationId xmlns:a16="http://schemas.microsoft.com/office/drawing/2014/main" id="{BE759DA5-AD67-6D41-975E-7E6EB3F1E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9" name="Freeform 247">
              <a:extLst>
                <a:ext uri="{FF2B5EF4-FFF2-40B4-BE49-F238E27FC236}">
                  <a16:creationId xmlns:a16="http://schemas.microsoft.com/office/drawing/2014/main" id="{011C4DC6-F5AA-4A4F-A63E-FB0AE7776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858"/>
              <a:ext cx="219" cy="96"/>
            </a:xfrm>
            <a:custGeom>
              <a:avLst/>
              <a:gdLst/>
              <a:ahLst/>
              <a:cxnLst>
                <a:cxn ang="0">
                  <a:pos x="218" y="85"/>
                </a:cxn>
                <a:cxn ang="0">
                  <a:pos x="187" y="76"/>
                </a:cxn>
                <a:cxn ang="0">
                  <a:pos x="159" y="67"/>
                </a:cxn>
                <a:cxn ang="0">
                  <a:pos x="132" y="59"/>
                </a:cxn>
                <a:cxn ang="0">
                  <a:pos x="107" y="48"/>
                </a:cxn>
                <a:cxn ang="0">
                  <a:pos x="86" y="40"/>
                </a:cxn>
                <a:cxn ang="0">
                  <a:pos x="63" y="32"/>
                </a:cxn>
                <a:cxn ang="0">
                  <a:pos x="43" y="23"/>
                </a:cxn>
                <a:cxn ang="0">
                  <a:pos x="27" y="15"/>
                </a:cxn>
                <a:cxn ang="0">
                  <a:pos x="13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6"/>
                </a:cxn>
                <a:cxn ang="0">
                  <a:pos x="27" y="15"/>
                </a:cxn>
                <a:cxn ang="0">
                  <a:pos x="43" y="25"/>
                </a:cxn>
                <a:cxn ang="0">
                  <a:pos x="63" y="36"/>
                </a:cxn>
                <a:cxn ang="0">
                  <a:pos x="84" y="46"/>
                </a:cxn>
                <a:cxn ang="0">
                  <a:pos x="105" y="57"/>
                </a:cxn>
                <a:cxn ang="0">
                  <a:pos x="130" y="67"/>
                </a:cxn>
                <a:cxn ang="0">
                  <a:pos x="155" y="76"/>
                </a:cxn>
                <a:cxn ang="0">
                  <a:pos x="182" y="87"/>
                </a:cxn>
                <a:cxn ang="0">
                  <a:pos x="214" y="95"/>
                </a:cxn>
                <a:cxn ang="0">
                  <a:pos x="218" y="85"/>
                </a:cxn>
              </a:cxnLst>
              <a:rect l="0" t="0" r="r" b="b"/>
              <a:pathLst>
                <a:path w="219" h="96">
                  <a:moveTo>
                    <a:pt x="218" y="85"/>
                  </a:moveTo>
                  <a:lnTo>
                    <a:pt x="187" y="76"/>
                  </a:lnTo>
                  <a:lnTo>
                    <a:pt x="159" y="67"/>
                  </a:lnTo>
                  <a:lnTo>
                    <a:pt x="132" y="59"/>
                  </a:lnTo>
                  <a:lnTo>
                    <a:pt x="107" y="48"/>
                  </a:lnTo>
                  <a:lnTo>
                    <a:pt x="86" y="40"/>
                  </a:lnTo>
                  <a:lnTo>
                    <a:pt x="63" y="32"/>
                  </a:lnTo>
                  <a:lnTo>
                    <a:pt x="43" y="23"/>
                  </a:lnTo>
                  <a:lnTo>
                    <a:pt x="27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6"/>
                  </a:lnTo>
                  <a:lnTo>
                    <a:pt x="27" y="15"/>
                  </a:lnTo>
                  <a:lnTo>
                    <a:pt x="43" y="25"/>
                  </a:lnTo>
                  <a:lnTo>
                    <a:pt x="63" y="36"/>
                  </a:lnTo>
                  <a:lnTo>
                    <a:pt x="84" y="46"/>
                  </a:lnTo>
                  <a:lnTo>
                    <a:pt x="105" y="57"/>
                  </a:lnTo>
                  <a:lnTo>
                    <a:pt x="130" y="67"/>
                  </a:lnTo>
                  <a:lnTo>
                    <a:pt x="155" y="76"/>
                  </a:lnTo>
                  <a:lnTo>
                    <a:pt x="182" y="87"/>
                  </a:lnTo>
                  <a:lnTo>
                    <a:pt x="214" y="95"/>
                  </a:lnTo>
                  <a:lnTo>
                    <a:pt x="218" y="8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0" name="Freeform 248">
              <a:extLst>
                <a:ext uri="{FF2B5EF4-FFF2-40B4-BE49-F238E27FC236}">
                  <a16:creationId xmlns:a16="http://schemas.microsoft.com/office/drawing/2014/main" id="{112B9415-F2F9-724B-95BD-C835F3774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  <a:cxn ang="0">
                  <a:pos x="295" y="277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  <a:lnTo>
                    <a:pt x="295" y="27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1" name="Freeform 249">
              <a:extLst>
                <a:ext uri="{FF2B5EF4-FFF2-40B4-BE49-F238E27FC236}">
                  <a16:creationId xmlns:a16="http://schemas.microsoft.com/office/drawing/2014/main" id="{53342B4A-6F9C-3D47-B2F8-BD5159FDC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2" name="Freeform 250">
              <a:extLst>
                <a:ext uri="{FF2B5EF4-FFF2-40B4-BE49-F238E27FC236}">
                  <a16:creationId xmlns:a16="http://schemas.microsoft.com/office/drawing/2014/main" id="{2EF9C484-4AC7-9F4C-B980-51E9B39F2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745"/>
              <a:ext cx="191" cy="176"/>
            </a:xfrm>
            <a:custGeom>
              <a:avLst/>
              <a:gdLst/>
              <a:ahLst/>
              <a:cxnLst>
                <a:cxn ang="0">
                  <a:pos x="190" y="168"/>
                </a:cxn>
                <a:cxn ang="0">
                  <a:pos x="169" y="154"/>
                </a:cxn>
                <a:cxn ang="0">
                  <a:pos x="144" y="138"/>
                </a:cxn>
                <a:cxn ang="0">
                  <a:pos x="124" y="119"/>
                </a:cxn>
                <a:cxn ang="0">
                  <a:pos x="101" y="103"/>
                </a:cxn>
                <a:cxn ang="0">
                  <a:pos x="80" y="83"/>
                </a:cxn>
                <a:cxn ang="0">
                  <a:pos x="59" y="64"/>
                </a:cxn>
                <a:cxn ang="0">
                  <a:pos x="40" y="46"/>
                </a:cxn>
                <a:cxn ang="0">
                  <a:pos x="25" y="29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2"/>
                </a:cxn>
                <a:cxn ang="0">
                  <a:pos x="23" y="29"/>
                </a:cxn>
                <a:cxn ang="0">
                  <a:pos x="38" y="48"/>
                </a:cxn>
                <a:cxn ang="0">
                  <a:pos x="57" y="67"/>
                </a:cxn>
                <a:cxn ang="0">
                  <a:pos x="75" y="85"/>
                </a:cxn>
                <a:cxn ang="0">
                  <a:pos x="96" y="106"/>
                </a:cxn>
                <a:cxn ang="0">
                  <a:pos x="118" y="126"/>
                </a:cxn>
                <a:cxn ang="0">
                  <a:pos x="139" y="145"/>
                </a:cxn>
                <a:cxn ang="0">
                  <a:pos x="160" y="159"/>
                </a:cxn>
                <a:cxn ang="0">
                  <a:pos x="181" y="175"/>
                </a:cxn>
                <a:cxn ang="0">
                  <a:pos x="190" y="168"/>
                </a:cxn>
              </a:cxnLst>
              <a:rect l="0" t="0" r="r" b="b"/>
              <a:pathLst>
                <a:path w="191" h="176">
                  <a:moveTo>
                    <a:pt x="190" y="168"/>
                  </a:moveTo>
                  <a:lnTo>
                    <a:pt x="169" y="154"/>
                  </a:lnTo>
                  <a:lnTo>
                    <a:pt x="144" y="138"/>
                  </a:lnTo>
                  <a:lnTo>
                    <a:pt x="124" y="119"/>
                  </a:lnTo>
                  <a:lnTo>
                    <a:pt x="101" y="103"/>
                  </a:lnTo>
                  <a:lnTo>
                    <a:pt x="80" y="83"/>
                  </a:lnTo>
                  <a:lnTo>
                    <a:pt x="59" y="64"/>
                  </a:lnTo>
                  <a:lnTo>
                    <a:pt x="40" y="46"/>
                  </a:lnTo>
                  <a:lnTo>
                    <a:pt x="25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23" y="29"/>
                  </a:lnTo>
                  <a:lnTo>
                    <a:pt x="38" y="48"/>
                  </a:lnTo>
                  <a:lnTo>
                    <a:pt x="57" y="67"/>
                  </a:lnTo>
                  <a:lnTo>
                    <a:pt x="75" y="85"/>
                  </a:lnTo>
                  <a:lnTo>
                    <a:pt x="96" y="106"/>
                  </a:lnTo>
                  <a:lnTo>
                    <a:pt x="118" y="126"/>
                  </a:lnTo>
                  <a:lnTo>
                    <a:pt x="139" y="145"/>
                  </a:lnTo>
                  <a:lnTo>
                    <a:pt x="160" y="159"/>
                  </a:lnTo>
                  <a:lnTo>
                    <a:pt x="181" y="175"/>
                  </a:lnTo>
                  <a:lnTo>
                    <a:pt x="190" y="16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3" name="Freeform 251">
              <a:extLst>
                <a:ext uri="{FF2B5EF4-FFF2-40B4-BE49-F238E27FC236}">
                  <a16:creationId xmlns:a16="http://schemas.microsoft.com/office/drawing/2014/main" id="{40A2A543-2E2E-4646-BEE1-BD069A25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  <a:cxn ang="0">
                  <a:pos x="210" y="412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  <a:lnTo>
                    <a:pt x="210" y="41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4" name="Freeform 252">
              <a:extLst>
                <a:ext uri="{FF2B5EF4-FFF2-40B4-BE49-F238E27FC236}">
                  <a16:creationId xmlns:a16="http://schemas.microsoft.com/office/drawing/2014/main" id="{6BE8FD42-0459-2F4E-BBD3-68A463246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5" name="Freeform 253">
              <a:extLst>
                <a:ext uri="{FF2B5EF4-FFF2-40B4-BE49-F238E27FC236}">
                  <a16:creationId xmlns:a16="http://schemas.microsoft.com/office/drawing/2014/main" id="{7A85ACE6-6C01-EC48-A025-94917DBD3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670"/>
              <a:ext cx="163" cy="271"/>
            </a:xfrm>
            <a:custGeom>
              <a:avLst/>
              <a:gdLst/>
              <a:ahLst/>
              <a:cxnLst>
                <a:cxn ang="0">
                  <a:pos x="162" y="261"/>
                </a:cxn>
                <a:cxn ang="0">
                  <a:pos x="145" y="249"/>
                </a:cxn>
                <a:cxn ang="0">
                  <a:pos x="130" y="238"/>
                </a:cxn>
                <a:cxn ang="0">
                  <a:pos x="115" y="225"/>
                </a:cxn>
                <a:cxn ang="0">
                  <a:pos x="103" y="214"/>
                </a:cxn>
                <a:cxn ang="0">
                  <a:pos x="90" y="200"/>
                </a:cxn>
                <a:cxn ang="0">
                  <a:pos x="79" y="187"/>
                </a:cxn>
                <a:cxn ang="0">
                  <a:pos x="69" y="175"/>
                </a:cxn>
                <a:cxn ang="0">
                  <a:pos x="60" y="162"/>
                </a:cxn>
                <a:cxn ang="0">
                  <a:pos x="52" y="149"/>
                </a:cxn>
                <a:cxn ang="0">
                  <a:pos x="44" y="134"/>
                </a:cxn>
                <a:cxn ang="0">
                  <a:pos x="44" y="134"/>
                </a:cxn>
                <a:cxn ang="0">
                  <a:pos x="37" y="124"/>
                </a:cxn>
                <a:cxn ang="0">
                  <a:pos x="33" y="113"/>
                </a:cxn>
                <a:cxn ang="0">
                  <a:pos x="27" y="101"/>
                </a:cxn>
                <a:cxn ang="0">
                  <a:pos x="20" y="88"/>
                </a:cxn>
                <a:cxn ang="0">
                  <a:pos x="16" y="73"/>
                </a:cxn>
                <a:cxn ang="0">
                  <a:pos x="12" y="58"/>
                </a:cxn>
                <a:cxn ang="0">
                  <a:pos x="7" y="46"/>
                </a:cxn>
                <a:cxn ang="0">
                  <a:pos x="3" y="29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3" y="31"/>
                </a:cxn>
                <a:cxn ang="0">
                  <a:pos x="5" y="46"/>
                </a:cxn>
                <a:cxn ang="0">
                  <a:pos x="7" y="62"/>
                </a:cxn>
                <a:cxn ang="0">
                  <a:pos x="12" y="78"/>
                </a:cxn>
                <a:cxn ang="0">
                  <a:pos x="14" y="92"/>
                </a:cxn>
                <a:cxn ang="0">
                  <a:pos x="18" y="105"/>
                </a:cxn>
                <a:cxn ang="0">
                  <a:pos x="23" y="120"/>
                </a:cxn>
                <a:cxn ang="0">
                  <a:pos x="27" y="132"/>
                </a:cxn>
                <a:cxn ang="0">
                  <a:pos x="33" y="143"/>
                </a:cxn>
                <a:cxn ang="0">
                  <a:pos x="33" y="143"/>
                </a:cxn>
                <a:cxn ang="0">
                  <a:pos x="39" y="157"/>
                </a:cxn>
                <a:cxn ang="0">
                  <a:pos x="50" y="170"/>
                </a:cxn>
                <a:cxn ang="0">
                  <a:pos x="58" y="182"/>
                </a:cxn>
                <a:cxn ang="0">
                  <a:pos x="67" y="196"/>
                </a:cxn>
                <a:cxn ang="0">
                  <a:pos x="79" y="208"/>
                </a:cxn>
                <a:cxn ang="0">
                  <a:pos x="92" y="221"/>
                </a:cxn>
                <a:cxn ang="0">
                  <a:pos x="104" y="233"/>
                </a:cxn>
                <a:cxn ang="0">
                  <a:pos x="117" y="244"/>
                </a:cxn>
                <a:cxn ang="0">
                  <a:pos x="134" y="256"/>
                </a:cxn>
                <a:cxn ang="0">
                  <a:pos x="152" y="270"/>
                </a:cxn>
                <a:cxn ang="0">
                  <a:pos x="162" y="261"/>
                </a:cxn>
              </a:cxnLst>
              <a:rect l="0" t="0" r="r" b="b"/>
              <a:pathLst>
                <a:path w="163" h="271">
                  <a:moveTo>
                    <a:pt x="162" y="261"/>
                  </a:moveTo>
                  <a:lnTo>
                    <a:pt x="145" y="249"/>
                  </a:lnTo>
                  <a:lnTo>
                    <a:pt x="130" y="238"/>
                  </a:lnTo>
                  <a:lnTo>
                    <a:pt x="115" y="225"/>
                  </a:lnTo>
                  <a:lnTo>
                    <a:pt x="103" y="214"/>
                  </a:lnTo>
                  <a:lnTo>
                    <a:pt x="90" y="200"/>
                  </a:lnTo>
                  <a:lnTo>
                    <a:pt x="79" y="187"/>
                  </a:lnTo>
                  <a:lnTo>
                    <a:pt x="69" y="175"/>
                  </a:lnTo>
                  <a:lnTo>
                    <a:pt x="60" y="162"/>
                  </a:lnTo>
                  <a:lnTo>
                    <a:pt x="52" y="149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7" y="124"/>
                  </a:lnTo>
                  <a:lnTo>
                    <a:pt x="33" y="113"/>
                  </a:lnTo>
                  <a:lnTo>
                    <a:pt x="27" y="101"/>
                  </a:lnTo>
                  <a:lnTo>
                    <a:pt x="20" y="88"/>
                  </a:lnTo>
                  <a:lnTo>
                    <a:pt x="16" y="73"/>
                  </a:lnTo>
                  <a:lnTo>
                    <a:pt x="12" y="58"/>
                  </a:lnTo>
                  <a:lnTo>
                    <a:pt x="7" y="46"/>
                  </a:lnTo>
                  <a:lnTo>
                    <a:pt x="3" y="29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5" y="46"/>
                  </a:lnTo>
                  <a:lnTo>
                    <a:pt x="7" y="62"/>
                  </a:lnTo>
                  <a:lnTo>
                    <a:pt x="12" y="78"/>
                  </a:lnTo>
                  <a:lnTo>
                    <a:pt x="14" y="92"/>
                  </a:lnTo>
                  <a:lnTo>
                    <a:pt x="18" y="105"/>
                  </a:lnTo>
                  <a:lnTo>
                    <a:pt x="23" y="120"/>
                  </a:lnTo>
                  <a:lnTo>
                    <a:pt x="27" y="132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7"/>
                  </a:lnTo>
                  <a:lnTo>
                    <a:pt x="50" y="170"/>
                  </a:lnTo>
                  <a:lnTo>
                    <a:pt x="58" y="182"/>
                  </a:lnTo>
                  <a:lnTo>
                    <a:pt x="67" y="196"/>
                  </a:lnTo>
                  <a:lnTo>
                    <a:pt x="79" y="208"/>
                  </a:lnTo>
                  <a:lnTo>
                    <a:pt x="92" y="221"/>
                  </a:lnTo>
                  <a:lnTo>
                    <a:pt x="104" y="233"/>
                  </a:lnTo>
                  <a:lnTo>
                    <a:pt x="117" y="244"/>
                  </a:lnTo>
                  <a:lnTo>
                    <a:pt x="134" y="256"/>
                  </a:lnTo>
                  <a:lnTo>
                    <a:pt x="152" y="270"/>
                  </a:lnTo>
                  <a:lnTo>
                    <a:pt x="162" y="26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" name="Freeform 254">
              <a:extLst>
                <a:ext uri="{FF2B5EF4-FFF2-40B4-BE49-F238E27FC236}">
                  <a16:creationId xmlns:a16="http://schemas.microsoft.com/office/drawing/2014/main" id="{49C91160-718F-AC43-909E-E4C6DB74C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  <a:cxn ang="0">
                  <a:pos x="389" y="4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  <a:lnTo>
                    <a:pt x="389" y="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7" name="Freeform 255">
              <a:extLst>
                <a:ext uri="{FF2B5EF4-FFF2-40B4-BE49-F238E27FC236}">
                  <a16:creationId xmlns:a16="http://schemas.microsoft.com/office/drawing/2014/main" id="{A98B7BF9-4B05-F549-937C-FB082EAC2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8" name="Freeform 256">
              <a:extLst>
                <a:ext uri="{FF2B5EF4-FFF2-40B4-BE49-F238E27FC236}">
                  <a16:creationId xmlns:a16="http://schemas.microsoft.com/office/drawing/2014/main" id="{CFACB4E7-23B3-F945-8397-95C080997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994"/>
              <a:ext cx="304" cy="28"/>
            </a:xfrm>
            <a:custGeom>
              <a:avLst/>
              <a:gdLst/>
              <a:ahLst/>
              <a:cxnLst>
                <a:cxn ang="0">
                  <a:pos x="298" y="0"/>
                </a:cxn>
                <a:cxn ang="0">
                  <a:pos x="263" y="7"/>
                </a:cxn>
                <a:cxn ang="0">
                  <a:pos x="227" y="11"/>
                </a:cxn>
                <a:cxn ang="0">
                  <a:pos x="192" y="16"/>
                </a:cxn>
                <a:cxn ang="0">
                  <a:pos x="155" y="18"/>
                </a:cxn>
                <a:cxn ang="0">
                  <a:pos x="124" y="20"/>
                </a:cxn>
                <a:cxn ang="0">
                  <a:pos x="93" y="20"/>
                </a:cxn>
                <a:cxn ang="0">
                  <a:pos x="63" y="20"/>
                </a:cxn>
                <a:cxn ang="0">
                  <a:pos x="38" y="18"/>
                </a:cxn>
                <a:cxn ang="0">
                  <a:pos x="17" y="16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7" y="16"/>
                </a:cxn>
                <a:cxn ang="0">
                  <a:pos x="38" y="20"/>
                </a:cxn>
                <a:cxn ang="0">
                  <a:pos x="65" y="22"/>
                </a:cxn>
                <a:cxn ang="0">
                  <a:pos x="93" y="24"/>
                </a:cxn>
                <a:cxn ang="0">
                  <a:pos x="124" y="27"/>
                </a:cxn>
                <a:cxn ang="0">
                  <a:pos x="158" y="27"/>
                </a:cxn>
                <a:cxn ang="0">
                  <a:pos x="194" y="24"/>
                </a:cxn>
                <a:cxn ang="0">
                  <a:pos x="231" y="22"/>
                </a:cxn>
                <a:cxn ang="0">
                  <a:pos x="267" y="18"/>
                </a:cxn>
                <a:cxn ang="0">
                  <a:pos x="303" y="11"/>
                </a:cxn>
                <a:cxn ang="0">
                  <a:pos x="298" y="0"/>
                </a:cxn>
              </a:cxnLst>
              <a:rect l="0" t="0" r="r" b="b"/>
              <a:pathLst>
                <a:path w="304" h="28">
                  <a:moveTo>
                    <a:pt x="298" y="0"/>
                  </a:moveTo>
                  <a:lnTo>
                    <a:pt x="263" y="7"/>
                  </a:lnTo>
                  <a:lnTo>
                    <a:pt x="227" y="11"/>
                  </a:lnTo>
                  <a:lnTo>
                    <a:pt x="192" y="16"/>
                  </a:lnTo>
                  <a:lnTo>
                    <a:pt x="155" y="18"/>
                  </a:lnTo>
                  <a:lnTo>
                    <a:pt x="124" y="20"/>
                  </a:lnTo>
                  <a:lnTo>
                    <a:pt x="93" y="20"/>
                  </a:lnTo>
                  <a:lnTo>
                    <a:pt x="63" y="20"/>
                  </a:lnTo>
                  <a:lnTo>
                    <a:pt x="38" y="18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38" y="20"/>
                  </a:lnTo>
                  <a:lnTo>
                    <a:pt x="65" y="22"/>
                  </a:lnTo>
                  <a:lnTo>
                    <a:pt x="93" y="24"/>
                  </a:lnTo>
                  <a:lnTo>
                    <a:pt x="124" y="27"/>
                  </a:lnTo>
                  <a:lnTo>
                    <a:pt x="158" y="27"/>
                  </a:lnTo>
                  <a:lnTo>
                    <a:pt x="194" y="24"/>
                  </a:lnTo>
                  <a:lnTo>
                    <a:pt x="231" y="22"/>
                  </a:lnTo>
                  <a:lnTo>
                    <a:pt x="267" y="18"/>
                  </a:lnTo>
                  <a:lnTo>
                    <a:pt x="303" y="11"/>
                  </a:lnTo>
                  <a:lnTo>
                    <a:pt x="298" y="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9" name="Freeform 257">
              <a:extLst>
                <a:ext uri="{FF2B5EF4-FFF2-40B4-BE49-F238E27FC236}">
                  <a16:creationId xmlns:a16="http://schemas.microsoft.com/office/drawing/2014/main" id="{9B2C34AE-F4A6-CA40-A15B-FC10986E9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  <a:cxn ang="0">
                  <a:pos x="175" y="265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  <a:lnTo>
                    <a:pt x="175" y="26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0" name="Freeform 258">
              <a:extLst>
                <a:ext uri="{FF2B5EF4-FFF2-40B4-BE49-F238E27FC236}">
                  <a16:creationId xmlns:a16="http://schemas.microsoft.com/office/drawing/2014/main" id="{F8560248-58F4-1946-85A2-2F83CE97D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1" name="Freeform 259">
              <a:extLst>
                <a:ext uri="{FF2B5EF4-FFF2-40B4-BE49-F238E27FC236}">
                  <a16:creationId xmlns:a16="http://schemas.microsoft.com/office/drawing/2014/main" id="{D565D9F5-80DA-6645-8D7E-F3FAA4097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745"/>
              <a:ext cx="121" cy="204"/>
            </a:xfrm>
            <a:custGeom>
              <a:avLst/>
              <a:gdLst/>
              <a:ahLst/>
              <a:cxnLst>
                <a:cxn ang="0">
                  <a:pos x="108" y="203"/>
                </a:cxn>
                <a:cxn ang="0">
                  <a:pos x="101" y="195"/>
                </a:cxn>
                <a:cxn ang="0">
                  <a:pos x="92" y="186"/>
                </a:cxn>
                <a:cxn ang="0">
                  <a:pos x="83" y="176"/>
                </a:cxn>
                <a:cxn ang="0">
                  <a:pos x="75" y="165"/>
                </a:cxn>
                <a:cxn ang="0">
                  <a:pos x="67" y="154"/>
                </a:cxn>
                <a:cxn ang="0">
                  <a:pos x="60" y="147"/>
                </a:cxn>
                <a:cxn ang="0">
                  <a:pos x="52" y="136"/>
                </a:cxn>
                <a:cxn ang="0">
                  <a:pos x="46" y="126"/>
                </a:cxn>
                <a:cxn ang="0">
                  <a:pos x="39" y="117"/>
                </a:cxn>
                <a:cxn ang="0">
                  <a:pos x="35" y="110"/>
                </a:cxn>
                <a:cxn ang="0">
                  <a:pos x="35" y="110"/>
                </a:cxn>
                <a:cxn ang="0">
                  <a:pos x="31" y="103"/>
                </a:cxn>
                <a:cxn ang="0">
                  <a:pos x="27" y="94"/>
                </a:cxn>
                <a:cxn ang="0">
                  <a:pos x="23" y="85"/>
                </a:cxn>
                <a:cxn ang="0">
                  <a:pos x="20" y="73"/>
                </a:cxn>
                <a:cxn ang="0">
                  <a:pos x="16" y="62"/>
                </a:cxn>
                <a:cxn ang="0">
                  <a:pos x="12" y="50"/>
                </a:cxn>
                <a:cxn ang="0">
                  <a:pos x="9" y="37"/>
                </a:cxn>
                <a:cxn ang="0">
                  <a:pos x="6" y="25"/>
                </a:cxn>
                <a:cxn ang="0">
                  <a:pos x="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2"/>
                </a:cxn>
                <a:cxn ang="0">
                  <a:pos x="6" y="25"/>
                </a:cxn>
                <a:cxn ang="0">
                  <a:pos x="12" y="37"/>
                </a:cxn>
                <a:cxn ang="0">
                  <a:pos x="16" y="50"/>
                </a:cxn>
                <a:cxn ang="0">
                  <a:pos x="20" y="62"/>
                </a:cxn>
                <a:cxn ang="0">
                  <a:pos x="27" y="73"/>
                </a:cxn>
                <a:cxn ang="0">
                  <a:pos x="31" y="85"/>
                </a:cxn>
                <a:cxn ang="0">
                  <a:pos x="37" y="94"/>
                </a:cxn>
                <a:cxn ang="0">
                  <a:pos x="41" y="103"/>
                </a:cxn>
                <a:cxn ang="0">
                  <a:pos x="46" y="110"/>
                </a:cxn>
                <a:cxn ang="0">
                  <a:pos x="46" y="110"/>
                </a:cxn>
                <a:cxn ang="0">
                  <a:pos x="50" y="117"/>
                </a:cxn>
                <a:cxn ang="0">
                  <a:pos x="57" y="126"/>
                </a:cxn>
                <a:cxn ang="0">
                  <a:pos x="62" y="136"/>
                </a:cxn>
                <a:cxn ang="0">
                  <a:pos x="71" y="147"/>
                </a:cxn>
                <a:cxn ang="0">
                  <a:pos x="80" y="154"/>
                </a:cxn>
                <a:cxn ang="0">
                  <a:pos x="88" y="165"/>
                </a:cxn>
                <a:cxn ang="0">
                  <a:pos x="96" y="176"/>
                </a:cxn>
                <a:cxn ang="0">
                  <a:pos x="105" y="186"/>
                </a:cxn>
                <a:cxn ang="0">
                  <a:pos x="113" y="195"/>
                </a:cxn>
                <a:cxn ang="0">
                  <a:pos x="120" y="203"/>
                </a:cxn>
                <a:cxn ang="0">
                  <a:pos x="108" y="203"/>
                </a:cxn>
              </a:cxnLst>
              <a:rect l="0" t="0" r="r" b="b"/>
              <a:pathLst>
                <a:path w="121" h="204">
                  <a:moveTo>
                    <a:pt x="108" y="203"/>
                  </a:moveTo>
                  <a:lnTo>
                    <a:pt x="101" y="195"/>
                  </a:lnTo>
                  <a:lnTo>
                    <a:pt x="92" y="186"/>
                  </a:lnTo>
                  <a:lnTo>
                    <a:pt x="83" y="176"/>
                  </a:lnTo>
                  <a:lnTo>
                    <a:pt x="75" y="165"/>
                  </a:lnTo>
                  <a:lnTo>
                    <a:pt x="67" y="154"/>
                  </a:lnTo>
                  <a:lnTo>
                    <a:pt x="60" y="147"/>
                  </a:lnTo>
                  <a:lnTo>
                    <a:pt x="52" y="136"/>
                  </a:lnTo>
                  <a:lnTo>
                    <a:pt x="46" y="126"/>
                  </a:lnTo>
                  <a:lnTo>
                    <a:pt x="39" y="117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1" y="103"/>
                  </a:lnTo>
                  <a:lnTo>
                    <a:pt x="27" y="94"/>
                  </a:lnTo>
                  <a:lnTo>
                    <a:pt x="23" y="85"/>
                  </a:lnTo>
                  <a:lnTo>
                    <a:pt x="20" y="73"/>
                  </a:lnTo>
                  <a:lnTo>
                    <a:pt x="16" y="62"/>
                  </a:lnTo>
                  <a:lnTo>
                    <a:pt x="12" y="50"/>
                  </a:lnTo>
                  <a:lnTo>
                    <a:pt x="9" y="37"/>
                  </a:lnTo>
                  <a:lnTo>
                    <a:pt x="6" y="25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25"/>
                  </a:lnTo>
                  <a:lnTo>
                    <a:pt x="12" y="37"/>
                  </a:lnTo>
                  <a:lnTo>
                    <a:pt x="16" y="50"/>
                  </a:lnTo>
                  <a:lnTo>
                    <a:pt x="20" y="62"/>
                  </a:lnTo>
                  <a:lnTo>
                    <a:pt x="27" y="73"/>
                  </a:lnTo>
                  <a:lnTo>
                    <a:pt x="31" y="85"/>
                  </a:lnTo>
                  <a:lnTo>
                    <a:pt x="37" y="94"/>
                  </a:lnTo>
                  <a:lnTo>
                    <a:pt x="41" y="103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50" y="117"/>
                  </a:lnTo>
                  <a:lnTo>
                    <a:pt x="57" y="126"/>
                  </a:lnTo>
                  <a:lnTo>
                    <a:pt x="62" y="136"/>
                  </a:lnTo>
                  <a:lnTo>
                    <a:pt x="71" y="147"/>
                  </a:lnTo>
                  <a:lnTo>
                    <a:pt x="80" y="154"/>
                  </a:lnTo>
                  <a:lnTo>
                    <a:pt x="88" y="165"/>
                  </a:lnTo>
                  <a:lnTo>
                    <a:pt x="96" y="176"/>
                  </a:lnTo>
                  <a:lnTo>
                    <a:pt x="105" y="186"/>
                  </a:lnTo>
                  <a:lnTo>
                    <a:pt x="113" y="195"/>
                  </a:lnTo>
                  <a:lnTo>
                    <a:pt x="120" y="203"/>
                  </a:lnTo>
                  <a:lnTo>
                    <a:pt x="108" y="20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2" name="Freeform 260">
              <a:extLst>
                <a:ext uri="{FF2B5EF4-FFF2-40B4-BE49-F238E27FC236}">
                  <a16:creationId xmlns:a16="http://schemas.microsoft.com/office/drawing/2014/main" id="{73763C9D-DB9E-7E4F-AC1F-215F90F01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3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3" name="Freeform 261">
              <a:extLst>
                <a:ext uri="{FF2B5EF4-FFF2-40B4-BE49-F238E27FC236}">
                  <a16:creationId xmlns:a16="http://schemas.microsoft.com/office/drawing/2014/main" id="{1238527C-EA41-7046-BBFF-51A81B5B8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4" name="Freeform 262">
              <a:extLst>
                <a:ext uri="{FF2B5EF4-FFF2-40B4-BE49-F238E27FC236}">
                  <a16:creationId xmlns:a16="http://schemas.microsoft.com/office/drawing/2014/main" id="{F8477DE0-DCCE-8943-A66C-0CFB6F28B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15" y="68"/>
                </a:cxn>
                <a:cxn ang="0">
                  <a:pos x="36" y="50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98" y="4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62" y="19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75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7"/>
                </a:cxn>
                <a:cxn ang="0">
                  <a:pos x="213" y="183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89" y="241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1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5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5" name="Freeform 263">
              <a:extLst>
                <a:ext uri="{FF2B5EF4-FFF2-40B4-BE49-F238E27FC236}">
                  <a16:creationId xmlns:a16="http://schemas.microsoft.com/office/drawing/2014/main" id="{649BC185-CACE-CB4A-949A-526B8C793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8"/>
                </a:cxn>
                <a:cxn ang="0">
                  <a:pos x="25" y="59"/>
                </a:cxn>
                <a:cxn ang="0">
                  <a:pos x="36" y="50"/>
                </a:cxn>
                <a:cxn ang="0">
                  <a:pos x="47" y="42"/>
                </a:cxn>
                <a:cxn ang="0">
                  <a:pos x="59" y="29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86" y="10"/>
                </a:cxn>
                <a:cxn ang="0">
                  <a:pos x="98" y="4"/>
                </a:cxn>
                <a:cxn ang="0">
                  <a:pos x="111" y="2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49" y="8"/>
                </a:cxn>
                <a:cxn ang="0">
                  <a:pos x="162" y="19"/>
                </a:cxn>
                <a:cxn ang="0">
                  <a:pos x="173" y="31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68"/>
                </a:cxn>
                <a:cxn ang="0">
                  <a:pos x="178" y="75"/>
                </a:cxn>
                <a:cxn ang="0">
                  <a:pos x="176" y="86"/>
                </a:cxn>
                <a:cxn ang="0">
                  <a:pos x="174" y="94"/>
                </a:cxn>
                <a:cxn ang="0">
                  <a:pos x="174" y="103"/>
                </a:cxn>
                <a:cxn ang="0">
                  <a:pos x="173" y="111"/>
                </a:cxn>
                <a:cxn ang="0">
                  <a:pos x="173" y="118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4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60"/>
                </a:cxn>
                <a:cxn ang="0">
                  <a:pos x="204" y="167"/>
                </a:cxn>
                <a:cxn ang="0">
                  <a:pos x="208" y="174"/>
                </a:cxn>
                <a:cxn ang="0">
                  <a:pos x="213" y="183"/>
                </a:cxn>
                <a:cxn ang="0">
                  <a:pos x="213" y="190"/>
                </a:cxn>
                <a:cxn ang="0">
                  <a:pos x="213" y="199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99" y="231"/>
                </a:cxn>
                <a:cxn ang="0">
                  <a:pos x="189" y="241"/>
                </a:cxn>
                <a:cxn ang="0">
                  <a:pos x="174" y="250"/>
                </a:cxn>
                <a:cxn ang="0">
                  <a:pos x="160" y="256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5"/>
                </a:cxn>
                <a:cxn ang="0">
                  <a:pos x="88" y="241"/>
                </a:cxn>
                <a:cxn ang="0">
                  <a:pos x="80" y="235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18"/>
                </a:cxn>
                <a:cxn ang="0">
                  <a:pos x="36" y="215"/>
                </a:cxn>
                <a:cxn ang="0">
                  <a:pos x="23" y="212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" name="Freeform 264">
              <a:extLst>
                <a:ext uri="{FF2B5EF4-FFF2-40B4-BE49-F238E27FC236}">
                  <a16:creationId xmlns:a16="http://schemas.microsoft.com/office/drawing/2014/main" id="{1A999895-0D38-B443-B699-321E4BDF2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15" y="67"/>
                </a:cxn>
                <a:cxn ang="0">
                  <a:pos x="36" y="51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98" y="5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62" y="1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77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8"/>
                </a:cxn>
                <a:cxn ang="0">
                  <a:pos x="213" y="185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89" y="244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2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7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7" name="Freeform 265">
              <a:extLst>
                <a:ext uri="{FF2B5EF4-FFF2-40B4-BE49-F238E27FC236}">
                  <a16:creationId xmlns:a16="http://schemas.microsoft.com/office/drawing/2014/main" id="{62D5213E-9D3B-A544-BA0D-B9838CD9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7"/>
                </a:cxn>
                <a:cxn ang="0">
                  <a:pos x="25" y="60"/>
                </a:cxn>
                <a:cxn ang="0">
                  <a:pos x="36" y="51"/>
                </a:cxn>
                <a:cxn ang="0">
                  <a:pos x="47" y="41"/>
                </a:cxn>
                <a:cxn ang="0">
                  <a:pos x="59" y="28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86" y="12"/>
                </a:cxn>
                <a:cxn ang="0">
                  <a:pos x="98" y="5"/>
                </a:cxn>
                <a:cxn ang="0">
                  <a:pos x="111" y="1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49" y="7"/>
                </a:cxn>
                <a:cxn ang="0">
                  <a:pos x="162" y="18"/>
                </a:cxn>
                <a:cxn ang="0">
                  <a:pos x="173" y="33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67"/>
                </a:cxn>
                <a:cxn ang="0">
                  <a:pos x="178" y="77"/>
                </a:cxn>
                <a:cxn ang="0">
                  <a:pos x="176" y="85"/>
                </a:cxn>
                <a:cxn ang="0">
                  <a:pos x="174" y="94"/>
                </a:cxn>
                <a:cxn ang="0">
                  <a:pos x="174" y="102"/>
                </a:cxn>
                <a:cxn ang="0">
                  <a:pos x="173" y="111"/>
                </a:cxn>
                <a:cxn ang="0">
                  <a:pos x="173" y="120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6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59"/>
                </a:cxn>
                <a:cxn ang="0">
                  <a:pos x="204" y="168"/>
                </a:cxn>
                <a:cxn ang="0">
                  <a:pos x="208" y="176"/>
                </a:cxn>
                <a:cxn ang="0">
                  <a:pos x="213" y="185"/>
                </a:cxn>
                <a:cxn ang="0">
                  <a:pos x="213" y="193"/>
                </a:cxn>
                <a:cxn ang="0">
                  <a:pos x="213" y="201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99" y="231"/>
                </a:cxn>
                <a:cxn ang="0">
                  <a:pos x="189" y="244"/>
                </a:cxn>
                <a:cxn ang="0">
                  <a:pos x="174" y="252"/>
                </a:cxn>
                <a:cxn ang="0">
                  <a:pos x="160" y="259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6"/>
                </a:cxn>
                <a:cxn ang="0">
                  <a:pos x="88" y="242"/>
                </a:cxn>
                <a:cxn ang="0">
                  <a:pos x="80" y="238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21"/>
                </a:cxn>
                <a:cxn ang="0">
                  <a:pos x="36" y="217"/>
                </a:cxn>
                <a:cxn ang="0">
                  <a:pos x="23" y="214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8" name="Freeform 266">
              <a:extLst>
                <a:ext uri="{FF2B5EF4-FFF2-40B4-BE49-F238E27FC236}">
                  <a16:creationId xmlns:a16="http://schemas.microsoft.com/office/drawing/2014/main" id="{94FA8BA1-89C0-CB4B-9695-8E0CA7A2D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9" name="Freeform 267">
              <a:extLst>
                <a:ext uri="{FF2B5EF4-FFF2-40B4-BE49-F238E27FC236}">
                  <a16:creationId xmlns:a16="http://schemas.microsoft.com/office/drawing/2014/main" id="{765B49FD-B243-2F41-A03A-69C75A513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0" name="Freeform 268">
              <a:extLst>
                <a:ext uri="{FF2B5EF4-FFF2-40B4-BE49-F238E27FC236}">
                  <a16:creationId xmlns:a16="http://schemas.microsoft.com/office/drawing/2014/main" id="{6C1F658B-4E57-594E-840C-8AFA62D5A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1" name="Freeform 269">
              <a:extLst>
                <a:ext uri="{FF2B5EF4-FFF2-40B4-BE49-F238E27FC236}">
                  <a16:creationId xmlns:a16="http://schemas.microsoft.com/office/drawing/2014/main" id="{74AB69BE-08ED-754D-A414-D4E3955CD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2" name="Freeform 270">
              <a:extLst>
                <a:ext uri="{FF2B5EF4-FFF2-40B4-BE49-F238E27FC236}">
                  <a16:creationId xmlns:a16="http://schemas.microsoft.com/office/drawing/2014/main" id="{221C3D90-053D-614F-AE03-80362C9CD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3" name="Freeform 271">
              <a:extLst>
                <a:ext uri="{FF2B5EF4-FFF2-40B4-BE49-F238E27FC236}">
                  <a16:creationId xmlns:a16="http://schemas.microsoft.com/office/drawing/2014/main" id="{957E9346-1A0F-6F4B-8BC7-F412662B9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4" name="Freeform 272">
              <a:extLst>
                <a:ext uri="{FF2B5EF4-FFF2-40B4-BE49-F238E27FC236}">
                  <a16:creationId xmlns:a16="http://schemas.microsoft.com/office/drawing/2014/main" id="{13CABC01-AF99-1E46-A00B-1221B37EE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  <a:lnTo>
                    <a:pt x="20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5" name="Freeform 273">
              <a:extLst>
                <a:ext uri="{FF2B5EF4-FFF2-40B4-BE49-F238E27FC236}">
                  <a16:creationId xmlns:a16="http://schemas.microsoft.com/office/drawing/2014/main" id="{5710274C-46F3-1B46-89BF-62B774A93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" name="Freeform 274">
              <a:extLst>
                <a:ext uri="{FF2B5EF4-FFF2-40B4-BE49-F238E27FC236}">
                  <a16:creationId xmlns:a16="http://schemas.microsoft.com/office/drawing/2014/main" id="{A886B1D2-6272-384A-8FD1-237A956ED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00" y="68"/>
                </a:cxn>
                <a:cxn ang="0">
                  <a:pos x="177" y="50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16" y="4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50" y="19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6" y="75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7"/>
                </a:cxn>
                <a:cxn ang="0">
                  <a:pos x="2" y="183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25" y="241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1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5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7" name="Freeform 275">
              <a:extLst>
                <a:ext uri="{FF2B5EF4-FFF2-40B4-BE49-F238E27FC236}">
                  <a16:creationId xmlns:a16="http://schemas.microsoft.com/office/drawing/2014/main" id="{98C505E9-864A-1A4C-8196-4FDD5509C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8"/>
                </a:cxn>
                <a:cxn ang="0">
                  <a:pos x="188" y="59"/>
                </a:cxn>
                <a:cxn ang="0">
                  <a:pos x="177" y="50"/>
                </a:cxn>
                <a:cxn ang="0">
                  <a:pos x="167" y="42"/>
                </a:cxn>
                <a:cxn ang="0">
                  <a:pos x="154" y="29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29" y="10"/>
                </a:cxn>
                <a:cxn ang="0">
                  <a:pos x="116" y="4"/>
                </a:cxn>
                <a:cxn ang="0">
                  <a:pos x="103" y="2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63" y="8"/>
                </a:cxn>
                <a:cxn ang="0">
                  <a:pos x="50" y="19"/>
                </a:cxn>
                <a:cxn ang="0">
                  <a:pos x="40" y="31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4" y="68"/>
                </a:cxn>
                <a:cxn ang="0">
                  <a:pos x="36" y="75"/>
                </a:cxn>
                <a:cxn ang="0">
                  <a:pos x="38" y="86"/>
                </a:cxn>
                <a:cxn ang="0">
                  <a:pos x="38" y="94"/>
                </a:cxn>
                <a:cxn ang="0">
                  <a:pos x="40" y="103"/>
                </a:cxn>
                <a:cxn ang="0">
                  <a:pos x="40" y="111"/>
                </a:cxn>
                <a:cxn ang="0">
                  <a:pos x="40" y="118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4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60"/>
                </a:cxn>
                <a:cxn ang="0">
                  <a:pos x="8" y="167"/>
                </a:cxn>
                <a:cxn ang="0">
                  <a:pos x="4" y="174"/>
                </a:cxn>
                <a:cxn ang="0">
                  <a:pos x="2" y="183"/>
                </a:cxn>
                <a:cxn ang="0">
                  <a:pos x="0" y="190"/>
                </a:cxn>
                <a:cxn ang="0">
                  <a:pos x="2" y="199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15" y="231"/>
                </a:cxn>
                <a:cxn ang="0">
                  <a:pos x="25" y="241"/>
                </a:cxn>
                <a:cxn ang="0">
                  <a:pos x="38" y="250"/>
                </a:cxn>
                <a:cxn ang="0">
                  <a:pos x="52" y="256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5"/>
                </a:cxn>
                <a:cxn ang="0">
                  <a:pos x="124" y="241"/>
                </a:cxn>
                <a:cxn ang="0">
                  <a:pos x="135" y="235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18"/>
                </a:cxn>
                <a:cxn ang="0">
                  <a:pos x="177" y="215"/>
                </a:cxn>
                <a:cxn ang="0">
                  <a:pos x="190" y="212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8" name="Freeform 276">
              <a:extLst>
                <a:ext uri="{FF2B5EF4-FFF2-40B4-BE49-F238E27FC236}">
                  <a16:creationId xmlns:a16="http://schemas.microsoft.com/office/drawing/2014/main" id="{6D01F391-1038-EA4A-85AD-725DCA042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00" y="67"/>
                </a:cxn>
                <a:cxn ang="0">
                  <a:pos x="177" y="51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16" y="5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50" y="1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6" y="77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8"/>
                </a:cxn>
                <a:cxn ang="0">
                  <a:pos x="2" y="185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25" y="244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2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7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9" name="Freeform 277">
              <a:extLst>
                <a:ext uri="{FF2B5EF4-FFF2-40B4-BE49-F238E27FC236}">
                  <a16:creationId xmlns:a16="http://schemas.microsoft.com/office/drawing/2014/main" id="{B6A1CE7A-A06E-AE47-91F6-75E5568C3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7"/>
                </a:cxn>
                <a:cxn ang="0">
                  <a:pos x="188" y="60"/>
                </a:cxn>
                <a:cxn ang="0">
                  <a:pos x="177" y="51"/>
                </a:cxn>
                <a:cxn ang="0">
                  <a:pos x="167" y="41"/>
                </a:cxn>
                <a:cxn ang="0">
                  <a:pos x="154" y="28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29" y="12"/>
                </a:cxn>
                <a:cxn ang="0">
                  <a:pos x="116" y="5"/>
                </a:cxn>
                <a:cxn ang="0">
                  <a:pos x="103" y="1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63" y="7"/>
                </a:cxn>
                <a:cxn ang="0">
                  <a:pos x="50" y="18"/>
                </a:cxn>
                <a:cxn ang="0">
                  <a:pos x="40" y="33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4" y="67"/>
                </a:cxn>
                <a:cxn ang="0">
                  <a:pos x="36" y="77"/>
                </a:cxn>
                <a:cxn ang="0">
                  <a:pos x="38" y="85"/>
                </a:cxn>
                <a:cxn ang="0">
                  <a:pos x="38" y="94"/>
                </a:cxn>
                <a:cxn ang="0">
                  <a:pos x="40" y="102"/>
                </a:cxn>
                <a:cxn ang="0">
                  <a:pos x="40" y="111"/>
                </a:cxn>
                <a:cxn ang="0">
                  <a:pos x="40" y="120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6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59"/>
                </a:cxn>
                <a:cxn ang="0">
                  <a:pos x="8" y="168"/>
                </a:cxn>
                <a:cxn ang="0">
                  <a:pos x="4" y="176"/>
                </a:cxn>
                <a:cxn ang="0">
                  <a:pos x="2" y="185"/>
                </a:cxn>
                <a:cxn ang="0">
                  <a:pos x="0" y="193"/>
                </a:cxn>
                <a:cxn ang="0">
                  <a:pos x="2" y="201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15" y="231"/>
                </a:cxn>
                <a:cxn ang="0">
                  <a:pos x="25" y="244"/>
                </a:cxn>
                <a:cxn ang="0">
                  <a:pos x="38" y="252"/>
                </a:cxn>
                <a:cxn ang="0">
                  <a:pos x="52" y="259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6"/>
                </a:cxn>
                <a:cxn ang="0">
                  <a:pos x="124" y="242"/>
                </a:cxn>
                <a:cxn ang="0">
                  <a:pos x="135" y="238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21"/>
                </a:cxn>
                <a:cxn ang="0">
                  <a:pos x="177" y="217"/>
                </a:cxn>
                <a:cxn ang="0">
                  <a:pos x="190" y="214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0" name="Freeform 278">
              <a:extLst>
                <a:ext uri="{FF2B5EF4-FFF2-40B4-BE49-F238E27FC236}">
                  <a16:creationId xmlns:a16="http://schemas.microsoft.com/office/drawing/2014/main" id="{D36E92C0-8BAF-E04F-BB0B-ADB8BDFEE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1" name="Freeform 279">
              <a:extLst>
                <a:ext uri="{FF2B5EF4-FFF2-40B4-BE49-F238E27FC236}">
                  <a16:creationId xmlns:a16="http://schemas.microsoft.com/office/drawing/2014/main" id="{3A405CC6-47AB-4948-8F02-921865991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2" name="Freeform 280">
              <a:extLst>
                <a:ext uri="{FF2B5EF4-FFF2-40B4-BE49-F238E27FC236}">
                  <a16:creationId xmlns:a16="http://schemas.microsoft.com/office/drawing/2014/main" id="{10FF7CE8-2108-6D46-B0DC-FD58EAB90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3" name="Freeform 281">
              <a:extLst>
                <a:ext uri="{FF2B5EF4-FFF2-40B4-BE49-F238E27FC236}">
                  <a16:creationId xmlns:a16="http://schemas.microsoft.com/office/drawing/2014/main" id="{4D46A19A-0157-EA40-9B11-F7115DC8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4" name="Freeform 282">
              <a:extLst>
                <a:ext uri="{FF2B5EF4-FFF2-40B4-BE49-F238E27FC236}">
                  <a16:creationId xmlns:a16="http://schemas.microsoft.com/office/drawing/2014/main" id="{6C3FCE6A-3409-6447-9563-A9224D2D0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5" name="Freeform 283">
              <a:extLst>
                <a:ext uri="{FF2B5EF4-FFF2-40B4-BE49-F238E27FC236}">
                  <a16:creationId xmlns:a16="http://schemas.microsoft.com/office/drawing/2014/main" id="{AC23E372-ADCE-AC4B-BE83-9B7551654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6" name="Freeform 284">
              <a:extLst>
                <a:ext uri="{FF2B5EF4-FFF2-40B4-BE49-F238E27FC236}">
                  <a16:creationId xmlns:a16="http://schemas.microsoft.com/office/drawing/2014/main" id="{F53BC184-E27D-0841-B066-87093AC8A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7" name="Freeform 285">
              <a:extLst>
                <a:ext uri="{FF2B5EF4-FFF2-40B4-BE49-F238E27FC236}">
                  <a16:creationId xmlns:a16="http://schemas.microsoft.com/office/drawing/2014/main" id="{65C6BA4F-3FF2-C84B-9F76-083239149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8" name="Freeform 286">
              <a:extLst>
                <a:ext uri="{FF2B5EF4-FFF2-40B4-BE49-F238E27FC236}">
                  <a16:creationId xmlns:a16="http://schemas.microsoft.com/office/drawing/2014/main" id="{9CEF9C09-AB5B-E44E-B1D0-6B079DC37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9" name="Freeform 287">
              <a:extLst>
                <a:ext uri="{FF2B5EF4-FFF2-40B4-BE49-F238E27FC236}">
                  <a16:creationId xmlns:a16="http://schemas.microsoft.com/office/drawing/2014/main" id="{FE6175EF-7E8A-334B-AE18-069EC098C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0" name="Freeform 288">
              <a:extLst>
                <a:ext uri="{FF2B5EF4-FFF2-40B4-BE49-F238E27FC236}">
                  <a16:creationId xmlns:a16="http://schemas.microsoft.com/office/drawing/2014/main" id="{3E3F568D-E67B-5148-9651-545C37B5D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1" name="Freeform 289">
              <a:extLst>
                <a:ext uri="{FF2B5EF4-FFF2-40B4-BE49-F238E27FC236}">
                  <a16:creationId xmlns:a16="http://schemas.microsoft.com/office/drawing/2014/main" id="{9C034A19-2192-9B4D-8D50-08E542ACD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2" name="Freeform 290">
              <a:extLst>
                <a:ext uri="{FF2B5EF4-FFF2-40B4-BE49-F238E27FC236}">
                  <a16:creationId xmlns:a16="http://schemas.microsoft.com/office/drawing/2014/main" id="{A4150461-3DD1-464F-BA33-241668954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3" name="Freeform 291">
              <a:extLst>
                <a:ext uri="{FF2B5EF4-FFF2-40B4-BE49-F238E27FC236}">
                  <a16:creationId xmlns:a16="http://schemas.microsoft.com/office/drawing/2014/main" id="{629B888B-5032-1849-B758-800A06AEF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4" name="Freeform 292">
              <a:extLst>
                <a:ext uri="{FF2B5EF4-FFF2-40B4-BE49-F238E27FC236}">
                  <a16:creationId xmlns:a16="http://schemas.microsoft.com/office/drawing/2014/main" id="{A04CC20B-1476-E545-BB43-2A5466011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5" name="Freeform 293">
              <a:extLst>
                <a:ext uri="{FF2B5EF4-FFF2-40B4-BE49-F238E27FC236}">
                  <a16:creationId xmlns:a16="http://schemas.microsoft.com/office/drawing/2014/main" id="{B8B90DC9-86FC-1647-86EC-2BDA4F81A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6" name="Freeform 294">
              <a:extLst>
                <a:ext uri="{FF2B5EF4-FFF2-40B4-BE49-F238E27FC236}">
                  <a16:creationId xmlns:a16="http://schemas.microsoft.com/office/drawing/2014/main" id="{C68E8EE3-A7DD-574D-9A9A-D9CBE3F3F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274"/>
              <a:ext cx="1523" cy="950"/>
            </a:xfrm>
            <a:custGeom>
              <a:avLst/>
              <a:gdLst/>
              <a:ahLst/>
              <a:cxnLst>
                <a:cxn ang="0">
                  <a:pos x="10" y="727"/>
                </a:cxn>
                <a:cxn ang="0">
                  <a:pos x="98" y="460"/>
                </a:cxn>
                <a:cxn ang="0">
                  <a:pos x="263" y="246"/>
                </a:cxn>
                <a:cxn ang="0">
                  <a:pos x="489" y="92"/>
                </a:cxn>
                <a:cxn ang="0">
                  <a:pos x="761" y="10"/>
                </a:cxn>
                <a:cxn ang="0">
                  <a:pos x="910" y="0"/>
                </a:cxn>
                <a:cxn ang="0">
                  <a:pos x="1043" y="8"/>
                </a:cxn>
                <a:cxn ang="0">
                  <a:pos x="1161" y="34"/>
                </a:cxn>
                <a:cxn ang="0">
                  <a:pos x="1269" y="75"/>
                </a:cxn>
                <a:cxn ang="0">
                  <a:pos x="1372" y="134"/>
                </a:cxn>
                <a:cxn ang="0">
                  <a:pos x="1471" y="210"/>
                </a:cxn>
                <a:cxn ang="0">
                  <a:pos x="1496" y="233"/>
                </a:cxn>
                <a:cxn ang="0">
                  <a:pos x="1522" y="271"/>
                </a:cxn>
                <a:cxn ang="0">
                  <a:pos x="1504" y="290"/>
                </a:cxn>
                <a:cxn ang="0">
                  <a:pos x="1443" y="290"/>
                </a:cxn>
                <a:cxn ang="0">
                  <a:pos x="1333" y="262"/>
                </a:cxn>
                <a:cxn ang="0">
                  <a:pos x="1260" y="239"/>
                </a:cxn>
                <a:cxn ang="0">
                  <a:pos x="1094" y="200"/>
                </a:cxn>
                <a:cxn ang="0">
                  <a:pos x="919" y="186"/>
                </a:cxn>
                <a:cxn ang="0">
                  <a:pos x="744" y="207"/>
                </a:cxn>
                <a:cxn ang="0">
                  <a:pos x="581" y="258"/>
                </a:cxn>
                <a:cxn ang="0">
                  <a:pos x="445" y="347"/>
                </a:cxn>
                <a:cxn ang="0">
                  <a:pos x="390" y="398"/>
                </a:cxn>
                <a:cxn ang="0">
                  <a:pos x="310" y="488"/>
                </a:cxn>
                <a:cxn ang="0">
                  <a:pos x="263" y="570"/>
                </a:cxn>
                <a:cxn ang="0">
                  <a:pos x="232" y="654"/>
                </a:cxn>
                <a:cxn ang="0">
                  <a:pos x="206" y="745"/>
                </a:cxn>
                <a:cxn ang="0">
                  <a:pos x="192" y="797"/>
                </a:cxn>
                <a:cxn ang="0">
                  <a:pos x="147" y="886"/>
                </a:cxn>
                <a:cxn ang="0">
                  <a:pos x="98" y="936"/>
                </a:cxn>
                <a:cxn ang="0">
                  <a:pos x="50" y="949"/>
                </a:cxn>
                <a:cxn ang="0">
                  <a:pos x="15" y="928"/>
                </a:cxn>
                <a:cxn ang="0">
                  <a:pos x="0" y="875"/>
                </a:cxn>
              </a:cxnLst>
              <a:rect l="0" t="0" r="r" b="b"/>
              <a:pathLst>
                <a:path w="1523" h="950">
                  <a:moveTo>
                    <a:pt x="0" y="875"/>
                  </a:moveTo>
                  <a:lnTo>
                    <a:pt x="10" y="727"/>
                  </a:lnTo>
                  <a:lnTo>
                    <a:pt x="47" y="589"/>
                  </a:lnTo>
                  <a:lnTo>
                    <a:pt x="98" y="460"/>
                  </a:lnTo>
                  <a:lnTo>
                    <a:pt x="172" y="347"/>
                  </a:lnTo>
                  <a:lnTo>
                    <a:pt x="263" y="246"/>
                  </a:lnTo>
                  <a:lnTo>
                    <a:pt x="369" y="159"/>
                  </a:lnTo>
                  <a:lnTo>
                    <a:pt x="489" y="92"/>
                  </a:lnTo>
                  <a:lnTo>
                    <a:pt x="620" y="41"/>
                  </a:lnTo>
                  <a:lnTo>
                    <a:pt x="761" y="10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977" y="2"/>
                  </a:lnTo>
                  <a:lnTo>
                    <a:pt x="1043" y="8"/>
                  </a:lnTo>
                  <a:lnTo>
                    <a:pt x="1101" y="18"/>
                  </a:lnTo>
                  <a:lnTo>
                    <a:pt x="1161" y="34"/>
                  </a:lnTo>
                  <a:lnTo>
                    <a:pt x="1216" y="52"/>
                  </a:lnTo>
                  <a:lnTo>
                    <a:pt x="1269" y="75"/>
                  </a:lnTo>
                  <a:lnTo>
                    <a:pt x="1321" y="103"/>
                  </a:lnTo>
                  <a:lnTo>
                    <a:pt x="1372" y="134"/>
                  </a:lnTo>
                  <a:lnTo>
                    <a:pt x="1420" y="170"/>
                  </a:lnTo>
                  <a:lnTo>
                    <a:pt x="1471" y="210"/>
                  </a:lnTo>
                  <a:lnTo>
                    <a:pt x="1471" y="210"/>
                  </a:lnTo>
                  <a:lnTo>
                    <a:pt x="1496" y="233"/>
                  </a:lnTo>
                  <a:lnTo>
                    <a:pt x="1513" y="255"/>
                  </a:lnTo>
                  <a:lnTo>
                    <a:pt x="1522" y="271"/>
                  </a:lnTo>
                  <a:lnTo>
                    <a:pt x="1517" y="281"/>
                  </a:lnTo>
                  <a:lnTo>
                    <a:pt x="1504" y="290"/>
                  </a:lnTo>
                  <a:lnTo>
                    <a:pt x="1479" y="292"/>
                  </a:lnTo>
                  <a:lnTo>
                    <a:pt x="1443" y="290"/>
                  </a:lnTo>
                  <a:lnTo>
                    <a:pt x="1395" y="280"/>
                  </a:lnTo>
                  <a:lnTo>
                    <a:pt x="1333" y="262"/>
                  </a:lnTo>
                  <a:lnTo>
                    <a:pt x="1260" y="239"/>
                  </a:lnTo>
                  <a:lnTo>
                    <a:pt x="1260" y="239"/>
                  </a:lnTo>
                  <a:lnTo>
                    <a:pt x="1179" y="216"/>
                  </a:lnTo>
                  <a:lnTo>
                    <a:pt x="1094" y="200"/>
                  </a:lnTo>
                  <a:lnTo>
                    <a:pt x="1007" y="191"/>
                  </a:lnTo>
                  <a:lnTo>
                    <a:pt x="919" y="186"/>
                  </a:lnTo>
                  <a:lnTo>
                    <a:pt x="828" y="193"/>
                  </a:lnTo>
                  <a:lnTo>
                    <a:pt x="744" y="207"/>
                  </a:lnTo>
                  <a:lnTo>
                    <a:pt x="659" y="229"/>
                  </a:lnTo>
                  <a:lnTo>
                    <a:pt x="581" y="258"/>
                  </a:lnTo>
                  <a:lnTo>
                    <a:pt x="508" y="299"/>
                  </a:lnTo>
                  <a:lnTo>
                    <a:pt x="445" y="347"/>
                  </a:lnTo>
                  <a:lnTo>
                    <a:pt x="445" y="347"/>
                  </a:lnTo>
                  <a:lnTo>
                    <a:pt x="390" y="398"/>
                  </a:lnTo>
                  <a:lnTo>
                    <a:pt x="346" y="444"/>
                  </a:lnTo>
                  <a:lnTo>
                    <a:pt x="310" y="488"/>
                  </a:lnTo>
                  <a:lnTo>
                    <a:pt x="282" y="530"/>
                  </a:lnTo>
                  <a:lnTo>
                    <a:pt x="263" y="570"/>
                  </a:lnTo>
                  <a:lnTo>
                    <a:pt x="247" y="612"/>
                  </a:lnTo>
                  <a:lnTo>
                    <a:pt x="232" y="654"/>
                  </a:lnTo>
                  <a:lnTo>
                    <a:pt x="219" y="698"/>
                  </a:lnTo>
                  <a:lnTo>
                    <a:pt x="206" y="745"/>
                  </a:lnTo>
                  <a:lnTo>
                    <a:pt x="192" y="797"/>
                  </a:lnTo>
                  <a:lnTo>
                    <a:pt x="192" y="797"/>
                  </a:lnTo>
                  <a:lnTo>
                    <a:pt x="171" y="847"/>
                  </a:lnTo>
                  <a:lnTo>
                    <a:pt x="147" y="886"/>
                  </a:lnTo>
                  <a:lnTo>
                    <a:pt x="124" y="916"/>
                  </a:lnTo>
                  <a:lnTo>
                    <a:pt x="98" y="936"/>
                  </a:lnTo>
                  <a:lnTo>
                    <a:pt x="73" y="946"/>
                  </a:lnTo>
                  <a:lnTo>
                    <a:pt x="50" y="949"/>
                  </a:lnTo>
                  <a:lnTo>
                    <a:pt x="29" y="942"/>
                  </a:lnTo>
                  <a:lnTo>
                    <a:pt x="15" y="928"/>
                  </a:lnTo>
                  <a:lnTo>
                    <a:pt x="2" y="905"/>
                  </a:lnTo>
                  <a:lnTo>
                    <a:pt x="0" y="875"/>
                  </a:lnTo>
                  <a:lnTo>
                    <a:pt x="0" y="8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7" name="Freeform 295">
              <a:extLst>
                <a:ext uri="{FF2B5EF4-FFF2-40B4-BE49-F238E27FC236}">
                  <a16:creationId xmlns:a16="http://schemas.microsoft.com/office/drawing/2014/main" id="{2FEBBAC8-2754-C644-8484-FB786F501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276"/>
              <a:ext cx="1499" cy="931"/>
            </a:xfrm>
            <a:custGeom>
              <a:avLst/>
              <a:gdLst/>
              <a:ahLst/>
              <a:cxnLst>
                <a:cxn ang="0">
                  <a:pos x="15" y="711"/>
                </a:cxn>
                <a:cxn ang="0">
                  <a:pos x="105" y="449"/>
                </a:cxn>
                <a:cxn ang="0">
                  <a:pos x="268" y="239"/>
                </a:cxn>
                <a:cxn ang="0">
                  <a:pos x="491" y="90"/>
                </a:cxn>
                <a:cxn ang="0">
                  <a:pos x="756" y="9"/>
                </a:cxn>
                <a:cxn ang="0">
                  <a:pos x="904" y="0"/>
                </a:cxn>
                <a:cxn ang="0">
                  <a:pos x="1034" y="8"/>
                </a:cxn>
                <a:cxn ang="0">
                  <a:pos x="1150" y="31"/>
                </a:cxn>
                <a:cxn ang="0">
                  <a:pos x="1256" y="73"/>
                </a:cxn>
                <a:cxn ang="0">
                  <a:pos x="1355" y="128"/>
                </a:cxn>
                <a:cxn ang="0">
                  <a:pos x="1449" y="200"/>
                </a:cxn>
                <a:cxn ang="0">
                  <a:pos x="1474" y="223"/>
                </a:cxn>
                <a:cxn ang="0">
                  <a:pos x="1498" y="256"/>
                </a:cxn>
                <a:cxn ang="0">
                  <a:pos x="1481" y="275"/>
                </a:cxn>
                <a:cxn ang="0">
                  <a:pos x="1422" y="275"/>
                </a:cxn>
                <a:cxn ang="0">
                  <a:pos x="1319" y="250"/>
                </a:cxn>
                <a:cxn ang="0">
                  <a:pos x="1249" y="227"/>
                </a:cxn>
                <a:cxn ang="0">
                  <a:pos x="1083" y="189"/>
                </a:cxn>
                <a:cxn ang="0">
                  <a:pos x="910" y="179"/>
                </a:cxn>
                <a:cxn ang="0">
                  <a:pos x="735" y="197"/>
                </a:cxn>
                <a:cxn ang="0">
                  <a:pos x="573" y="250"/>
                </a:cxn>
                <a:cxn ang="0">
                  <a:pos x="436" y="336"/>
                </a:cxn>
                <a:cxn ang="0">
                  <a:pos x="381" y="386"/>
                </a:cxn>
                <a:cxn ang="0">
                  <a:pos x="303" y="477"/>
                </a:cxn>
                <a:cxn ang="0">
                  <a:pos x="255" y="559"/>
                </a:cxn>
                <a:cxn ang="0">
                  <a:pos x="223" y="641"/>
                </a:cxn>
                <a:cxn ang="0">
                  <a:pos x="197" y="729"/>
                </a:cxn>
                <a:cxn ang="0">
                  <a:pos x="183" y="780"/>
                </a:cxn>
                <a:cxn ang="0">
                  <a:pos x="142" y="866"/>
                </a:cxn>
                <a:cxn ang="0">
                  <a:pos x="94" y="916"/>
                </a:cxn>
                <a:cxn ang="0">
                  <a:pos x="48" y="930"/>
                </a:cxn>
                <a:cxn ang="0">
                  <a:pos x="15" y="911"/>
                </a:cxn>
                <a:cxn ang="0">
                  <a:pos x="0" y="858"/>
                </a:cxn>
              </a:cxnLst>
              <a:rect l="0" t="0" r="r" b="b"/>
              <a:pathLst>
                <a:path w="1499" h="931">
                  <a:moveTo>
                    <a:pt x="0" y="858"/>
                  </a:moveTo>
                  <a:lnTo>
                    <a:pt x="15" y="711"/>
                  </a:lnTo>
                  <a:lnTo>
                    <a:pt x="50" y="576"/>
                  </a:lnTo>
                  <a:lnTo>
                    <a:pt x="105" y="449"/>
                  </a:lnTo>
                  <a:lnTo>
                    <a:pt x="179" y="338"/>
                  </a:lnTo>
                  <a:lnTo>
                    <a:pt x="268" y="239"/>
                  </a:lnTo>
                  <a:lnTo>
                    <a:pt x="372" y="157"/>
                  </a:lnTo>
                  <a:lnTo>
                    <a:pt x="491" y="90"/>
                  </a:lnTo>
                  <a:lnTo>
                    <a:pt x="619" y="39"/>
                  </a:lnTo>
                  <a:lnTo>
                    <a:pt x="756" y="9"/>
                  </a:lnTo>
                  <a:lnTo>
                    <a:pt x="904" y="0"/>
                  </a:lnTo>
                  <a:lnTo>
                    <a:pt x="904" y="0"/>
                  </a:lnTo>
                  <a:lnTo>
                    <a:pt x="970" y="2"/>
                  </a:lnTo>
                  <a:lnTo>
                    <a:pt x="1034" y="8"/>
                  </a:lnTo>
                  <a:lnTo>
                    <a:pt x="1094" y="18"/>
                  </a:lnTo>
                  <a:lnTo>
                    <a:pt x="1150" y="31"/>
                  </a:lnTo>
                  <a:lnTo>
                    <a:pt x="1203" y="50"/>
                  </a:lnTo>
                  <a:lnTo>
                    <a:pt x="1256" y="73"/>
                  </a:lnTo>
                  <a:lnTo>
                    <a:pt x="1306" y="98"/>
                  </a:lnTo>
                  <a:lnTo>
                    <a:pt x="1355" y="128"/>
                  </a:lnTo>
                  <a:lnTo>
                    <a:pt x="1401" y="161"/>
                  </a:lnTo>
                  <a:lnTo>
                    <a:pt x="1449" y="200"/>
                  </a:lnTo>
                  <a:lnTo>
                    <a:pt x="1449" y="200"/>
                  </a:lnTo>
                  <a:lnTo>
                    <a:pt x="1474" y="223"/>
                  </a:lnTo>
                  <a:lnTo>
                    <a:pt x="1492" y="241"/>
                  </a:lnTo>
                  <a:lnTo>
                    <a:pt x="1498" y="256"/>
                  </a:lnTo>
                  <a:lnTo>
                    <a:pt x="1494" y="269"/>
                  </a:lnTo>
                  <a:lnTo>
                    <a:pt x="1481" y="275"/>
                  </a:lnTo>
                  <a:lnTo>
                    <a:pt x="1458" y="278"/>
                  </a:lnTo>
                  <a:lnTo>
                    <a:pt x="1422" y="275"/>
                  </a:lnTo>
                  <a:lnTo>
                    <a:pt x="1375" y="264"/>
                  </a:lnTo>
                  <a:lnTo>
                    <a:pt x="1319" y="250"/>
                  </a:lnTo>
                  <a:lnTo>
                    <a:pt x="1249" y="227"/>
                  </a:lnTo>
                  <a:lnTo>
                    <a:pt x="1249" y="227"/>
                  </a:lnTo>
                  <a:lnTo>
                    <a:pt x="1168" y="204"/>
                  </a:lnTo>
                  <a:lnTo>
                    <a:pt x="1083" y="189"/>
                  </a:lnTo>
                  <a:lnTo>
                    <a:pt x="996" y="181"/>
                  </a:lnTo>
                  <a:lnTo>
                    <a:pt x="910" y="179"/>
                  </a:lnTo>
                  <a:lnTo>
                    <a:pt x="821" y="184"/>
                  </a:lnTo>
                  <a:lnTo>
                    <a:pt x="735" y="197"/>
                  </a:lnTo>
                  <a:lnTo>
                    <a:pt x="653" y="218"/>
                  </a:lnTo>
                  <a:lnTo>
                    <a:pt x="573" y="250"/>
                  </a:lnTo>
                  <a:lnTo>
                    <a:pt x="501" y="288"/>
                  </a:lnTo>
                  <a:lnTo>
                    <a:pt x="436" y="336"/>
                  </a:lnTo>
                  <a:lnTo>
                    <a:pt x="436" y="336"/>
                  </a:lnTo>
                  <a:lnTo>
                    <a:pt x="381" y="386"/>
                  </a:lnTo>
                  <a:lnTo>
                    <a:pt x="337" y="433"/>
                  </a:lnTo>
                  <a:lnTo>
                    <a:pt x="303" y="477"/>
                  </a:lnTo>
                  <a:lnTo>
                    <a:pt x="276" y="519"/>
                  </a:lnTo>
                  <a:lnTo>
                    <a:pt x="255" y="559"/>
                  </a:lnTo>
                  <a:lnTo>
                    <a:pt x="238" y="599"/>
                  </a:lnTo>
                  <a:lnTo>
                    <a:pt x="223" y="641"/>
                  </a:lnTo>
                  <a:lnTo>
                    <a:pt x="211" y="685"/>
                  </a:lnTo>
                  <a:lnTo>
                    <a:pt x="197" y="729"/>
                  </a:lnTo>
                  <a:lnTo>
                    <a:pt x="183" y="780"/>
                  </a:lnTo>
                  <a:lnTo>
                    <a:pt x="183" y="780"/>
                  </a:lnTo>
                  <a:lnTo>
                    <a:pt x="164" y="828"/>
                  </a:lnTo>
                  <a:lnTo>
                    <a:pt x="142" y="866"/>
                  </a:lnTo>
                  <a:lnTo>
                    <a:pt x="117" y="895"/>
                  </a:lnTo>
                  <a:lnTo>
                    <a:pt x="94" y="916"/>
                  </a:lnTo>
                  <a:lnTo>
                    <a:pt x="71" y="927"/>
                  </a:lnTo>
                  <a:lnTo>
                    <a:pt x="48" y="930"/>
                  </a:lnTo>
                  <a:lnTo>
                    <a:pt x="29" y="923"/>
                  </a:lnTo>
                  <a:lnTo>
                    <a:pt x="15" y="911"/>
                  </a:lnTo>
                  <a:lnTo>
                    <a:pt x="4" y="888"/>
                  </a:lnTo>
                  <a:lnTo>
                    <a:pt x="0" y="858"/>
                  </a:lnTo>
                  <a:lnTo>
                    <a:pt x="0" y="858"/>
                  </a:lnTo>
                </a:path>
              </a:pathLst>
            </a:custGeom>
            <a:solidFill>
              <a:srgbClr val="FFDA1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8" name="Freeform 296">
              <a:extLst>
                <a:ext uri="{FF2B5EF4-FFF2-40B4-BE49-F238E27FC236}">
                  <a16:creationId xmlns:a16="http://schemas.microsoft.com/office/drawing/2014/main" id="{1F366EF0-FD48-8048-AEAC-3A4DAD635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" y="1279"/>
              <a:ext cx="1474" cy="913"/>
            </a:xfrm>
            <a:custGeom>
              <a:avLst/>
              <a:gdLst/>
              <a:ahLst/>
              <a:cxnLst>
                <a:cxn ang="0">
                  <a:pos x="16" y="696"/>
                </a:cxn>
                <a:cxn ang="0">
                  <a:pos x="110" y="440"/>
                </a:cxn>
                <a:cxn ang="0">
                  <a:pos x="271" y="233"/>
                </a:cxn>
                <a:cxn ang="0">
                  <a:pos x="490" y="88"/>
                </a:cxn>
                <a:cxn ang="0">
                  <a:pos x="752" y="9"/>
                </a:cxn>
                <a:cxn ang="0">
                  <a:pos x="895" y="0"/>
                </a:cxn>
                <a:cxn ang="0">
                  <a:pos x="1024" y="7"/>
                </a:cxn>
                <a:cxn ang="0">
                  <a:pos x="1136" y="31"/>
                </a:cxn>
                <a:cxn ang="0">
                  <a:pos x="1240" y="69"/>
                </a:cxn>
                <a:cxn ang="0">
                  <a:pos x="1336" y="122"/>
                </a:cxn>
                <a:cxn ang="0">
                  <a:pos x="1428" y="189"/>
                </a:cxn>
                <a:cxn ang="0">
                  <a:pos x="1452" y="212"/>
                </a:cxn>
                <a:cxn ang="0">
                  <a:pos x="1473" y="244"/>
                </a:cxn>
                <a:cxn ang="0">
                  <a:pos x="1458" y="262"/>
                </a:cxn>
                <a:cxn ang="0">
                  <a:pos x="1401" y="260"/>
                </a:cxn>
                <a:cxn ang="0">
                  <a:pos x="1302" y="235"/>
                </a:cxn>
                <a:cxn ang="0">
                  <a:pos x="1235" y="214"/>
                </a:cxn>
                <a:cxn ang="0">
                  <a:pos x="1072" y="177"/>
                </a:cxn>
                <a:cxn ang="0">
                  <a:pos x="897" y="168"/>
                </a:cxn>
                <a:cxn ang="0">
                  <a:pos x="724" y="187"/>
                </a:cxn>
                <a:cxn ang="0">
                  <a:pos x="564" y="239"/>
                </a:cxn>
                <a:cxn ang="0">
                  <a:pos x="427" y="325"/>
                </a:cxn>
                <a:cxn ang="0">
                  <a:pos x="372" y="376"/>
                </a:cxn>
                <a:cxn ang="0">
                  <a:pos x="292" y="467"/>
                </a:cxn>
                <a:cxn ang="0">
                  <a:pos x="244" y="546"/>
                </a:cxn>
                <a:cxn ang="0">
                  <a:pos x="212" y="629"/>
                </a:cxn>
                <a:cxn ang="0">
                  <a:pos x="187" y="716"/>
                </a:cxn>
                <a:cxn ang="0">
                  <a:pos x="172" y="764"/>
                </a:cxn>
                <a:cxn ang="0">
                  <a:pos x="133" y="850"/>
                </a:cxn>
                <a:cxn ang="0">
                  <a:pos x="88" y="896"/>
                </a:cxn>
                <a:cxn ang="0">
                  <a:pos x="44" y="912"/>
                </a:cxn>
                <a:cxn ang="0">
                  <a:pos x="12" y="892"/>
                </a:cxn>
                <a:cxn ang="0">
                  <a:pos x="0" y="841"/>
                </a:cxn>
              </a:cxnLst>
              <a:rect l="0" t="0" r="r" b="b"/>
              <a:pathLst>
                <a:path w="1474" h="913">
                  <a:moveTo>
                    <a:pt x="0" y="841"/>
                  </a:moveTo>
                  <a:lnTo>
                    <a:pt x="16" y="696"/>
                  </a:lnTo>
                  <a:lnTo>
                    <a:pt x="52" y="562"/>
                  </a:lnTo>
                  <a:lnTo>
                    <a:pt x="110" y="440"/>
                  </a:lnTo>
                  <a:lnTo>
                    <a:pt x="183" y="330"/>
                  </a:lnTo>
                  <a:lnTo>
                    <a:pt x="271" y="233"/>
                  </a:lnTo>
                  <a:lnTo>
                    <a:pt x="375" y="151"/>
                  </a:lnTo>
                  <a:lnTo>
                    <a:pt x="490" y="88"/>
                  </a:lnTo>
                  <a:lnTo>
                    <a:pt x="617" y="39"/>
                  </a:lnTo>
                  <a:lnTo>
                    <a:pt x="752" y="9"/>
                  </a:lnTo>
                  <a:lnTo>
                    <a:pt x="895" y="0"/>
                  </a:lnTo>
                  <a:lnTo>
                    <a:pt x="895" y="0"/>
                  </a:lnTo>
                  <a:lnTo>
                    <a:pt x="961" y="2"/>
                  </a:lnTo>
                  <a:lnTo>
                    <a:pt x="1024" y="7"/>
                  </a:lnTo>
                  <a:lnTo>
                    <a:pt x="1081" y="18"/>
                  </a:lnTo>
                  <a:lnTo>
                    <a:pt x="1136" y="31"/>
                  </a:lnTo>
                  <a:lnTo>
                    <a:pt x="1190" y="48"/>
                  </a:lnTo>
                  <a:lnTo>
                    <a:pt x="1240" y="69"/>
                  </a:lnTo>
                  <a:lnTo>
                    <a:pt x="1290" y="94"/>
                  </a:lnTo>
                  <a:lnTo>
                    <a:pt x="1336" y="122"/>
                  </a:lnTo>
                  <a:lnTo>
                    <a:pt x="1382" y="154"/>
                  </a:lnTo>
                  <a:lnTo>
                    <a:pt x="1428" y="189"/>
                  </a:lnTo>
                  <a:lnTo>
                    <a:pt x="1428" y="189"/>
                  </a:lnTo>
                  <a:lnTo>
                    <a:pt x="1452" y="212"/>
                  </a:lnTo>
                  <a:lnTo>
                    <a:pt x="1466" y="228"/>
                  </a:lnTo>
                  <a:lnTo>
                    <a:pt x="1473" y="244"/>
                  </a:lnTo>
                  <a:lnTo>
                    <a:pt x="1470" y="254"/>
                  </a:lnTo>
                  <a:lnTo>
                    <a:pt x="1458" y="262"/>
                  </a:lnTo>
                  <a:lnTo>
                    <a:pt x="1435" y="265"/>
                  </a:lnTo>
                  <a:lnTo>
                    <a:pt x="1401" y="260"/>
                  </a:lnTo>
                  <a:lnTo>
                    <a:pt x="1357" y="250"/>
                  </a:lnTo>
                  <a:lnTo>
                    <a:pt x="1302" y="235"/>
                  </a:lnTo>
                  <a:lnTo>
                    <a:pt x="1235" y="214"/>
                  </a:lnTo>
                  <a:lnTo>
                    <a:pt x="1235" y="214"/>
                  </a:lnTo>
                  <a:lnTo>
                    <a:pt x="1155" y="193"/>
                  </a:lnTo>
                  <a:lnTo>
                    <a:pt x="1072" y="177"/>
                  </a:lnTo>
                  <a:lnTo>
                    <a:pt x="986" y="168"/>
                  </a:lnTo>
                  <a:lnTo>
                    <a:pt x="897" y="168"/>
                  </a:lnTo>
                  <a:lnTo>
                    <a:pt x="811" y="174"/>
                  </a:lnTo>
                  <a:lnTo>
                    <a:pt x="724" y="187"/>
                  </a:lnTo>
                  <a:lnTo>
                    <a:pt x="642" y="207"/>
                  </a:lnTo>
                  <a:lnTo>
                    <a:pt x="564" y="239"/>
                  </a:lnTo>
                  <a:lnTo>
                    <a:pt x="492" y="277"/>
                  </a:lnTo>
                  <a:lnTo>
                    <a:pt x="427" y="325"/>
                  </a:lnTo>
                  <a:lnTo>
                    <a:pt x="427" y="325"/>
                  </a:lnTo>
                  <a:lnTo>
                    <a:pt x="372" y="376"/>
                  </a:lnTo>
                  <a:lnTo>
                    <a:pt x="328" y="423"/>
                  </a:lnTo>
                  <a:lnTo>
                    <a:pt x="292" y="467"/>
                  </a:lnTo>
                  <a:lnTo>
                    <a:pt x="265" y="509"/>
                  </a:lnTo>
                  <a:lnTo>
                    <a:pt x="244" y="546"/>
                  </a:lnTo>
                  <a:lnTo>
                    <a:pt x="227" y="589"/>
                  </a:lnTo>
                  <a:lnTo>
                    <a:pt x="212" y="629"/>
                  </a:lnTo>
                  <a:lnTo>
                    <a:pt x="200" y="671"/>
                  </a:lnTo>
                  <a:lnTo>
                    <a:pt x="187" y="716"/>
                  </a:lnTo>
                  <a:lnTo>
                    <a:pt x="172" y="764"/>
                  </a:lnTo>
                  <a:lnTo>
                    <a:pt x="172" y="764"/>
                  </a:lnTo>
                  <a:lnTo>
                    <a:pt x="156" y="812"/>
                  </a:lnTo>
                  <a:lnTo>
                    <a:pt x="133" y="850"/>
                  </a:lnTo>
                  <a:lnTo>
                    <a:pt x="111" y="877"/>
                  </a:lnTo>
                  <a:lnTo>
                    <a:pt x="88" y="896"/>
                  </a:lnTo>
                  <a:lnTo>
                    <a:pt x="64" y="909"/>
                  </a:lnTo>
                  <a:lnTo>
                    <a:pt x="44" y="912"/>
                  </a:lnTo>
                  <a:lnTo>
                    <a:pt x="27" y="905"/>
                  </a:lnTo>
                  <a:lnTo>
                    <a:pt x="12" y="892"/>
                  </a:lnTo>
                  <a:lnTo>
                    <a:pt x="2" y="869"/>
                  </a:lnTo>
                  <a:lnTo>
                    <a:pt x="0" y="841"/>
                  </a:lnTo>
                  <a:lnTo>
                    <a:pt x="0" y="841"/>
                  </a:lnTo>
                </a:path>
              </a:pathLst>
            </a:custGeom>
            <a:solidFill>
              <a:srgbClr val="FFDC2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9" name="Freeform 297">
              <a:extLst>
                <a:ext uri="{FF2B5EF4-FFF2-40B4-BE49-F238E27FC236}">
                  <a16:creationId xmlns:a16="http://schemas.microsoft.com/office/drawing/2014/main" id="{D051ED1D-078E-C444-BE0D-0549F37D2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1283"/>
              <a:ext cx="1451" cy="889"/>
            </a:xfrm>
            <a:custGeom>
              <a:avLst/>
              <a:gdLst/>
              <a:ahLst/>
              <a:cxnLst>
                <a:cxn ang="0">
                  <a:pos x="16" y="680"/>
                </a:cxn>
                <a:cxn ang="0">
                  <a:pos x="113" y="426"/>
                </a:cxn>
                <a:cxn ang="0">
                  <a:pos x="276" y="224"/>
                </a:cxn>
                <a:cxn ang="0">
                  <a:pos x="490" y="83"/>
                </a:cxn>
                <a:cxn ang="0">
                  <a:pos x="748" y="7"/>
                </a:cxn>
                <a:cxn ang="0">
                  <a:pos x="886" y="0"/>
                </a:cxn>
                <a:cxn ang="0">
                  <a:pos x="1011" y="5"/>
                </a:cxn>
                <a:cxn ang="0">
                  <a:pos x="1123" y="27"/>
                </a:cxn>
                <a:cxn ang="0">
                  <a:pos x="1224" y="64"/>
                </a:cxn>
                <a:cxn ang="0">
                  <a:pos x="1316" y="113"/>
                </a:cxn>
                <a:cxn ang="0">
                  <a:pos x="1405" y="178"/>
                </a:cxn>
                <a:cxn ang="0">
                  <a:pos x="1429" y="198"/>
                </a:cxn>
                <a:cxn ang="0">
                  <a:pos x="1450" y="228"/>
                </a:cxn>
                <a:cxn ang="0">
                  <a:pos x="1433" y="246"/>
                </a:cxn>
                <a:cxn ang="0">
                  <a:pos x="1378" y="244"/>
                </a:cxn>
                <a:cxn ang="0">
                  <a:pos x="1283" y="221"/>
                </a:cxn>
                <a:cxn ang="0">
                  <a:pos x="1220" y="199"/>
                </a:cxn>
                <a:cxn ang="0">
                  <a:pos x="1059" y="163"/>
                </a:cxn>
                <a:cxn ang="0">
                  <a:pos x="886" y="155"/>
                </a:cxn>
                <a:cxn ang="0">
                  <a:pos x="716" y="174"/>
                </a:cxn>
                <a:cxn ang="0">
                  <a:pos x="554" y="226"/>
                </a:cxn>
                <a:cxn ang="0">
                  <a:pos x="416" y="313"/>
                </a:cxn>
                <a:cxn ang="0">
                  <a:pos x="361" y="364"/>
                </a:cxn>
                <a:cxn ang="0">
                  <a:pos x="281" y="454"/>
                </a:cxn>
                <a:cxn ang="0">
                  <a:pos x="233" y="534"/>
                </a:cxn>
                <a:cxn ang="0">
                  <a:pos x="202" y="615"/>
                </a:cxn>
                <a:cxn ang="0">
                  <a:pos x="177" y="698"/>
                </a:cxn>
                <a:cxn ang="0">
                  <a:pos x="161" y="744"/>
                </a:cxn>
                <a:cxn ang="0">
                  <a:pos x="124" y="829"/>
                </a:cxn>
                <a:cxn ang="0">
                  <a:pos x="80" y="875"/>
                </a:cxn>
                <a:cxn ang="0">
                  <a:pos x="39" y="888"/>
                </a:cxn>
                <a:cxn ang="0">
                  <a:pos x="9" y="869"/>
                </a:cxn>
                <a:cxn ang="0">
                  <a:pos x="0" y="823"/>
                </a:cxn>
              </a:cxnLst>
              <a:rect l="0" t="0" r="r" b="b"/>
              <a:pathLst>
                <a:path w="1451" h="889">
                  <a:moveTo>
                    <a:pt x="0" y="823"/>
                  </a:moveTo>
                  <a:lnTo>
                    <a:pt x="16" y="680"/>
                  </a:lnTo>
                  <a:lnTo>
                    <a:pt x="55" y="546"/>
                  </a:lnTo>
                  <a:lnTo>
                    <a:pt x="113" y="426"/>
                  </a:lnTo>
                  <a:lnTo>
                    <a:pt x="187" y="320"/>
                  </a:lnTo>
                  <a:lnTo>
                    <a:pt x="276" y="224"/>
                  </a:lnTo>
                  <a:lnTo>
                    <a:pt x="377" y="147"/>
                  </a:lnTo>
                  <a:lnTo>
                    <a:pt x="490" y="83"/>
                  </a:lnTo>
                  <a:lnTo>
                    <a:pt x="614" y="37"/>
                  </a:lnTo>
                  <a:lnTo>
                    <a:pt x="748" y="7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952" y="2"/>
                  </a:lnTo>
                  <a:lnTo>
                    <a:pt x="1011" y="5"/>
                  </a:lnTo>
                  <a:lnTo>
                    <a:pt x="1068" y="14"/>
                  </a:lnTo>
                  <a:lnTo>
                    <a:pt x="1123" y="27"/>
                  </a:lnTo>
                  <a:lnTo>
                    <a:pt x="1176" y="44"/>
                  </a:lnTo>
                  <a:lnTo>
                    <a:pt x="1224" y="64"/>
                  </a:lnTo>
                  <a:lnTo>
                    <a:pt x="1272" y="88"/>
                  </a:lnTo>
                  <a:lnTo>
                    <a:pt x="1316" y="113"/>
                  </a:lnTo>
                  <a:lnTo>
                    <a:pt x="1360" y="145"/>
                  </a:lnTo>
                  <a:lnTo>
                    <a:pt x="1405" y="178"/>
                  </a:lnTo>
                  <a:lnTo>
                    <a:pt x="1405" y="178"/>
                  </a:lnTo>
                  <a:lnTo>
                    <a:pt x="1429" y="198"/>
                  </a:lnTo>
                  <a:lnTo>
                    <a:pt x="1443" y="216"/>
                  </a:lnTo>
                  <a:lnTo>
                    <a:pt x="1450" y="228"/>
                  </a:lnTo>
                  <a:lnTo>
                    <a:pt x="1445" y="239"/>
                  </a:lnTo>
                  <a:lnTo>
                    <a:pt x="1433" y="246"/>
                  </a:lnTo>
                  <a:lnTo>
                    <a:pt x="1409" y="246"/>
                  </a:lnTo>
                  <a:lnTo>
                    <a:pt x="1378" y="244"/>
                  </a:lnTo>
                  <a:lnTo>
                    <a:pt x="1335" y="235"/>
                  </a:lnTo>
                  <a:lnTo>
                    <a:pt x="1283" y="221"/>
                  </a:lnTo>
                  <a:lnTo>
                    <a:pt x="1220" y="199"/>
                  </a:lnTo>
                  <a:lnTo>
                    <a:pt x="1220" y="199"/>
                  </a:lnTo>
                  <a:lnTo>
                    <a:pt x="1141" y="178"/>
                  </a:lnTo>
                  <a:lnTo>
                    <a:pt x="1059" y="163"/>
                  </a:lnTo>
                  <a:lnTo>
                    <a:pt x="973" y="155"/>
                  </a:lnTo>
                  <a:lnTo>
                    <a:pt x="886" y="155"/>
                  </a:lnTo>
                  <a:lnTo>
                    <a:pt x="800" y="161"/>
                  </a:lnTo>
                  <a:lnTo>
                    <a:pt x="716" y="174"/>
                  </a:lnTo>
                  <a:lnTo>
                    <a:pt x="631" y="198"/>
                  </a:lnTo>
                  <a:lnTo>
                    <a:pt x="554" y="226"/>
                  </a:lnTo>
                  <a:lnTo>
                    <a:pt x="481" y="267"/>
                  </a:lnTo>
                  <a:lnTo>
                    <a:pt x="416" y="313"/>
                  </a:lnTo>
                  <a:lnTo>
                    <a:pt x="416" y="313"/>
                  </a:lnTo>
                  <a:lnTo>
                    <a:pt x="361" y="364"/>
                  </a:lnTo>
                  <a:lnTo>
                    <a:pt x="317" y="410"/>
                  </a:lnTo>
                  <a:lnTo>
                    <a:pt x="281" y="454"/>
                  </a:lnTo>
                  <a:lnTo>
                    <a:pt x="255" y="496"/>
                  </a:lnTo>
                  <a:lnTo>
                    <a:pt x="233" y="534"/>
                  </a:lnTo>
                  <a:lnTo>
                    <a:pt x="216" y="574"/>
                  </a:lnTo>
                  <a:lnTo>
                    <a:pt x="202" y="615"/>
                  </a:lnTo>
                  <a:lnTo>
                    <a:pt x="189" y="656"/>
                  </a:lnTo>
                  <a:lnTo>
                    <a:pt x="177" y="698"/>
                  </a:lnTo>
                  <a:lnTo>
                    <a:pt x="161" y="744"/>
                  </a:lnTo>
                  <a:lnTo>
                    <a:pt x="161" y="744"/>
                  </a:lnTo>
                  <a:lnTo>
                    <a:pt x="145" y="793"/>
                  </a:lnTo>
                  <a:lnTo>
                    <a:pt x="124" y="829"/>
                  </a:lnTo>
                  <a:lnTo>
                    <a:pt x="103" y="857"/>
                  </a:lnTo>
                  <a:lnTo>
                    <a:pt x="80" y="875"/>
                  </a:lnTo>
                  <a:lnTo>
                    <a:pt x="58" y="885"/>
                  </a:lnTo>
                  <a:lnTo>
                    <a:pt x="39" y="888"/>
                  </a:lnTo>
                  <a:lnTo>
                    <a:pt x="23" y="883"/>
                  </a:lnTo>
                  <a:lnTo>
                    <a:pt x="9" y="869"/>
                  </a:lnTo>
                  <a:lnTo>
                    <a:pt x="2" y="850"/>
                  </a:lnTo>
                  <a:lnTo>
                    <a:pt x="0" y="823"/>
                  </a:lnTo>
                  <a:lnTo>
                    <a:pt x="0" y="823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0" name="Freeform 298">
              <a:extLst>
                <a:ext uri="{FF2B5EF4-FFF2-40B4-BE49-F238E27FC236}">
                  <a16:creationId xmlns:a16="http://schemas.microsoft.com/office/drawing/2014/main" id="{896F2B4C-D5DD-9F44-B3BF-036086FAF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285"/>
              <a:ext cx="1427" cy="869"/>
            </a:xfrm>
            <a:custGeom>
              <a:avLst/>
              <a:gdLst/>
              <a:ahLst/>
              <a:cxnLst>
                <a:cxn ang="0">
                  <a:pos x="20" y="661"/>
                </a:cxn>
                <a:cxn ang="0">
                  <a:pos x="117" y="416"/>
                </a:cxn>
                <a:cxn ang="0">
                  <a:pos x="279" y="218"/>
                </a:cxn>
                <a:cxn ang="0">
                  <a:pos x="494" y="81"/>
                </a:cxn>
                <a:cxn ang="0">
                  <a:pos x="745" y="7"/>
                </a:cxn>
                <a:cxn ang="0">
                  <a:pos x="879" y="0"/>
                </a:cxn>
                <a:cxn ang="0">
                  <a:pos x="1002" y="5"/>
                </a:cxn>
                <a:cxn ang="0">
                  <a:pos x="1111" y="26"/>
                </a:cxn>
                <a:cxn ang="0">
                  <a:pos x="1210" y="60"/>
                </a:cxn>
                <a:cxn ang="0">
                  <a:pos x="1301" y="106"/>
                </a:cxn>
                <a:cxn ang="0">
                  <a:pos x="1383" y="168"/>
                </a:cxn>
                <a:cxn ang="0">
                  <a:pos x="1404" y="186"/>
                </a:cxn>
                <a:cxn ang="0">
                  <a:pos x="1426" y="216"/>
                </a:cxn>
                <a:cxn ang="0">
                  <a:pos x="1408" y="230"/>
                </a:cxn>
                <a:cxn ang="0">
                  <a:pos x="1357" y="228"/>
                </a:cxn>
                <a:cxn ang="0">
                  <a:pos x="1267" y="207"/>
                </a:cxn>
                <a:cxn ang="0">
                  <a:pos x="1206" y="188"/>
                </a:cxn>
                <a:cxn ang="0">
                  <a:pos x="1048" y="152"/>
                </a:cxn>
                <a:cxn ang="0">
                  <a:pos x="877" y="145"/>
                </a:cxn>
                <a:cxn ang="0">
                  <a:pos x="706" y="163"/>
                </a:cxn>
                <a:cxn ang="0">
                  <a:pos x="547" y="216"/>
                </a:cxn>
                <a:cxn ang="0">
                  <a:pos x="410" y="304"/>
                </a:cxn>
                <a:cxn ang="0">
                  <a:pos x="352" y="352"/>
                </a:cxn>
                <a:cxn ang="0">
                  <a:pos x="275" y="442"/>
                </a:cxn>
                <a:cxn ang="0">
                  <a:pos x="225" y="522"/>
                </a:cxn>
                <a:cxn ang="0">
                  <a:pos x="193" y="601"/>
                </a:cxn>
                <a:cxn ang="0">
                  <a:pos x="168" y="683"/>
                </a:cxn>
                <a:cxn ang="0">
                  <a:pos x="155" y="729"/>
                </a:cxn>
                <a:cxn ang="0">
                  <a:pos x="117" y="808"/>
                </a:cxn>
                <a:cxn ang="0">
                  <a:pos x="75" y="855"/>
                </a:cxn>
                <a:cxn ang="0">
                  <a:pos x="37" y="868"/>
                </a:cxn>
                <a:cxn ang="0">
                  <a:pos x="9" y="851"/>
                </a:cxn>
                <a:cxn ang="0">
                  <a:pos x="0" y="805"/>
                </a:cxn>
              </a:cxnLst>
              <a:rect l="0" t="0" r="r" b="b"/>
              <a:pathLst>
                <a:path w="1427" h="869">
                  <a:moveTo>
                    <a:pt x="0" y="805"/>
                  </a:moveTo>
                  <a:lnTo>
                    <a:pt x="20" y="661"/>
                  </a:lnTo>
                  <a:lnTo>
                    <a:pt x="60" y="531"/>
                  </a:lnTo>
                  <a:lnTo>
                    <a:pt x="117" y="416"/>
                  </a:lnTo>
                  <a:lnTo>
                    <a:pt x="191" y="308"/>
                  </a:lnTo>
                  <a:lnTo>
                    <a:pt x="279" y="218"/>
                  </a:lnTo>
                  <a:lnTo>
                    <a:pt x="380" y="142"/>
                  </a:lnTo>
                  <a:lnTo>
                    <a:pt x="494" y="81"/>
                  </a:lnTo>
                  <a:lnTo>
                    <a:pt x="614" y="37"/>
                  </a:lnTo>
                  <a:lnTo>
                    <a:pt x="745" y="7"/>
                  </a:lnTo>
                  <a:lnTo>
                    <a:pt x="879" y="0"/>
                  </a:lnTo>
                  <a:lnTo>
                    <a:pt x="879" y="0"/>
                  </a:lnTo>
                  <a:lnTo>
                    <a:pt x="943" y="1"/>
                  </a:lnTo>
                  <a:lnTo>
                    <a:pt x="1002" y="5"/>
                  </a:lnTo>
                  <a:lnTo>
                    <a:pt x="1058" y="14"/>
                  </a:lnTo>
                  <a:lnTo>
                    <a:pt x="1111" y="26"/>
                  </a:lnTo>
                  <a:lnTo>
                    <a:pt x="1162" y="41"/>
                  </a:lnTo>
                  <a:lnTo>
                    <a:pt x="1210" y="60"/>
                  </a:lnTo>
                  <a:lnTo>
                    <a:pt x="1256" y="83"/>
                  </a:lnTo>
                  <a:lnTo>
                    <a:pt x="1301" y="106"/>
                  </a:lnTo>
                  <a:lnTo>
                    <a:pt x="1343" y="136"/>
                  </a:lnTo>
                  <a:lnTo>
                    <a:pt x="1383" y="168"/>
                  </a:lnTo>
                  <a:lnTo>
                    <a:pt x="1383" y="168"/>
                  </a:lnTo>
                  <a:lnTo>
                    <a:pt x="1404" y="186"/>
                  </a:lnTo>
                  <a:lnTo>
                    <a:pt x="1419" y="203"/>
                  </a:lnTo>
                  <a:lnTo>
                    <a:pt x="1426" y="216"/>
                  </a:lnTo>
                  <a:lnTo>
                    <a:pt x="1423" y="226"/>
                  </a:lnTo>
                  <a:lnTo>
                    <a:pt x="1408" y="230"/>
                  </a:lnTo>
                  <a:lnTo>
                    <a:pt x="1387" y="232"/>
                  </a:lnTo>
                  <a:lnTo>
                    <a:pt x="1357" y="228"/>
                  </a:lnTo>
                  <a:lnTo>
                    <a:pt x="1318" y="220"/>
                  </a:lnTo>
                  <a:lnTo>
                    <a:pt x="1267" y="207"/>
                  </a:lnTo>
                  <a:lnTo>
                    <a:pt x="1206" y="188"/>
                  </a:lnTo>
                  <a:lnTo>
                    <a:pt x="1206" y="188"/>
                  </a:lnTo>
                  <a:lnTo>
                    <a:pt x="1130" y="168"/>
                  </a:lnTo>
                  <a:lnTo>
                    <a:pt x="1048" y="152"/>
                  </a:lnTo>
                  <a:lnTo>
                    <a:pt x="964" y="145"/>
                  </a:lnTo>
                  <a:lnTo>
                    <a:pt x="877" y="145"/>
                  </a:lnTo>
                  <a:lnTo>
                    <a:pt x="791" y="148"/>
                  </a:lnTo>
                  <a:lnTo>
                    <a:pt x="706" y="163"/>
                  </a:lnTo>
                  <a:lnTo>
                    <a:pt x="625" y="186"/>
                  </a:lnTo>
                  <a:lnTo>
                    <a:pt x="547" y="216"/>
                  </a:lnTo>
                  <a:lnTo>
                    <a:pt x="473" y="256"/>
                  </a:lnTo>
                  <a:lnTo>
                    <a:pt x="410" y="304"/>
                  </a:lnTo>
                  <a:lnTo>
                    <a:pt x="410" y="304"/>
                  </a:lnTo>
                  <a:lnTo>
                    <a:pt x="352" y="352"/>
                  </a:lnTo>
                  <a:lnTo>
                    <a:pt x="311" y="398"/>
                  </a:lnTo>
                  <a:lnTo>
                    <a:pt x="275" y="442"/>
                  </a:lnTo>
                  <a:lnTo>
                    <a:pt x="246" y="483"/>
                  </a:lnTo>
                  <a:lnTo>
                    <a:pt x="225" y="522"/>
                  </a:lnTo>
                  <a:lnTo>
                    <a:pt x="207" y="561"/>
                  </a:lnTo>
                  <a:lnTo>
                    <a:pt x="193" y="601"/>
                  </a:lnTo>
                  <a:lnTo>
                    <a:pt x="180" y="640"/>
                  </a:lnTo>
                  <a:lnTo>
                    <a:pt x="168" y="683"/>
                  </a:lnTo>
                  <a:lnTo>
                    <a:pt x="155" y="729"/>
                  </a:lnTo>
                  <a:lnTo>
                    <a:pt x="155" y="729"/>
                  </a:lnTo>
                  <a:lnTo>
                    <a:pt x="136" y="773"/>
                  </a:lnTo>
                  <a:lnTo>
                    <a:pt x="117" y="808"/>
                  </a:lnTo>
                  <a:lnTo>
                    <a:pt x="96" y="836"/>
                  </a:lnTo>
                  <a:lnTo>
                    <a:pt x="75" y="855"/>
                  </a:lnTo>
                  <a:lnTo>
                    <a:pt x="56" y="865"/>
                  </a:lnTo>
                  <a:lnTo>
                    <a:pt x="37" y="868"/>
                  </a:lnTo>
                  <a:lnTo>
                    <a:pt x="23" y="863"/>
                  </a:lnTo>
                  <a:lnTo>
                    <a:pt x="9" y="851"/>
                  </a:lnTo>
                  <a:lnTo>
                    <a:pt x="1" y="830"/>
                  </a:lnTo>
                  <a:lnTo>
                    <a:pt x="0" y="805"/>
                  </a:lnTo>
                  <a:lnTo>
                    <a:pt x="0" y="805"/>
                  </a:lnTo>
                </a:path>
              </a:pathLst>
            </a:custGeom>
            <a:solidFill>
              <a:srgbClr val="FFE03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1" name="Freeform 299">
              <a:extLst>
                <a:ext uri="{FF2B5EF4-FFF2-40B4-BE49-F238E27FC236}">
                  <a16:creationId xmlns:a16="http://schemas.microsoft.com/office/drawing/2014/main" id="{B3B31F96-C42E-3D42-8F16-A4C306F0A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" y="1285"/>
              <a:ext cx="1403" cy="853"/>
            </a:xfrm>
            <a:custGeom>
              <a:avLst/>
              <a:gdLst/>
              <a:ahLst/>
              <a:cxnLst>
                <a:cxn ang="0">
                  <a:pos x="23" y="649"/>
                </a:cxn>
                <a:cxn ang="0">
                  <a:pos x="122" y="405"/>
                </a:cxn>
                <a:cxn ang="0">
                  <a:pos x="285" y="213"/>
                </a:cxn>
                <a:cxn ang="0">
                  <a:pos x="494" y="80"/>
                </a:cxn>
                <a:cxn ang="0">
                  <a:pos x="742" y="11"/>
                </a:cxn>
                <a:cxn ang="0">
                  <a:pos x="872" y="0"/>
                </a:cxn>
                <a:cxn ang="0">
                  <a:pos x="993" y="6"/>
                </a:cxn>
                <a:cxn ang="0">
                  <a:pos x="1100" y="27"/>
                </a:cxn>
                <a:cxn ang="0">
                  <a:pos x="1198" y="59"/>
                </a:cxn>
                <a:cxn ang="0">
                  <a:pos x="1284" y="103"/>
                </a:cxn>
                <a:cxn ang="0">
                  <a:pos x="1362" y="158"/>
                </a:cxn>
                <a:cxn ang="0">
                  <a:pos x="1383" y="177"/>
                </a:cxn>
                <a:cxn ang="0">
                  <a:pos x="1402" y="204"/>
                </a:cxn>
                <a:cxn ang="0">
                  <a:pos x="1387" y="217"/>
                </a:cxn>
                <a:cxn ang="0">
                  <a:pos x="1339" y="215"/>
                </a:cxn>
                <a:cxn ang="0">
                  <a:pos x="1250" y="194"/>
                </a:cxn>
                <a:cxn ang="0">
                  <a:pos x="1194" y="177"/>
                </a:cxn>
                <a:cxn ang="0">
                  <a:pos x="1037" y="142"/>
                </a:cxn>
                <a:cxn ang="0">
                  <a:pos x="869" y="135"/>
                </a:cxn>
                <a:cxn ang="0">
                  <a:pos x="697" y="154"/>
                </a:cxn>
                <a:cxn ang="0">
                  <a:pos x="538" y="209"/>
                </a:cxn>
                <a:cxn ang="0">
                  <a:pos x="400" y="295"/>
                </a:cxn>
                <a:cxn ang="0">
                  <a:pos x="345" y="345"/>
                </a:cxn>
                <a:cxn ang="0">
                  <a:pos x="266" y="434"/>
                </a:cxn>
                <a:cxn ang="0">
                  <a:pos x="215" y="514"/>
                </a:cxn>
                <a:cxn ang="0">
                  <a:pos x="183" y="592"/>
                </a:cxn>
                <a:cxn ang="0">
                  <a:pos x="158" y="670"/>
                </a:cxn>
                <a:cxn ang="0">
                  <a:pos x="145" y="714"/>
                </a:cxn>
                <a:cxn ang="0">
                  <a:pos x="110" y="794"/>
                </a:cxn>
                <a:cxn ang="0">
                  <a:pos x="70" y="838"/>
                </a:cxn>
                <a:cxn ang="0">
                  <a:pos x="34" y="852"/>
                </a:cxn>
                <a:cxn ang="0">
                  <a:pos x="8" y="834"/>
                </a:cxn>
                <a:cxn ang="0">
                  <a:pos x="0" y="790"/>
                </a:cxn>
              </a:cxnLst>
              <a:rect l="0" t="0" r="r" b="b"/>
              <a:pathLst>
                <a:path w="1403" h="853">
                  <a:moveTo>
                    <a:pt x="0" y="790"/>
                  </a:moveTo>
                  <a:lnTo>
                    <a:pt x="23" y="649"/>
                  </a:lnTo>
                  <a:lnTo>
                    <a:pt x="63" y="520"/>
                  </a:lnTo>
                  <a:lnTo>
                    <a:pt x="122" y="405"/>
                  </a:lnTo>
                  <a:lnTo>
                    <a:pt x="195" y="301"/>
                  </a:lnTo>
                  <a:lnTo>
                    <a:pt x="285" y="213"/>
                  </a:lnTo>
                  <a:lnTo>
                    <a:pt x="384" y="139"/>
                  </a:lnTo>
                  <a:lnTo>
                    <a:pt x="494" y="80"/>
                  </a:lnTo>
                  <a:lnTo>
                    <a:pt x="614" y="36"/>
                  </a:lnTo>
                  <a:lnTo>
                    <a:pt x="742" y="11"/>
                  </a:lnTo>
                  <a:lnTo>
                    <a:pt x="872" y="0"/>
                  </a:lnTo>
                  <a:lnTo>
                    <a:pt x="872" y="0"/>
                  </a:lnTo>
                  <a:lnTo>
                    <a:pt x="934" y="2"/>
                  </a:lnTo>
                  <a:lnTo>
                    <a:pt x="993" y="6"/>
                  </a:lnTo>
                  <a:lnTo>
                    <a:pt x="1048" y="15"/>
                  </a:lnTo>
                  <a:lnTo>
                    <a:pt x="1100" y="27"/>
                  </a:lnTo>
                  <a:lnTo>
                    <a:pt x="1148" y="40"/>
                  </a:lnTo>
                  <a:lnTo>
                    <a:pt x="1198" y="59"/>
                  </a:lnTo>
                  <a:lnTo>
                    <a:pt x="1242" y="80"/>
                  </a:lnTo>
                  <a:lnTo>
                    <a:pt x="1284" y="103"/>
                  </a:lnTo>
                  <a:lnTo>
                    <a:pt x="1324" y="128"/>
                  </a:lnTo>
                  <a:lnTo>
                    <a:pt x="1362" y="158"/>
                  </a:lnTo>
                  <a:lnTo>
                    <a:pt x="1362" y="158"/>
                  </a:lnTo>
                  <a:lnTo>
                    <a:pt x="1383" y="177"/>
                  </a:lnTo>
                  <a:lnTo>
                    <a:pt x="1398" y="192"/>
                  </a:lnTo>
                  <a:lnTo>
                    <a:pt x="1402" y="204"/>
                  </a:lnTo>
                  <a:lnTo>
                    <a:pt x="1399" y="213"/>
                  </a:lnTo>
                  <a:lnTo>
                    <a:pt x="1387" y="217"/>
                  </a:lnTo>
                  <a:lnTo>
                    <a:pt x="1366" y="220"/>
                  </a:lnTo>
                  <a:lnTo>
                    <a:pt x="1339" y="215"/>
                  </a:lnTo>
                  <a:lnTo>
                    <a:pt x="1299" y="209"/>
                  </a:lnTo>
                  <a:lnTo>
                    <a:pt x="1250" y="194"/>
                  </a:lnTo>
                  <a:lnTo>
                    <a:pt x="1194" y="177"/>
                  </a:lnTo>
                  <a:lnTo>
                    <a:pt x="1194" y="177"/>
                  </a:lnTo>
                  <a:lnTo>
                    <a:pt x="1118" y="156"/>
                  </a:lnTo>
                  <a:lnTo>
                    <a:pt x="1037" y="142"/>
                  </a:lnTo>
                  <a:lnTo>
                    <a:pt x="955" y="135"/>
                  </a:lnTo>
                  <a:lnTo>
                    <a:pt x="869" y="135"/>
                  </a:lnTo>
                  <a:lnTo>
                    <a:pt x="782" y="142"/>
                  </a:lnTo>
                  <a:lnTo>
                    <a:pt x="697" y="154"/>
                  </a:lnTo>
                  <a:lnTo>
                    <a:pt x="616" y="177"/>
                  </a:lnTo>
                  <a:lnTo>
                    <a:pt x="538" y="209"/>
                  </a:lnTo>
                  <a:lnTo>
                    <a:pt x="466" y="246"/>
                  </a:lnTo>
                  <a:lnTo>
                    <a:pt x="400" y="295"/>
                  </a:lnTo>
                  <a:lnTo>
                    <a:pt x="400" y="295"/>
                  </a:lnTo>
                  <a:lnTo>
                    <a:pt x="345" y="345"/>
                  </a:lnTo>
                  <a:lnTo>
                    <a:pt x="301" y="390"/>
                  </a:lnTo>
                  <a:lnTo>
                    <a:pt x="266" y="434"/>
                  </a:lnTo>
                  <a:lnTo>
                    <a:pt x="236" y="474"/>
                  </a:lnTo>
                  <a:lnTo>
                    <a:pt x="215" y="514"/>
                  </a:lnTo>
                  <a:lnTo>
                    <a:pt x="198" y="552"/>
                  </a:lnTo>
                  <a:lnTo>
                    <a:pt x="183" y="592"/>
                  </a:lnTo>
                  <a:lnTo>
                    <a:pt x="170" y="630"/>
                  </a:lnTo>
                  <a:lnTo>
                    <a:pt x="158" y="670"/>
                  </a:lnTo>
                  <a:lnTo>
                    <a:pt x="145" y="714"/>
                  </a:lnTo>
                  <a:lnTo>
                    <a:pt x="145" y="714"/>
                  </a:lnTo>
                  <a:lnTo>
                    <a:pt x="128" y="758"/>
                  </a:lnTo>
                  <a:lnTo>
                    <a:pt x="110" y="794"/>
                  </a:lnTo>
                  <a:lnTo>
                    <a:pt x="91" y="820"/>
                  </a:lnTo>
                  <a:lnTo>
                    <a:pt x="70" y="838"/>
                  </a:lnTo>
                  <a:lnTo>
                    <a:pt x="50" y="849"/>
                  </a:lnTo>
                  <a:lnTo>
                    <a:pt x="34" y="852"/>
                  </a:lnTo>
                  <a:lnTo>
                    <a:pt x="19" y="845"/>
                  </a:lnTo>
                  <a:lnTo>
                    <a:pt x="8" y="834"/>
                  </a:lnTo>
                  <a:lnTo>
                    <a:pt x="2" y="815"/>
                  </a:lnTo>
                  <a:lnTo>
                    <a:pt x="0" y="790"/>
                  </a:lnTo>
                  <a:lnTo>
                    <a:pt x="0" y="790"/>
                  </a:lnTo>
                </a:path>
              </a:pathLst>
            </a:custGeom>
            <a:solidFill>
              <a:srgbClr val="FFE23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2" name="Freeform 300">
              <a:extLst>
                <a:ext uri="{FF2B5EF4-FFF2-40B4-BE49-F238E27FC236}">
                  <a16:creationId xmlns:a16="http://schemas.microsoft.com/office/drawing/2014/main" id="{981958DD-4AB5-7E48-870D-AD75E08AC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289"/>
              <a:ext cx="1377" cy="831"/>
            </a:xfrm>
            <a:custGeom>
              <a:avLst/>
              <a:gdLst/>
              <a:ahLst/>
              <a:cxnLst>
                <a:cxn ang="0">
                  <a:pos x="25" y="631"/>
                </a:cxn>
                <a:cxn ang="0">
                  <a:pos x="126" y="391"/>
                </a:cxn>
                <a:cxn ang="0">
                  <a:pos x="287" y="204"/>
                </a:cxn>
                <a:cxn ang="0">
                  <a:pos x="494" y="75"/>
                </a:cxn>
                <a:cxn ang="0">
                  <a:pos x="735" y="8"/>
                </a:cxn>
                <a:cxn ang="0">
                  <a:pos x="864" y="0"/>
                </a:cxn>
                <a:cxn ang="0">
                  <a:pos x="982" y="6"/>
                </a:cxn>
                <a:cxn ang="0">
                  <a:pos x="1087" y="23"/>
                </a:cxn>
                <a:cxn ang="0">
                  <a:pos x="1180" y="55"/>
                </a:cxn>
                <a:cxn ang="0">
                  <a:pos x="1264" y="94"/>
                </a:cxn>
                <a:cxn ang="0">
                  <a:pos x="1340" y="147"/>
                </a:cxn>
                <a:cxn ang="0">
                  <a:pos x="1359" y="165"/>
                </a:cxn>
                <a:cxn ang="0">
                  <a:pos x="1376" y="190"/>
                </a:cxn>
                <a:cxn ang="0">
                  <a:pos x="1363" y="202"/>
                </a:cxn>
                <a:cxn ang="0">
                  <a:pos x="1315" y="200"/>
                </a:cxn>
                <a:cxn ang="0">
                  <a:pos x="1233" y="179"/>
                </a:cxn>
                <a:cxn ang="0">
                  <a:pos x="1180" y="162"/>
                </a:cxn>
                <a:cxn ang="0">
                  <a:pos x="1026" y="128"/>
                </a:cxn>
                <a:cxn ang="0">
                  <a:pos x="857" y="122"/>
                </a:cxn>
                <a:cxn ang="0">
                  <a:pos x="687" y="143"/>
                </a:cxn>
                <a:cxn ang="0">
                  <a:pos x="529" y="195"/>
                </a:cxn>
                <a:cxn ang="0">
                  <a:pos x="391" y="282"/>
                </a:cxn>
                <a:cxn ang="0">
                  <a:pos x="337" y="333"/>
                </a:cxn>
                <a:cxn ang="0">
                  <a:pos x="255" y="421"/>
                </a:cxn>
                <a:cxn ang="0">
                  <a:pos x="204" y="501"/>
                </a:cxn>
                <a:cxn ang="0">
                  <a:pos x="172" y="575"/>
                </a:cxn>
                <a:cxn ang="0">
                  <a:pos x="149" y="653"/>
                </a:cxn>
                <a:cxn ang="0">
                  <a:pos x="137" y="695"/>
                </a:cxn>
                <a:cxn ang="0">
                  <a:pos x="101" y="773"/>
                </a:cxn>
                <a:cxn ang="0">
                  <a:pos x="63" y="817"/>
                </a:cxn>
                <a:cxn ang="0">
                  <a:pos x="29" y="830"/>
                </a:cxn>
                <a:cxn ang="0">
                  <a:pos x="6" y="813"/>
                </a:cxn>
                <a:cxn ang="0">
                  <a:pos x="0" y="771"/>
                </a:cxn>
              </a:cxnLst>
              <a:rect l="0" t="0" r="r" b="b"/>
              <a:pathLst>
                <a:path w="1377" h="831">
                  <a:moveTo>
                    <a:pt x="0" y="771"/>
                  </a:moveTo>
                  <a:lnTo>
                    <a:pt x="25" y="631"/>
                  </a:lnTo>
                  <a:lnTo>
                    <a:pt x="67" y="506"/>
                  </a:lnTo>
                  <a:lnTo>
                    <a:pt x="126" y="391"/>
                  </a:lnTo>
                  <a:lnTo>
                    <a:pt x="200" y="290"/>
                  </a:lnTo>
                  <a:lnTo>
                    <a:pt x="287" y="204"/>
                  </a:lnTo>
                  <a:lnTo>
                    <a:pt x="386" y="133"/>
                  </a:lnTo>
                  <a:lnTo>
                    <a:pt x="494" y="75"/>
                  </a:lnTo>
                  <a:lnTo>
                    <a:pt x="611" y="34"/>
                  </a:lnTo>
                  <a:lnTo>
                    <a:pt x="735" y="8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925" y="2"/>
                  </a:lnTo>
                  <a:lnTo>
                    <a:pt x="982" y="6"/>
                  </a:lnTo>
                  <a:lnTo>
                    <a:pt x="1037" y="13"/>
                  </a:lnTo>
                  <a:lnTo>
                    <a:pt x="1087" y="23"/>
                  </a:lnTo>
                  <a:lnTo>
                    <a:pt x="1136" y="36"/>
                  </a:lnTo>
                  <a:lnTo>
                    <a:pt x="1180" y="55"/>
                  </a:lnTo>
                  <a:lnTo>
                    <a:pt x="1224" y="71"/>
                  </a:lnTo>
                  <a:lnTo>
                    <a:pt x="1264" y="94"/>
                  </a:lnTo>
                  <a:lnTo>
                    <a:pt x="1304" y="117"/>
                  </a:lnTo>
                  <a:lnTo>
                    <a:pt x="1340" y="147"/>
                  </a:lnTo>
                  <a:lnTo>
                    <a:pt x="1340" y="147"/>
                  </a:lnTo>
                  <a:lnTo>
                    <a:pt x="1359" y="165"/>
                  </a:lnTo>
                  <a:lnTo>
                    <a:pt x="1371" y="179"/>
                  </a:lnTo>
                  <a:lnTo>
                    <a:pt x="1376" y="190"/>
                  </a:lnTo>
                  <a:lnTo>
                    <a:pt x="1373" y="198"/>
                  </a:lnTo>
                  <a:lnTo>
                    <a:pt x="1363" y="202"/>
                  </a:lnTo>
                  <a:lnTo>
                    <a:pt x="1341" y="202"/>
                  </a:lnTo>
                  <a:lnTo>
                    <a:pt x="1315" y="200"/>
                  </a:lnTo>
                  <a:lnTo>
                    <a:pt x="1279" y="191"/>
                  </a:lnTo>
                  <a:lnTo>
                    <a:pt x="1233" y="179"/>
                  </a:lnTo>
                  <a:lnTo>
                    <a:pt x="1180" y="162"/>
                  </a:lnTo>
                  <a:lnTo>
                    <a:pt x="1180" y="162"/>
                  </a:lnTo>
                  <a:lnTo>
                    <a:pt x="1104" y="143"/>
                  </a:lnTo>
                  <a:lnTo>
                    <a:pt x="1026" y="128"/>
                  </a:lnTo>
                  <a:lnTo>
                    <a:pt x="941" y="122"/>
                  </a:lnTo>
                  <a:lnTo>
                    <a:pt x="857" y="122"/>
                  </a:lnTo>
                  <a:lnTo>
                    <a:pt x="773" y="128"/>
                  </a:lnTo>
                  <a:lnTo>
                    <a:pt x="687" y="143"/>
                  </a:lnTo>
                  <a:lnTo>
                    <a:pt x="607" y="165"/>
                  </a:lnTo>
                  <a:lnTo>
                    <a:pt x="529" y="195"/>
                  </a:lnTo>
                  <a:lnTo>
                    <a:pt x="457" y="234"/>
                  </a:lnTo>
                  <a:lnTo>
                    <a:pt x="391" y="282"/>
                  </a:lnTo>
                  <a:lnTo>
                    <a:pt x="391" y="282"/>
                  </a:lnTo>
                  <a:lnTo>
                    <a:pt x="337" y="333"/>
                  </a:lnTo>
                  <a:lnTo>
                    <a:pt x="290" y="379"/>
                  </a:lnTo>
                  <a:lnTo>
                    <a:pt x="255" y="421"/>
                  </a:lnTo>
                  <a:lnTo>
                    <a:pt x="225" y="461"/>
                  </a:lnTo>
                  <a:lnTo>
                    <a:pt x="204" y="501"/>
                  </a:lnTo>
                  <a:lnTo>
                    <a:pt x="188" y="539"/>
                  </a:lnTo>
                  <a:lnTo>
                    <a:pt x="172" y="575"/>
                  </a:lnTo>
                  <a:lnTo>
                    <a:pt x="160" y="613"/>
                  </a:lnTo>
                  <a:lnTo>
                    <a:pt x="149" y="653"/>
                  </a:lnTo>
                  <a:lnTo>
                    <a:pt x="137" y="695"/>
                  </a:lnTo>
                  <a:lnTo>
                    <a:pt x="137" y="695"/>
                  </a:lnTo>
                  <a:lnTo>
                    <a:pt x="119" y="737"/>
                  </a:lnTo>
                  <a:lnTo>
                    <a:pt x="101" y="773"/>
                  </a:lnTo>
                  <a:lnTo>
                    <a:pt x="82" y="799"/>
                  </a:lnTo>
                  <a:lnTo>
                    <a:pt x="63" y="817"/>
                  </a:lnTo>
                  <a:lnTo>
                    <a:pt x="46" y="827"/>
                  </a:lnTo>
                  <a:lnTo>
                    <a:pt x="29" y="830"/>
                  </a:lnTo>
                  <a:lnTo>
                    <a:pt x="16" y="824"/>
                  </a:lnTo>
                  <a:lnTo>
                    <a:pt x="6" y="813"/>
                  </a:lnTo>
                  <a:lnTo>
                    <a:pt x="0" y="794"/>
                  </a:lnTo>
                  <a:lnTo>
                    <a:pt x="0" y="771"/>
                  </a:lnTo>
                  <a:lnTo>
                    <a:pt x="0" y="771"/>
                  </a:lnTo>
                </a:path>
              </a:pathLst>
            </a:custGeom>
            <a:solidFill>
              <a:srgbClr val="FFE44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3" name="Freeform 301">
              <a:extLst>
                <a:ext uri="{FF2B5EF4-FFF2-40B4-BE49-F238E27FC236}">
                  <a16:creationId xmlns:a16="http://schemas.microsoft.com/office/drawing/2014/main" id="{6EA4E55B-8ADC-1047-BCE3-C9D8BA128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" y="1292"/>
              <a:ext cx="1356" cy="810"/>
            </a:xfrm>
            <a:custGeom>
              <a:avLst/>
              <a:gdLst/>
              <a:ahLst/>
              <a:cxnLst>
                <a:cxn ang="0">
                  <a:pos x="27" y="617"/>
                </a:cxn>
                <a:cxn ang="0">
                  <a:pos x="133" y="381"/>
                </a:cxn>
                <a:cxn ang="0">
                  <a:pos x="292" y="198"/>
                </a:cxn>
                <a:cxn ang="0">
                  <a:pos x="497" y="73"/>
                </a:cxn>
                <a:cxn ang="0">
                  <a:pos x="733" y="8"/>
                </a:cxn>
                <a:cxn ang="0">
                  <a:pos x="860" y="0"/>
                </a:cxn>
                <a:cxn ang="0">
                  <a:pos x="973" y="6"/>
                </a:cxn>
                <a:cxn ang="0">
                  <a:pos x="1076" y="23"/>
                </a:cxn>
                <a:cxn ang="0">
                  <a:pos x="1166" y="50"/>
                </a:cxn>
                <a:cxn ang="0">
                  <a:pos x="1247" y="89"/>
                </a:cxn>
                <a:cxn ang="0">
                  <a:pos x="1318" y="137"/>
                </a:cxn>
                <a:cxn ang="0">
                  <a:pos x="1337" y="151"/>
                </a:cxn>
                <a:cxn ang="0">
                  <a:pos x="1355" y="177"/>
                </a:cxn>
                <a:cxn ang="0">
                  <a:pos x="1339" y="188"/>
                </a:cxn>
                <a:cxn ang="0">
                  <a:pos x="1295" y="186"/>
                </a:cxn>
                <a:cxn ang="0">
                  <a:pos x="1217" y="166"/>
                </a:cxn>
                <a:cxn ang="0">
                  <a:pos x="1166" y="149"/>
                </a:cxn>
                <a:cxn ang="0">
                  <a:pos x="1015" y="117"/>
                </a:cxn>
                <a:cxn ang="0">
                  <a:pos x="849" y="112"/>
                </a:cxn>
                <a:cxn ang="0">
                  <a:pos x="680" y="133"/>
                </a:cxn>
                <a:cxn ang="0">
                  <a:pos x="520" y="186"/>
                </a:cxn>
                <a:cxn ang="0">
                  <a:pos x="383" y="271"/>
                </a:cxn>
                <a:cxn ang="0">
                  <a:pos x="328" y="322"/>
                </a:cxn>
                <a:cxn ang="0">
                  <a:pos x="246" y="410"/>
                </a:cxn>
                <a:cxn ang="0">
                  <a:pos x="195" y="490"/>
                </a:cxn>
                <a:cxn ang="0">
                  <a:pos x="163" y="564"/>
                </a:cxn>
                <a:cxn ang="0">
                  <a:pos x="140" y="638"/>
                </a:cxn>
                <a:cxn ang="0">
                  <a:pos x="128" y="678"/>
                </a:cxn>
                <a:cxn ang="0">
                  <a:pos x="94" y="753"/>
                </a:cxn>
                <a:cxn ang="0">
                  <a:pos x="59" y="796"/>
                </a:cxn>
                <a:cxn ang="0">
                  <a:pos x="27" y="809"/>
                </a:cxn>
                <a:cxn ang="0">
                  <a:pos x="6" y="794"/>
                </a:cxn>
                <a:cxn ang="0">
                  <a:pos x="0" y="751"/>
                </a:cxn>
              </a:cxnLst>
              <a:rect l="0" t="0" r="r" b="b"/>
              <a:pathLst>
                <a:path w="1356" h="810">
                  <a:moveTo>
                    <a:pt x="0" y="751"/>
                  </a:moveTo>
                  <a:lnTo>
                    <a:pt x="27" y="617"/>
                  </a:lnTo>
                  <a:lnTo>
                    <a:pt x="71" y="493"/>
                  </a:lnTo>
                  <a:lnTo>
                    <a:pt x="133" y="381"/>
                  </a:lnTo>
                  <a:lnTo>
                    <a:pt x="206" y="282"/>
                  </a:lnTo>
                  <a:lnTo>
                    <a:pt x="292" y="198"/>
                  </a:lnTo>
                  <a:lnTo>
                    <a:pt x="389" y="128"/>
                  </a:lnTo>
                  <a:lnTo>
                    <a:pt x="497" y="73"/>
                  </a:lnTo>
                  <a:lnTo>
                    <a:pt x="610" y="34"/>
                  </a:lnTo>
                  <a:lnTo>
                    <a:pt x="733" y="8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918" y="2"/>
                  </a:lnTo>
                  <a:lnTo>
                    <a:pt x="973" y="6"/>
                  </a:lnTo>
                  <a:lnTo>
                    <a:pt x="1026" y="13"/>
                  </a:lnTo>
                  <a:lnTo>
                    <a:pt x="1076" y="23"/>
                  </a:lnTo>
                  <a:lnTo>
                    <a:pt x="1122" y="36"/>
                  </a:lnTo>
                  <a:lnTo>
                    <a:pt x="1166" y="50"/>
                  </a:lnTo>
                  <a:lnTo>
                    <a:pt x="1209" y="69"/>
                  </a:lnTo>
                  <a:lnTo>
                    <a:pt x="1247" y="89"/>
                  </a:lnTo>
                  <a:lnTo>
                    <a:pt x="1285" y="112"/>
                  </a:lnTo>
                  <a:lnTo>
                    <a:pt x="1318" y="137"/>
                  </a:lnTo>
                  <a:lnTo>
                    <a:pt x="1318" y="137"/>
                  </a:lnTo>
                  <a:lnTo>
                    <a:pt x="1337" y="151"/>
                  </a:lnTo>
                  <a:lnTo>
                    <a:pt x="1350" y="166"/>
                  </a:lnTo>
                  <a:lnTo>
                    <a:pt x="1355" y="177"/>
                  </a:lnTo>
                  <a:lnTo>
                    <a:pt x="1350" y="183"/>
                  </a:lnTo>
                  <a:lnTo>
                    <a:pt x="1339" y="188"/>
                  </a:lnTo>
                  <a:lnTo>
                    <a:pt x="1320" y="188"/>
                  </a:lnTo>
                  <a:lnTo>
                    <a:pt x="1295" y="186"/>
                  </a:lnTo>
                  <a:lnTo>
                    <a:pt x="1262" y="177"/>
                  </a:lnTo>
                  <a:lnTo>
                    <a:pt x="1217" y="166"/>
                  </a:lnTo>
                  <a:lnTo>
                    <a:pt x="1166" y="149"/>
                  </a:lnTo>
                  <a:lnTo>
                    <a:pt x="1166" y="149"/>
                  </a:lnTo>
                  <a:lnTo>
                    <a:pt x="1093" y="130"/>
                  </a:lnTo>
                  <a:lnTo>
                    <a:pt x="1015" y="117"/>
                  </a:lnTo>
                  <a:lnTo>
                    <a:pt x="933" y="112"/>
                  </a:lnTo>
                  <a:lnTo>
                    <a:pt x="849" y="112"/>
                  </a:lnTo>
                  <a:lnTo>
                    <a:pt x="764" y="117"/>
                  </a:lnTo>
                  <a:lnTo>
                    <a:pt x="680" y="133"/>
                  </a:lnTo>
                  <a:lnTo>
                    <a:pt x="598" y="156"/>
                  </a:lnTo>
                  <a:lnTo>
                    <a:pt x="520" y="186"/>
                  </a:lnTo>
                  <a:lnTo>
                    <a:pt x="448" y="223"/>
                  </a:lnTo>
                  <a:lnTo>
                    <a:pt x="383" y="271"/>
                  </a:lnTo>
                  <a:lnTo>
                    <a:pt x="383" y="271"/>
                  </a:lnTo>
                  <a:lnTo>
                    <a:pt x="328" y="322"/>
                  </a:lnTo>
                  <a:lnTo>
                    <a:pt x="284" y="368"/>
                  </a:lnTo>
                  <a:lnTo>
                    <a:pt x="246" y="410"/>
                  </a:lnTo>
                  <a:lnTo>
                    <a:pt x="218" y="451"/>
                  </a:lnTo>
                  <a:lnTo>
                    <a:pt x="195" y="490"/>
                  </a:lnTo>
                  <a:lnTo>
                    <a:pt x="179" y="527"/>
                  </a:lnTo>
                  <a:lnTo>
                    <a:pt x="163" y="564"/>
                  </a:lnTo>
                  <a:lnTo>
                    <a:pt x="151" y="600"/>
                  </a:lnTo>
                  <a:lnTo>
                    <a:pt x="140" y="638"/>
                  </a:lnTo>
                  <a:lnTo>
                    <a:pt x="128" y="678"/>
                  </a:lnTo>
                  <a:lnTo>
                    <a:pt x="128" y="678"/>
                  </a:lnTo>
                  <a:lnTo>
                    <a:pt x="111" y="720"/>
                  </a:lnTo>
                  <a:lnTo>
                    <a:pt x="94" y="753"/>
                  </a:lnTo>
                  <a:lnTo>
                    <a:pt x="75" y="779"/>
                  </a:lnTo>
                  <a:lnTo>
                    <a:pt x="59" y="796"/>
                  </a:lnTo>
                  <a:lnTo>
                    <a:pt x="41" y="806"/>
                  </a:lnTo>
                  <a:lnTo>
                    <a:pt x="27" y="809"/>
                  </a:lnTo>
                  <a:lnTo>
                    <a:pt x="14" y="804"/>
                  </a:lnTo>
                  <a:lnTo>
                    <a:pt x="6" y="794"/>
                  </a:lnTo>
                  <a:lnTo>
                    <a:pt x="2" y="777"/>
                  </a:lnTo>
                  <a:lnTo>
                    <a:pt x="0" y="751"/>
                  </a:lnTo>
                  <a:lnTo>
                    <a:pt x="0" y="751"/>
                  </a:lnTo>
                </a:path>
              </a:pathLst>
            </a:custGeom>
            <a:solidFill>
              <a:srgbClr val="FFE65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4" name="Freeform 302">
              <a:extLst>
                <a:ext uri="{FF2B5EF4-FFF2-40B4-BE49-F238E27FC236}">
                  <a16:creationId xmlns:a16="http://schemas.microsoft.com/office/drawing/2014/main" id="{E3875CE9-FD38-F74A-B7B6-ED09E877A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294"/>
              <a:ext cx="1331" cy="791"/>
            </a:xfrm>
            <a:custGeom>
              <a:avLst/>
              <a:gdLst/>
              <a:ahLst/>
              <a:cxnLst>
                <a:cxn ang="0">
                  <a:pos x="28" y="600"/>
                </a:cxn>
                <a:cxn ang="0">
                  <a:pos x="134" y="368"/>
                </a:cxn>
                <a:cxn ang="0">
                  <a:pos x="294" y="191"/>
                </a:cxn>
                <a:cxn ang="0">
                  <a:pos x="497" y="71"/>
                </a:cxn>
                <a:cxn ang="0">
                  <a:pos x="729" y="8"/>
                </a:cxn>
                <a:cxn ang="0">
                  <a:pos x="851" y="0"/>
                </a:cxn>
                <a:cxn ang="0">
                  <a:pos x="962" y="6"/>
                </a:cxn>
                <a:cxn ang="0">
                  <a:pos x="1063" y="20"/>
                </a:cxn>
                <a:cxn ang="0">
                  <a:pos x="1152" y="48"/>
                </a:cxn>
                <a:cxn ang="0">
                  <a:pos x="1228" y="82"/>
                </a:cxn>
                <a:cxn ang="0">
                  <a:pos x="1298" y="126"/>
                </a:cxn>
                <a:cxn ang="0">
                  <a:pos x="1314" y="140"/>
                </a:cxn>
                <a:cxn ang="0">
                  <a:pos x="1330" y="163"/>
                </a:cxn>
                <a:cxn ang="0">
                  <a:pos x="1316" y="172"/>
                </a:cxn>
                <a:cxn ang="0">
                  <a:pos x="1272" y="170"/>
                </a:cxn>
                <a:cxn ang="0">
                  <a:pos x="1201" y="151"/>
                </a:cxn>
                <a:cxn ang="0">
                  <a:pos x="1152" y="137"/>
                </a:cxn>
                <a:cxn ang="0">
                  <a:pos x="1003" y="105"/>
                </a:cxn>
                <a:cxn ang="0">
                  <a:pos x="838" y="101"/>
                </a:cxn>
                <a:cxn ang="0">
                  <a:pos x="669" y="122"/>
                </a:cxn>
                <a:cxn ang="0">
                  <a:pos x="511" y="174"/>
                </a:cxn>
                <a:cxn ang="0">
                  <a:pos x="375" y="260"/>
                </a:cxn>
                <a:cxn ang="0">
                  <a:pos x="317" y="311"/>
                </a:cxn>
                <a:cxn ang="0">
                  <a:pos x="237" y="400"/>
                </a:cxn>
                <a:cxn ang="0">
                  <a:pos x="184" y="478"/>
                </a:cxn>
                <a:cxn ang="0">
                  <a:pos x="152" y="552"/>
                </a:cxn>
                <a:cxn ang="0">
                  <a:pos x="129" y="623"/>
                </a:cxn>
                <a:cxn ang="0">
                  <a:pos x="117" y="661"/>
                </a:cxn>
                <a:cxn ang="0">
                  <a:pos x="85" y="734"/>
                </a:cxn>
                <a:cxn ang="0">
                  <a:pos x="52" y="776"/>
                </a:cxn>
                <a:cxn ang="0">
                  <a:pos x="23" y="790"/>
                </a:cxn>
                <a:cxn ang="0">
                  <a:pos x="3" y="774"/>
                </a:cxn>
                <a:cxn ang="0">
                  <a:pos x="0" y="737"/>
                </a:cxn>
              </a:cxnLst>
              <a:rect l="0" t="0" r="r" b="b"/>
              <a:pathLst>
                <a:path w="1331" h="791">
                  <a:moveTo>
                    <a:pt x="0" y="737"/>
                  </a:moveTo>
                  <a:lnTo>
                    <a:pt x="28" y="600"/>
                  </a:lnTo>
                  <a:lnTo>
                    <a:pt x="73" y="480"/>
                  </a:lnTo>
                  <a:lnTo>
                    <a:pt x="134" y="368"/>
                  </a:lnTo>
                  <a:lnTo>
                    <a:pt x="210" y="273"/>
                  </a:lnTo>
                  <a:lnTo>
                    <a:pt x="294" y="191"/>
                  </a:lnTo>
                  <a:lnTo>
                    <a:pt x="391" y="124"/>
                  </a:lnTo>
                  <a:lnTo>
                    <a:pt x="497" y="71"/>
                  </a:lnTo>
                  <a:lnTo>
                    <a:pt x="608" y="31"/>
                  </a:lnTo>
                  <a:lnTo>
                    <a:pt x="729" y="8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907" y="2"/>
                  </a:lnTo>
                  <a:lnTo>
                    <a:pt x="962" y="6"/>
                  </a:lnTo>
                  <a:lnTo>
                    <a:pt x="1015" y="13"/>
                  </a:lnTo>
                  <a:lnTo>
                    <a:pt x="1063" y="20"/>
                  </a:lnTo>
                  <a:lnTo>
                    <a:pt x="1109" y="34"/>
                  </a:lnTo>
                  <a:lnTo>
                    <a:pt x="1152" y="48"/>
                  </a:lnTo>
                  <a:lnTo>
                    <a:pt x="1192" y="63"/>
                  </a:lnTo>
                  <a:lnTo>
                    <a:pt x="1228" y="82"/>
                  </a:lnTo>
                  <a:lnTo>
                    <a:pt x="1263" y="103"/>
                  </a:lnTo>
                  <a:lnTo>
                    <a:pt x="1298" y="126"/>
                  </a:lnTo>
                  <a:lnTo>
                    <a:pt x="1298" y="126"/>
                  </a:lnTo>
                  <a:lnTo>
                    <a:pt x="1314" y="140"/>
                  </a:lnTo>
                  <a:lnTo>
                    <a:pt x="1325" y="154"/>
                  </a:lnTo>
                  <a:lnTo>
                    <a:pt x="1330" y="163"/>
                  </a:lnTo>
                  <a:lnTo>
                    <a:pt x="1327" y="170"/>
                  </a:lnTo>
                  <a:lnTo>
                    <a:pt x="1316" y="172"/>
                  </a:lnTo>
                  <a:lnTo>
                    <a:pt x="1298" y="174"/>
                  </a:lnTo>
                  <a:lnTo>
                    <a:pt x="1272" y="170"/>
                  </a:lnTo>
                  <a:lnTo>
                    <a:pt x="1240" y="162"/>
                  </a:lnTo>
                  <a:lnTo>
                    <a:pt x="1201" y="151"/>
                  </a:lnTo>
                  <a:lnTo>
                    <a:pt x="1152" y="137"/>
                  </a:lnTo>
                  <a:lnTo>
                    <a:pt x="1152" y="137"/>
                  </a:lnTo>
                  <a:lnTo>
                    <a:pt x="1080" y="117"/>
                  </a:lnTo>
                  <a:lnTo>
                    <a:pt x="1003" y="105"/>
                  </a:lnTo>
                  <a:lnTo>
                    <a:pt x="920" y="101"/>
                  </a:lnTo>
                  <a:lnTo>
                    <a:pt x="838" y="101"/>
                  </a:lnTo>
                  <a:lnTo>
                    <a:pt x="754" y="107"/>
                  </a:lnTo>
                  <a:lnTo>
                    <a:pt x="669" y="122"/>
                  </a:lnTo>
                  <a:lnTo>
                    <a:pt x="587" y="145"/>
                  </a:lnTo>
                  <a:lnTo>
                    <a:pt x="511" y="174"/>
                  </a:lnTo>
                  <a:lnTo>
                    <a:pt x="437" y="212"/>
                  </a:lnTo>
                  <a:lnTo>
                    <a:pt x="375" y="260"/>
                  </a:lnTo>
                  <a:lnTo>
                    <a:pt x="375" y="260"/>
                  </a:lnTo>
                  <a:lnTo>
                    <a:pt x="317" y="311"/>
                  </a:lnTo>
                  <a:lnTo>
                    <a:pt x="273" y="357"/>
                  </a:lnTo>
                  <a:lnTo>
                    <a:pt x="237" y="400"/>
                  </a:lnTo>
                  <a:lnTo>
                    <a:pt x="207" y="440"/>
                  </a:lnTo>
                  <a:lnTo>
                    <a:pt x="184" y="478"/>
                  </a:lnTo>
                  <a:lnTo>
                    <a:pt x="168" y="516"/>
                  </a:lnTo>
                  <a:lnTo>
                    <a:pt x="152" y="552"/>
                  </a:lnTo>
                  <a:lnTo>
                    <a:pt x="140" y="587"/>
                  </a:lnTo>
                  <a:lnTo>
                    <a:pt x="129" y="623"/>
                  </a:lnTo>
                  <a:lnTo>
                    <a:pt x="117" y="661"/>
                  </a:lnTo>
                  <a:lnTo>
                    <a:pt x="117" y="661"/>
                  </a:lnTo>
                  <a:lnTo>
                    <a:pt x="102" y="703"/>
                  </a:lnTo>
                  <a:lnTo>
                    <a:pt x="85" y="734"/>
                  </a:lnTo>
                  <a:lnTo>
                    <a:pt x="69" y="760"/>
                  </a:lnTo>
                  <a:lnTo>
                    <a:pt x="52" y="776"/>
                  </a:lnTo>
                  <a:lnTo>
                    <a:pt x="37" y="787"/>
                  </a:lnTo>
                  <a:lnTo>
                    <a:pt x="23" y="790"/>
                  </a:lnTo>
                  <a:lnTo>
                    <a:pt x="12" y="785"/>
                  </a:lnTo>
                  <a:lnTo>
                    <a:pt x="3" y="774"/>
                  </a:lnTo>
                  <a:lnTo>
                    <a:pt x="0" y="758"/>
                  </a:lnTo>
                  <a:lnTo>
                    <a:pt x="0" y="737"/>
                  </a:lnTo>
                  <a:lnTo>
                    <a:pt x="0" y="737"/>
                  </a:lnTo>
                </a:path>
              </a:pathLst>
            </a:custGeom>
            <a:solidFill>
              <a:srgbClr val="FFE85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5" name="Freeform 303">
              <a:extLst>
                <a:ext uri="{FF2B5EF4-FFF2-40B4-BE49-F238E27FC236}">
                  <a16:creationId xmlns:a16="http://schemas.microsoft.com/office/drawing/2014/main" id="{27D10BFB-6DA7-EF4D-82C8-7CAE58C39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299"/>
              <a:ext cx="1306" cy="770"/>
            </a:xfrm>
            <a:custGeom>
              <a:avLst/>
              <a:gdLst/>
              <a:ahLst/>
              <a:cxnLst>
                <a:cxn ang="0">
                  <a:pos x="29" y="583"/>
                </a:cxn>
                <a:cxn ang="0">
                  <a:pos x="139" y="355"/>
                </a:cxn>
                <a:cxn ang="0">
                  <a:pos x="299" y="182"/>
                </a:cxn>
                <a:cxn ang="0">
                  <a:pos x="498" y="67"/>
                </a:cxn>
                <a:cxn ang="0">
                  <a:pos x="724" y="6"/>
                </a:cxn>
                <a:cxn ang="0">
                  <a:pos x="843" y="0"/>
                </a:cxn>
                <a:cxn ang="0">
                  <a:pos x="952" y="4"/>
                </a:cxn>
                <a:cxn ang="0">
                  <a:pos x="1051" y="18"/>
                </a:cxn>
                <a:cxn ang="0">
                  <a:pos x="1138" y="41"/>
                </a:cxn>
                <a:cxn ang="0">
                  <a:pos x="1212" y="75"/>
                </a:cxn>
                <a:cxn ang="0">
                  <a:pos x="1276" y="113"/>
                </a:cxn>
                <a:cxn ang="0">
                  <a:pos x="1292" y="128"/>
                </a:cxn>
                <a:cxn ang="0">
                  <a:pos x="1305" y="149"/>
                </a:cxn>
                <a:cxn ang="0">
                  <a:pos x="1292" y="158"/>
                </a:cxn>
                <a:cxn ang="0">
                  <a:pos x="1252" y="154"/>
                </a:cxn>
                <a:cxn ang="0">
                  <a:pos x="1185" y="136"/>
                </a:cxn>
                <a:cxn ang="0">
                  <a:pos x="1138" y="122"/>
                </a:cxn>
                <a:cxn ang="0">
                  <a:pos x="993" y="92"/>
                </a:cxn>
                <a:cxn ang="0">
                  <a:pos x="828" y="88"/>
                </a:cxn>
                <a:cxn ang="0">
                  <a:pos x="660" y="108"/>
                </a:cxn>
                <a:cxn ang="0">
                  <a:pos x="501" y="161"/>
                </a:cxn>
                <a:cxn ang="0">
                  <a:pos x="365" y="248"/>
                </a:cxn>
                <a:cxn ang="0">
                  <a:pos x="310" y="299"/>
                </a:cxn>
                <a:cxn ang="0">
                  <a:pos x="227" y="387"/>
                </a:cxn>
                <a:cxn ang="0">
                  <a:pos x="174" y="465"/>
                </a:cxn>
                <a:cxn ang="0">
                  <a:pos x="144" y="536"/>
                </a:cxn>
                <a:cxn ang="0">
                  <a:pos x="121" y="606"/>
                </a:cxn>
                <a:cxn ang="0">
                  <a:pos x="107" y="642"/>
                </a:cxn>
                <a:cxn ang="0">
                  <a:pos x="75" y="716"/>
                </a:cxn>
                <a:cxn ang="0">
                  <a:pos x="47" y="755"/>
                </a:cxn>
                <a:cxn ang="0">
                  <a:pos x="19" y="769"/>
                </a:cxn>
                <a:cxn ang="0">
                  <a:pos x="2" y="753"/>
                </a:cxn>
                <a:cxn ang="0">
                  <a:pos x="0" y="716"/>
                </a:cxn>
              </a:cxnLst>
              <a:rect l="0" t="0" r="r" b="b"/>
              <a:pathLst>
                <a:path w="1306" h="770">
                  <a:moveTo>
                    <a:pt x="0" y="716"/>
                  </a:moveTo>
                  <a:lnTo>
                    <a:pt x="29" y="583"/>
                  </a:lnTo>
                  <a:lnTo>
                    <a:pt x="78" y="463"/>
                  </a:lnTo>
                  <a:lnTo>
                    <a:pt x="139" y="355"/>
                  </a:lnTo>
                  <a:lnTo>
                    <a:pt x="213" y="262"/>
                  </a:lnTo>
                  <a:lnTo>
                    <a:pt x="299" y="182"/>
                  </a:lnTo>
                  <a:lnTo>
                    <a:pt x="395" y="117"/>
                  </a:lnTo>
                  <a:lnTo>
                    <a:pt x="498" y="67"/>
                  </a:lnTo>
                  <a:lnTo>
                    <a:pt x="609" y="29"/>
                  </a:lnTo>
                  <a:lnTo>
                    <a:pt x="724" y="6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900" y="0"/>
                  </a:lnTo>
                  <a:lnTo>
                    <a:pt x="952" y="4"/>
                  </a:lnTo>
                  <a:lnTo>
                    <a:pt x="1003" y="11"/>
                  </a:lnTo>
                  <a:lnTo>
                    <a:pt x="1051" y="18"/>
                  </a:lnTo>
                  <a:lnTo>
                    <a:pt x="1097" y="29"/>
                  </a:lnTo>
                  <a:lnTo>
                    <a:pt x="1138" y="41"/>
                  </a:lnTo>
                  <a:lnTo>
                    <a:pt x="1176" y="57"/>
                  </a:lnTo>
                  <a:lnTo>
                    <a:pt x="1212" y="75"/>
                  </a:lnTo>
                  <a:lnTo>
                    <a:pt x="1244" y="92"/>
                  </a:lnTo>
                  <a:lnTo>
                    <a:pt x="1276" y="113"/>
                  </a:lnTo>
                  <a:lnTo>
                    <a:pt x="1276" y="113"/>
                  </a:lnTo>
                  <a:lnTo>
                    <a:pt x="1292" y="128"/>
                  </a:lnTo>
                  <a:lnTo>
                    <a:pt x="1302" y="140"/>
                  </a:lnTo>
                  <a:lnTo>
                    <a:pt x="1305" y="149"/>
                  </a:lnTo>
                  <a:lnTo>
                    <a:pt x="1302" y="154"/>
                  </a:lnTo>
                  <a:lnTo>
                    <a:pt x="1292" y="158"/>
                  </a:lnTo>
                  <a:lnTo>
                    <a:pt x="1276" y="158"/>
                  </a:lnTo>
                  <a:lnTo>
                    <a:pt x="1252" y="154"/>
                  </a:lnTo>
                  <a:lnTo>
                    <a:pt x="1223" y="147"/>
                  </a:lnTo>
                  <a:lnTo>
                    <a:pt x="1185" y="136"/>
                  </a:lnTo>
                  <a:lnTo>
                    <a:pt x="1138" y="122"/>
                  </a:lnTo>
                  <a:lnTo>
                    <a:pt x="1138" y="122"/>
                  </a:lnTo>
                  <a:lnTo>
                    <a:pt x="1069" y="105"/>
                  </a:lnTo>
                  <a:lnTo>
                    <a:pt x="993" y="92"/>
                  </a:lnTo>
                  <a:lnTo>
                    <a:pt x="911" y="85"/>
                  </a:lnTo>
                  <a:lnTo>
                    <a:pt x="828" y="88"/>
                  </a:lnTo>
                  <a:lnTo>
                    <a:pt x="744" y="94"/>
                  </a:lnTo>
                  <a:lnTo>
                    <a:pt x="660" y="108"/>
                  </a:lnTo>
                  <a:lnTo>
                    <a:pt x="579" y="130"/>
                  </a:lnTo>
                  <a:lnTo>
                    <a:pt x="501" y="161"/>
                  </a:lnTo>
                  <a:lnTo>
                    <a:pt x="430" y="200"/>
                  </a:lnTo>
                  <a:lnTo>
                    <a:pt x="365" y="248"/>
                  </a:lnTo>
                  <a:lnTo>
                    <a:pt x="365" y="248"/>
                  </a:lnTo>
                  <a:lnTo>
                    <a:pt x="310" y="299"/>
                  </a:lnTo>
                  <a:lnTo>
                    <a:pt x="266" y="345"/>
                  </a:lnTo>
                  <a:lnTo>
                    <a:pt x="227" y="387"/>
                  </a:lnTo>
                  <a:lnTo>
                    <a:pt x="198" y="426"/>
                  </a:lnTo>
                  <a:lnTo>
                    <a:pt x="174" y="465"/>
                  </a:lnTo>
                  <a:lnTo>
                    <a:pt x="158" y="500"/>
                  </a:lnTo>
                  <a:lnTo>
                    <a:pt x="144" y="536"/>
                  </a:lnTo>
                  <a:lnTo>
                    <a:pt x="130" y="570"/>
                  </a:lnTo>
                  <a:lnTo>
                    <a:pt x="121" y="606"/>
                  </a:lnTo>
                  <a:lnTo>
                    <a:pt x="107" y="642"/>
                  </a:lnTo>
                  <a:lnTo>
                    <a:pt x="107" y="642"/>
                  </a:lnTo>
                  <a:lnTo>
                    <a:pt x="93" y="682"/>
                  </a:lnTo>
                  <a:lnTo>
                    <a:pt x="75" y="716"/>
                  </a:lnTo>
                  <a:lnTo>
                    <a:pt x="61" y="739"/>
                  </a:lnTo>
                  <a:lnTo>
                    <a:pt x="47" y="755"/>
                  </a:lnTo>
                  <a:lnTo>
                    <a:pt x="31" y="766"/>
                  </a:lnTo>
                  <a:lnTo>
                    <a:pt x="19" y="769"/>
                  </a:lnTo>
                  <a:lnTo>
                    <a:pt x="8" y="764"/>
                  </a:lnTo>
                  <a:lnTo>
                    <a:pt x="2" y="753"/>
                  </a:lnTo>
                  <a:lnTo>
                    <a:pt x="0" y="739"/>
                  </a:lnTo>
                  <a:lnTo>
                    <a:pt x="0" y="716"/>
                  </a:lnTo>
                  <a:lnTo>
                    <a:pt x="0" y="716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6" name="Freeform 304">
              <a:extLst>
                <a:ext uri="{FF2B5EF4-FFF2-40B4-BE49-F238E27FC236}">
                  <a16:creationId xmlns:a16="http://schemas.microsoft.com/office/drawing/2014/main" id="{29D1015D-297D-F542-83D7-F44E592CC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301"/>
              <a:ext cx="1284" cy="750"/>
            </a:xfrm>
            <a:custGeom>
              <a:avLst/>
              <a:gdLst/>
              <a:ahLst/>
              <a:cxnLst>
                <a:cxn ang="0">
                  <a:pos x="34" y="568"/>
                </a:cxn>
                <a:cxn ang="0">
                  <a:pos x="145" y="345"/>
                </a:cxn>
                <a:cxn ang="0">
                  <a:pos x="303" y="177"/>
                </a:cxn>
                <a:cxn ang="0">
                  <a:pos x="499" y="64"/>
                </a:cxn>
                <a:cxn ang="0">
                  <a:pos x="720" y="6"/>
                </a:cxn>
                <a:cxn ang="0">
                  <a:pos x="836" y="0"/>
                </a:cxn>
                <a:cxn ang="0">
                  <a:pos x="944" y="4"/>
                </a:cxn>
                <a:cxn ang="0">
                  <a:pos x="1038" y="16"/>
                </a:cxn>
                <a:cxn ang="0">
                  <a:pos x="1122" y="39"/>
                </a:cxn>
                <a:cxn ang="0">
                  <a:pos x="1195" y="69"/>
                </a:cxn>
                <a:cxn ang="0">
                  <a:pos x="1253" y="105"/>
                </a:cxn>
                <a:cxn ang="0">
                  <a:pos x="1270" y="117"/>
                </a:cxn>
                <a:cxn ang="0">
                  <a:pos x="1283" y="134"/>
                </a:cxn>
                <a:cxn ang="0">
                  <a:pos x="1270" y="142"/>
                </a:cxn>
                <a:cxn ang="0">
                  <a:pos x="1232" y="138"/>
                </a:cxn>
                <a:cxn ang="0">
                  <a:pos x="1167" y="124"/>
                </a:cxn>
                <a:cxn ang="0">
                  <a:pos x="1124" y="111"/>
                </a:cxn>
                <a:cxn ang="0">
                  <a:pos x="981" y="82"/>
                </a:cxn>
                <a:cxn ang="0">
                  <a:pos x="819" y="78"/>
                </a:cxn>
                <a:cxn ang="0">
                  <a:pos x="653" y="98"/>
                </a:cxn>
                <a:cxn ang="0">
                  <a:pos x="494" y="151"/>
                </a:cxn>
                <a:cxn ang="0">
                  <a:pos x="358" y="237"/>
                </a:cxn>
                <a:cxn ang="0">
                  <a:pos x="301" y="288"/>
                </a:cxn>
                <a:cxn ang="0">
                  <a:pos x="218" y="376"/>
                </a:cxn>
                <a:cxn ang="0">
                  <a:pos x="167" y="454"/>
                </a:cxn>
                <a:cxn ang="0">
                  <a:pos x="135" y="523"/>
                </a:cxn>
                <a:cxn ang="0">
                  <a:pos x="112" y="591"/>
                </a:cxn>
                <a:cxn ang="0">
                  <a:pos x="101" y="626"/>
                </a:cxn>
                <a:cxn ang="0">
                  <a:pos x="69" y="696"/>
                </a:cxn>
                <a:cxn ang="0">
                  <a:pos x="42" y="736"/>
                </a:cxn>
                <a:cxn ang="0">
                  <a:pos x="17" y="749"/>
                </a:cxn>
                <a:cxn ang="0">
                  <a:pos x="2" y="734"/>
                </a:cxn>
                <a:cxn ang="0">
                  <a:pos x="0" y="700"/>
                </a:cxn>
              </a:cxnLst>
              <a:rect l="0" t="0" r="r" b="b"/>
              <a:pathLst>
                <a:path w="1284" h="750">
                  <a:moveTo>
                    <a:pt x="0" y="700"/>
                  </a:moveTo>
                  <a:lnTo>
                    <a:pt x="34" y="568"/>
                  </a:lnTo>
                  <a:lnTo>
                    <a:pt x="82" y="449"/>
                  </a:lnTo>
                  <a:lnTo>
                    <a:pt x="145" y="345"/>
                  </a:lnTo>
                  <a:lnTo>
                    <a:pt x="218" y="254"/>
                  </a:lnTo>
                  <a:lnTo>
                    <a:pt x="303" y="177"/>
                  </a:lnTo>
                  <a:lnTo>
                    <a:pt x="397" y="113"/>
                  </a:lnTo>
                  <a:lnTo>
                    <a:pt x="499" y="64"/>
                  </a:lnTo>
                  <a:lnTo>
                    <a:pt x="609" y="29"/>
                  </a:lnTo>
                  <a:lnTo>
                    <a:pt x="720" y="6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91" y="0"/>
                  </a:lnTo>
                  <a:lnTo>
                    <a:pt x="944" y="4"/>
                  </a:lnTo>
                  <a:lnTo>
                    <a:pt x="992" y="9"/>
                  </a:lnTo>
                  <a:lnTo>
                    <a:pt x="1038" y="16"/>
                  </a:lnTo>
                  <a:lnTo>
                    <a:pt x="1082" y="27"/>
                  </a:lnTo>
                  <a:lnTo>
                    <a:pt x="1122" y="39"/>
                  </a:lnTo>
                  <a:lnTo>
                    <a:pt x="1160" y="52"/>
                  </a:lnTo>
                  <a:lnTo>
                    <a:pt x="1195" y="69"/>
                  </a:lnTo>
                  <a:lnTo>
                    <a:pt x="1225" y="85"/>
                  </a:lnTo>
                  <a:lnTo>
                    <a:pt x="1253" y="105"/>
                  </a:lnTo>
                  <a:lnTo>
                    <a:pt x="1253" y="105"/>
                  </a:lnTo>
                  <a:lnTo>
                    <a:pt x="1270" y="117"/>
                  </a:lnTo>
                  <a:lnTo>
                    <a:pt x="1278" y="128"/>
                  </a:lnTo>
                  <a:lnTo>
                    <a:pt x="1283" y="134"/>
                  </a:lnTo>
                  <a:lnTo>
                    <a:pt x="1278" y="140"/>
                  </a:lnTo>
                  <a:lnTo>
                    <a:pt x="1270" y="142"/>
                  </a:lnTo>
                  <a:lnTo>
                    <a:pt x="1253" y="142"/>
                  </a:lnTo>
                  <a:lnTo>
                    <a:pt x="1232" y="138"/>
                  </a:lnTo>
                  <a:lnTo>
                    <a:pt x="1202" y="131"/>
                  </a:lnTo>
                  <a:lnTo>
                    <a:pt x="1167" y="124"/>
                  </a:lnTo>
                  <a:lnTo>
                    <a:pt x="1124" y="111"/>
                  </a:lnTo>
                  <a:lnTo>
                    <a:pt x="1124" y="111"/>
                  </a:lnTo>
                  <a:lnTo>
                    <a:pt x="1055" y="94"/>
                  </a:lnTo>
                  <a:lnTo>
                    <a:pt x="981" y="82"/>
                  </a:lnTo>
                  <a:lnTo>
                    <a:pt x="901" y="75"/>
                  </a:lnTo>
                  <a:lnTo>
                    <a:pt x="819" y="78"/>
                  </a:lnTo>
                  <a:lnTo>
                    <a:pt x="735" y="83"/>
                  </a:lnTo>
                  <a:lnTo>
                    <a:pt x="653" y="98"/>
                  </a:lnTo>
                  <a:lnTo>
                    <a:pt x="570" y="122"/>
                  </a:lnTo>
                  <a:lnTo>
                    <a:pt x="494" y="151"/>
                  </a:lnTo>
                  <a:lnTo>
                    <a:pt x="423" y="191"/>
                  </a:lnTo>
                  <a:lnTo>
                    <a:pt x="358" y="237"/>
                  </a:lnTo>
                  <a:lnTo>
                    <a:pt x="358" y="237"/>
                  </a:lnTo>
                  <a:lnTo>
                    <a:pt x="301" y="288"/>
                  </a:lnTo>
                  <a:lnTo>
                    <a:pt x="257" y="334"/>
                  </a:lnTo>
                  <a:lnTo>
                    <a:pt x="218" y="376"/>
                  </a:lnTo>
                  <a:lnTo>
                    <a:pt x="190" y="416"/>
                  </a:lnTo>
                  <a:lnTo>
                    <a:pt x="167" y="454"/>
                  </a:lnTo>
                  <a:lnTo>
                    <a:pt x="149" y="490"/>
                  </a:lnTo>
                  <a:lnTo>
                    <a:pt x="135" y="523"/>
                  </a:lnTo>
                  <a:lnTo>
                    <a:pt x="122" y="557"/>
                  </a:lnTo>
                  <a:lnTo>
                    <a:pt x="112" y="591"/>
                  </a:lnTo>
                  <a:lnTo>
                    <a:pt x="101" y="626"/>
                  </a:lnTo>
                  <a:lnTo>
                    <a:pt x="101" y="626"/>
                  </a:lnTo>
                  <a:lnTo>
                    <a:pt x="84" y="665"/>
                  </a:lnTo>
                  <a:lnTo>
                    <a:pt x="69" y="696"/>
                  </a:lnTo>
                  <a:lnTo>
                    <a:pt x="54" y="719"/>
                  </a:lnTo>
                  <a:lnTo>
                    <a:pt x="42" y="736"/>
                  </a:lnTo>
                  <a:lnTo>
                    <a:pt x="29" y="744"/>
                  </a:lnTo>
                  <a:lnTo>
                    <a:pt x="17" y="749"/>
                  </a:lnTo>
                  <a:lnTo>
                    <a:pt x="8" y="744"/>
                  </a:lnTo>
                  <a:lnTo>
                    <a:pt x="2" y="734"/>
                  </a:lnTo>
                  <a:lnTo>
                    <a:pt x="0" y="719"/>
                  </a:lnTo>
                  <a:lnTo>
                    <a:pt x="0" y="700"/>
                  </a:lnTo>
                  <a:lnTo>
                    <a:pt x="0" y="700"/>
                  </a:lnTo>
                </a:path>
              </a:pathLst>
            </a:custGeom>
            <a:solidFill>
              <a:srgbClr val="FFEB6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7" name="Freeform 305">
              <a:extLst>
                <a:ext uri="{FF2B5EF4-FFF2-40B4-BE49-F238E27FC236}">
                  <a16:creationId xmlns:a16="http://schemas.microsoft.com/office/drawing/2014/main" id="{BAFC435E-CBBE-6D4C-9452-9DC77D8E8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303"/>
              <a:ext cx="1262" cy="729"/>
            </a:xfrm>
            <a:custGeom>
              <a:avLst/>
              <a:gdLst/>
              <a:ahLst/>
              <a:cxnLst>
                <a:cxn ang="0">
                  <a:pos x="38" y="553"/>
                </a:cxn>
                <a:cxn ang="0">
                  <a:pos x="149" y="334"/>
                </a:cxn>
                <a:cxn ang="0">
                  <a:pos x="310" y="170"/>
                </a:cxn>
                <a:cxn ang="0">
                  <a:pos x="503" y="62"/>
                </a:cxn>
                <a:cxn ang="0">
                  <a:pos x="718" y="6"/>
                </a:cxn>
                <a:cxn ang="0">
                  <a:pos x="830" y="0"/>
                </a:cxn>
                <a:cxn ang="0">
                  <a:pos x="936" y="4"/>
                </a:cxn>
                <a:cxn ang="0">
                  <a:pos x="1028" y="16"/>
                </a:cxn>
                <a:cxn ang="0">
                  <a:pos x="1111" y="35"/>
                </a:cxn>
                <a:cxn ang="0">
                  <a:pos x="1180" y="62"/>
                </a:cxn>
                <a:cxn ang="0">
                  <a:pos x="1233" y="94"/>
                </a:cxn>
                <a:cxn ang="0">
                  <a:pos x="1249" y="104"/>
                </a:cxn>
                <a:cxn ang="0">
                  <a:pos x="1261" y="122"/>
                </a:cxn>
                <a:cxn ang="0">
                  <a:pos x="1249" y="128"/>
                </a:cxn>
                <a:cxn ang="0">
                  <a:pos x="1212" y="124"/>
                </a:cxn>
                <a:cxn ang="0">
                  <a:pos x="1153" y="108"/>
                </a:cxn>
                <a:cxn ang="0">
                  <a:pos x="1113" y="98"/>
                </a:cxn>
                <a:cxn ang="0">
                  <a:pos x="971" y="71"/>
                </a:cxn>
                <a:cxn ang="0">
                  <a:pos x="812" y="67"/>
                </a:cxn>
                <a:cxn ang="0">
                  <a:pos x="644" y="87"/>
                </a:cxn>
                <a:cxn ang="0">
                  <a:pos x="487" y="140"/>
                </a:cxn>
                <a:cxn ang="0">
                  <a:pos x="349" y="228"/>
                </a:cxn>
                <a:cxn ang="0">
                  <a:pos x="294" y="277"/>
                </a:cxn>
                <a:cxn ang="0">
                  <a:pos x="213" y="368"/>
                </a:cxn>
                <a:cxn ang="0">
                  <a:pos x="158" y="444"/>
                </a:cxn>
                <a:cxn ang="0">
                  <a:pos x="126" y="511"/>
                </a:cxn>
                <a:cxn ang="0">
                  <a:pos x="103" y="576"/>
                </a:cxn>
                <a:cxn ang="0">
                  <a:pos x="92" y="610"/>
                </a:cxn>
                <a:cxn ang="0">
                  <a:pos x="62" y="677"/>
                </a:cxn>
                <a:cxn ang="0">
                  <a:pos x="38" y="717"/>
                </a:cxn>
                <a:cxn ang="0">
                  <a:pos x="14" y="728"/>
                </a:cxn>
                <a:cxn ang="0">
                  <a:pos x="2" y="717"/>
                </a:cxn>
                <a:cxn ang="0">
                  <a:pos x="2" y="681"/>
                </a:cxn>
              </a:cxnLst>
              <a:rect l="0" t="0" r="r" b="b"/>
              <a:pathLst>
                <a:path w="1262" h="729">
                  <a:moveTo>
                    <a:pt x="2" y="681"/>
                  </a:moveTo>
                  <a:lnTo>
                    <a:pt x="38" y="553"/>
                  </a:lnTo>
                  <a:lnTo>
                    <a:pt x="88" y="435"/>
                  </a:lnTo>
                  <a:lnTo>
                    <a:pt x="149" y="334"/>
                  </a:lnTo>
                  <a:lnTo>
                    <a:pt x="225" y="246"/>
                  </a:lnTo>
                  <a:lnTo>
                    <a:pt x="310" y="170"/>
                  </a:lnTo>
                  <a:lnTo>
                    <a:pt x="402" y="108"/>
                  </a:lnTo>
                  <a:lnTo>
                    <a:pt x="503" y="62"/>
                  </a:lnTo>
                  <a:lnTo>
                    <a:pt x="609" y="27"/>
                  </a:lnTo>
                  <a:lnTo>
                    <a:pt x="718" y="6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85" y="2"/>
                  </a:lnTo>
                  <a:lnTo>
                    <a:pt x="936" y="4"/>
                  </a:lnTo>
                  <a:lnTo>
                    <a:pt x="984" y="9"/>
                  </a:lnTo>
                  <a:lnTo>
                    <a:pt x="1028" y="16"/>
                  </a:lnTo>
                  <a:lnTo>
                    <a:pt x="1070" y="25"/>
                  </a:lnTo>
                  <a:lnTo>
                    <a:pt x="1111" y="35"/>
                  </a:lnTo>
                  <a:lnTo>
                    <a:pt x="1146" y="48"/>
                  </a:lnTo>
                  <a:lnTo>
                    <a:pt x="1180" y="62"/>
                  </a:lnTo>
                  <a:lnTo>
                    <a:pt x="1208" y="78"/>
                  </a:lnTo>
                  <a:lnTo>
                    <a:pt x="1233" y="94"/>
                  </a:lnTo>
                  <a:lnTo>
                    <a:pt x="1233" y="94"/>
                  </a:lnTo>
                  <a:lnTo>
                    <a:pt x="1249" y="104"/>
                  </a:lnTo>
                  <a:lnTo>
                    <a:pt x="1258" y="115"/>
                  </a:lnTo>
                  <a:lnTo>
                    <a:pt x="1261" y="122"/>
                  </a:lnTo>
                  <a:lnTo>
                    <a:pt x="1258" y="126"/>
                  </a:lnTo>
                  <a:lnTo>
                    <a:pt x="1249" y="128"/>
                  </a:lnTo>
                  <a:lnTo>
                    <a:pt x="1233" y="128"/>
                  </a:lnTo>
                  <a:lnTo>
                    <a:pt x="1212" y="124"/>
                  </a:lnTo>
                  <a:lnTo>
                    <a:pt x="1185" y="117"/>
                  </a:lnTo>
                  <a:lnTo>
                    <a:pt x="1153" y="108"/>
                  </a:lnTo>
                  <a:lnTo>
                    <a:pt x="1113" y="98"/>
                  </a:lnTo>
                  <a:lnTo>
                    <a:pt x="1113" y="98"/>
                  </a:lnTo>
                  <a:lnTo>
                    <a:pt x="1045" y="81"/>
                  </a:lnTo>
                  <a:lnTo>
                    <a:pt x="971" y="71"/>
                  </a:lnTo>
                  <a:lnTo>
                    <a:pt x="893" y="64"/>
                  </a:lnTo>
                  <a:lnTo>
                    <a:pt x="812" y="67"/>
                  </a:lnTo>
                  <a:lnTo>
                    <a:pt x="727" y="73"/>
                  </a:lnTo>
                  <a:lnTo>
                    <a:pt x="644" y="87"/>
                  </a:lnTo>
                  <a:lnTo>
                    <a:pt x="564" y="111"/>
                  </a:lnTo>
                  <a:lnTo>
                    <a:pt x="487" y="140"/>
                  </a:lnTo>
                  <a:lnTo>
                    <a:pt x="414" y="180"/>
                  </a:lnTo>
                  <a:lnTo>
                    <a:pt x="349" y="228"/>
                  </a:lnTo>
                  <a:lnTo>
                    <a:pt x="349" y="228"/>
                  </a:lnTo>
                  <a:lnTo>
                    <a:pt x="294" y="277"/>
                  </a:lnTo>
                  <a:lnTo>
                    <a:pt x="248" y="324"/>
                  </a:lnTo>
                  <a:lnTo>
                    <a:pt x="213" y="368"/>
                  </a:lnTo>
                  <a:lnTo>
                    <a:pt x="183" y="405"/>
                  </a:lnTo>
                  <a:lnTo>
                    <a:pt x="158" y="444"/>
                  </a:lnTo>
                  <a:lnTo>
                    <a:pt x="140" y="477"/>
                  </a:lnTo>
                  <a:lnTo>
                    <a:pt x="126" y="511"/>
                  </a:lnTo>
                  <a:lnTo>
                    <a:pt x="113" y="543"/>
                  </a:lnTo>
                  <a:lnTo>
                    <a:pt x="103" y="576"/>
                  </a:lnTo>
                  <a:lnTo>
                    <a:pt x="92" y="610"/>
                  </a:lnTo>
                  <a:lnTo>
                    <a:pt x="92" y="610"/>
                  </a:lnTo>
                  <a:lnTo>
                    <a:pt x="78" y="647"/>
                  </a:lnTo>
                  <a:lnTo>
                    <a:pt x="62" y="677"/>
                  </a:lnTo>
                  <a:lnTo>
                    <a:pt x="50" y="700"/>
                  </a:lnTo>
                  <a:lnTo>
                    <a:pt x="38" y="717"/>
                  </a:lnTo>
                  <a:lnTo>
                    <a:pt x="25" y="725"/>
                  </a:lnTo>
                  <a:lnTo>
                    <a:pt x="14" y="728"/>
                  </a:lnTo>
                  <a:lnTo>
                    <a:pt x="8" y="725"/>
                  </a:lnTo>
                  <a:lnTo>
                    <a:pt x="2" y="717"/>
                  </a:lnTo>
                  <a:lnTo>
                    <a:pt x="0" y="702"/>
                  </a:lnTo>
                  <a:lnTo>
                    <a:pt x="2" y="681"/>
                  </a:lnTo>
                  <a:lnTo>
                    <a:pt x="2" y="681"/>
                  </a:lnTo>
                </a:path>
              </a:pathLst>
            </a:custGeom>
            <a:solidFill>
              <a:srgbClr val="FFED7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8" name="Freeform 306">
              <a:extLst>
                <a:ext uri="{FF2B5EF4-FFF2-40B4-BE49-F238E27FC236}">
                  <a16:creationId xmlns:a16="http://schemas.microsoft.com/office/drawing/2014/main" id="{50F724D0-5EEE-7740-90A4-CE050E96D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308"/>
              <a:ext cx="1236" cy="708"/>
            </a:xfrm>
            <a:custGeom>
              <a:avLst/>
              <a:gdLst/>
              <a:ahLst/>
              <a:cxnLst>
                <a:cxn ang="0">
                  <a:pos x="39" y="534"/>
                </a:cxn>
                <a:cxn ang="0">
                  <a:pos x="153" y="319"/>
                </a:cxn>
                <a:cxn ang="0">
                  <a:pos x="313" y="161"/>
                </a:cxn>
                <a:cxn ang="0">
                  <a:pos x="503" y="56"/>
                </a:cxn>
                <a:cxn ang="0">
                  <a:pos x="713" y="5"/>
                </a:cxn>
                <a:cxn ang="0">
                  <a:pos x="823" y="0"/>
                </a:cxn>
                <a:cxn ang="0">
                  <a:pos x="924" y="2"/>
                </a:cxn>
                <a:cxn ang="0">
                  <a:pos x="1015" y="14"/>
                </a:cxn>
                <a:cxn ang="0">
                  <a:pos x="1095" y="30"/>
                </a:cxn>
                <a:cxn ang="0">
                  <a:pos x="1160" y="53"/>
                </a:cxn>
                <a:cxn ang="0">
                  <a:pos x="1210" y="83"/>
                </a:cxn>
                <a:cxn ang="0">
                  <a:pos x="1224" y="92"/>
                </a:cxn>
                <a:cxn ang="0">
                  <a:pos x="1235" y="106"/>
                </a:cxn>
                <a:cxn ang="0">
                  <a:pos x="1224" y="113"/>
                </a:cxn>
                <a:cxn ang="0">
                  <a:pos x="1189" y="106"/>
                </a:cxn>
                <a:cxn ang="0">
                  <a:pos x="1134" y="94"/>
                </a:cxn>
                <a:cxn ang="0">
                  <a:pos x="1097" y="83"/>
                </a:cxn>
                <a:cxn ang="0">
                  <a:pos x="958" y="56"/>
                </a:cxn>
                <a:cxn ang="0">
                  <a:pos x="800" y="53"/>
                </a:cxn>
                <a:cxn ang="0">
                  <a:pos x="633" y="75"/>
                </a:cxn>
                <a:cxn ang="0">
                  <a:pos x="476" y="129"/>
                </a:cxn>
                <a:cxn ang="0">
                  <a:pos x="340" y="216"/>
                </a:cxn>
                <a:cxn ang="0">
                  <a:pos x="283" y="264"/>
                </a:cxn>
                <a:cxn ang="0">
                  <a:pos x="202" y="355"/>
                </a:cxn>
                <a:cxn ang="0">
                  <a:pos x="149" y="428"/>
                </a:cxn>
                <a:cxn ang="0">
                  <a:pos x="115" y="495"/>
                </a:cxn>
                <a:cxn ang="0">
                  <a:pos x="92" y="559"/>
                </a:cxn>
                <a:cxn ang="0">
                  <a:pos x="81" y="590"/>
                </a:cxn>
                <a:cxn ang="0">
                  <a:pos x="54" y="658"/>
                </a:cxn>
                <a:cxn ang="0">
                  <a:pos x="29" y="696"/>
                </a:cxn>
                <a:cxn ang="0">
                  <a:pos x="9" y="707"/>
                </a:cxn>
                <a:cxn ang="0">
                  <a:pos x="2" y="696"/>
                </a:cxn>
                <a:cxn ang="0">
                  <a:pos x="2" y="664"/>
                </a:cxn>
              </a:cxnLst>
              <a:rect l="0" t="0" r="r" b="b"/>
              <a:pathLst>
                <a:path w="1236" h="708">
                  <a:moveTo>
                    <a:pt x="2" y="664"/>
                  </a:moveTo>
                  <a:lnTo>
                    <a:pt x="39" y="534"/>
                  </a:lnTo>
                  <a:lnTo>
                    <a:pt x="90" y="420"/>
                  </a:lnTo>
                  <a:lnTo>
                    <a:pt x="153" y="319"/>
                  </a:lnTo>
                  <a:lnTo>
                    <a:pt x="227" y="235"/>
                  </a:lnTo>
                  <a:lnTo>
                    <a:pt x="313" y="161"/>
                  </a:lnTo>
                  <a:lnTo>
                    <a:pt x="404" y="102"/>
                  </a:lnTo>
                  <a:lnTo>
                    <a:pt x="503" y="56"/>
                  </a:lnTo>
                  <a:lnTo>
                    <a:pt x="607" y="25"/>
                  </a:lnTo>
                  <a:lnTo>
                    <a:pt x="713" y="5"/>
                  </a:lnTo>
                  <a:lnTo>
                    <a:pt x="823" y="0"/>
                  </a:lnTo>
                  <a:lnTo>
                    <a:pt x="823" y="0"/>
                  </a:lnTo>
                  <a:lnTo>
                    <a:pt x="874" y="0"/>
                  </a:lnTo>
                  <a:lnTo>
                    <a:pt x="924" y="2"/>
                  </a:lnTo>
                  <a:lnTo>
                    <a:pt x="971" y="7"/>
                  </a:lnTo>
                  <a:lnTo>
                    <a:pt x="1015" y="14"/>
                  </a:lnTo>
                  <a:lnTo>
                    <a:pt x="1057" y="20"/>
                  </a:lnTo>
                  <a:lnTo>
                    <a:pt x="1095" y="30"/>
                  </a:lnTo>
                  <a:lnTo>
                    <a:pt x="1129" y="41"/>
                  </a:lnTo>
                  <a:lnTo>
                    <a:pt x="1160" y="53"/>
                  </a:lnTo>
                  <a:lnTo>
                    <a:pt x="1187" y="67"/>
                  </a:lnTo>
                  <a:lnTo>
                    <a:pt x="1210" y="83"/>
                  </a:lnTo>
                  <a:lnTo>
                    <a:pt x="1210" y="83"/>
                  </a:lnTo>
                  <a:lnTo>
                    <a:pt x="1224" y="92"/>
                  </a:lnTo>
                  <a:lnTo>
                    <a:pt x="1232" y="100"/>
                  </a:lnTo>
                  <a:lnTo>
                    <a:pt x="1235" y="106"/>
                  </a:lnTo>
                  <a:lnTo>
                    <a:pt x="1232" y="111"/>
                  </a:lnTo>
                  <a:lnTo>
                    <a:pt x="1224" y="113"/>
                  </a:lnTo>
                  <a:lnTo>
                    <a:pt x="1209" y="111"/>
                  </a:lnTo>
                  <a:lnTo>
                    <a:pt x="1189" y="106"/>
                  </a:lnTo>
                  <a:lnTo>
                    <a:pt x="1164" y="102"/>
                  </a:lnTo>
                  <a:lnTo>
                    <a:pt x="1134" y="94"/>
                  </a:lnTo>
                  <a:lnTo>
                    <a:pt x="1097" y="83"/>
                  </a:lnTo>
                  <a:lnTo>
                    <a:pt x="1097" y="83"/>
                  </a:lnTo>
                  <a:lnTo>
                    <a:pt x="1032" y="67"/>
                  </a:lnTo>
                  <a:lnTo>
                    <a:pt x="958" y="56"/>
                  </a:lnTo>
                  <a:lnTo>
                    <a:pt x="880" y="51"/>
                  </a:lnTo>
                  <a:lnTo>
                    <a:pt x="800" y="53"/>
                  </a:lnTo>
                  <a:lnTo>
                    <a:pt x="715" y="60"/>
                  </a:lnTo>
                  <a:lnTo>
                    <a:pt x="633" y="75"/>
                  </a:lnTo>
                  <a:lnTo>
                    <a:pt x="554" y="98"/>
                  </a:lnTo>
                  <a:lnTo>
                    <a:pt x="476" y="129"/>
                  </a:lnTo>
                  <a:lnTo>
                    <a:pt x="404" y="168"/>
                  </a:lnTo>
                  <a:lnTo>
                    <a:pt x="340" y="216"/>
                  </a:lnTo>
                  <a:lnTo>
                    <a:pt x="340" y="216"/>
                  </a:lnTo>
                  <a:lnTo>
                    <a:pt x="283" y="264"/>
                  </a:lnTo>
                  <a:lnTo>
                    <a:pt x="239" y="311"/>
                  </a:lnTo>
                  <a:lnTo>
                    <a:pt x="202" y="355"/>
                  </a:lnTo>
                  <a:lnTo>
                    <a:pt x="172" y="393"/>
                  </a:lnTo>
                  <a:lnTo>
                    <a:pt x="149" y="428"/>
                  </a:lnTo>
                  <a:lnTo>
                    <a:pt x="130" y="465"/>
                  </a:lnTo>
                  <a:lnTo>
                    <a:pt x="115" y="495"/>
                  </a:lnTo>
                  <a:lnTo>
                    <a:pt x="103" y="527"/>
                  </a:lnTo>
                  <a:lnTo>
                    <a:pt x="92" y="559"/>
                  </a:lnTo>
                  <a:lnTo>
                    <a:pt x="81" y="590"/>
                  </a:lnTo>
                  <a:lnTo>
                    <a:pt x="81" y="590"/>
                  </a:lnTo>
                  <a:lnTo>
                    <a:pt x="69" y="628"/>
                  </a:lnTo>
                  <a:lnTo>
                    <a:pt x="54" y="658"/>
                  </a:lnTo>
                  <a:lnTo>
                    <a:pt x="41" y="679"/>
                  </a:lnTo>
                  <a:lnTo>
                    <a:pt x="29" y="696"/>
                  </a:lnTo>
                  <a:lnTo>
                    <a:pt x="18" y="704"/>
                  </a:lnTo>
                  <a:lnTo>
                    <a:pt x="9" y="707"/>
                  </a:lnTo>
                  <a:lnTo>
                    <a:pt x="4" y="704"/>
                  </a:lnTo>
                  <a:lnTo>
                    <a:pt x="2" y="696"/>
                  </a:lnTo>
                  <a:lnTo>
                    <a:pt x="0" y="681"/>
                  </a:lnTo>
                  <a:lnTo>
                    <a:pt x="2" y="664"/>
                  </a:lnTo>
                  <a:lnTo>
                    <a:pt x="2" y="664"/>
                  </a:lnTo>
                </a:path>
              </a:pathLst>
            </a:custGeom>
            <a:solidFill>
              <a:srgbClr val="FFEF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9" name="Freeform 307">
              <a:extLst>
                <a:ext uri="{FF2B5EF4-FFF2-40B4-BE49-F238E27FC236}">
                  <a16:creationId xmlns:a16="http://schemas.microsoft.com/office/drawing/2014/main" id="{6F96CDC7-DC32-184C-8025-7F6C97D81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310"/>
              <a:ext cx="1212" cy="688"/>
            </a:xfrm>
            <a:custGeom>
              <a:avLst/>
              <a:gdLst/>
              <a:ahLst/>
              <a:cxnLst>
                <a:cxn ang="0">
                  <a:pos x="41" y="518"/>
                </a:cxn>
                <a:cxn ang="0">
                  <a:pos x="159" y="308"/>
                </a:cxn>
                <a:cxn ang="0">
                  <a:pos x="317" y="154"/>
                </a:cxn>
                <a:cxn ang="0">
                  <a:pos x="504" y="53"/>
                </a:cxn>
                <a:cxn ang="0">
                  <a:pos x="711" y="5"/>
                </a:cxn>
                <a:cxn ang="0">
                  <a:pos x="817" y="0"/>
                </a:cxn>
                <a:cxn ang="0">
                  <a:pos x="916" y="3"/>
                </a:cxn>
                <a:cxn ang="0">
                  <a:pos x="1005" y="12"/>
                </a:cxn>
                <a:cxn ang="0">
                  <a:pos x="1080" y="26"/>
                </a:cxn>
                <a:cxn ang="0">
                  <a:pos x="1143" y="48"/>
                </a:cxn>
                <a:cxn ang="0">
                  <a:pos x="1190" y="73"/>
                </a:cxn>
                <a:cxn ang="0">
                  <a:pos x="1203" y="81"/>
                </a:cxn>
                <a:cxn ang="0">
                  <a:pos x="1211" y="94"/>
                </a:cxn>
                <a:cxn ang="0">
                  <a:pos x="1201" y="97"/>
                </a:cxn>
                <a:cxn ang="0">
                  <a:pos x="1169" y="94"/>
                </a:cxn>
                <a:cxn ang="0">
                  <a:pos x="1118" y="81"/>
                </a:cxn>
                <a:cxn ang="0">
                  <a:pos x="1086" y="71"/>
                </a:cxn>
                <a:cxn ang="0">
                  <a:pos x="948" y="46"/>
                </a:cxn>
                <a:cxn ang="0">
                  <a:pos x="791" y="43"/>
                </a:cxn>
                <a:cxn ang="0">
                  <a:pos x="625" y="64"/>
                </a:cxn>
                <a:cxn ang="0">
                  <a:pos x="469" y="119"/>
                </a:cxn>
                <a:cxn ang="0">
                  <a:pos x="332" y="205"/>
                </a:cxn>
                <a:cxn ang="0">
                  <a:pos x="278" y="256"/>
                </a:cxn>
                <a:cxn ang="0">
                  <a:pos x="193" y="344"/>
                </a:cxn>
                <a:cxn ang="0">
                  <a:pos x="140" y="417"/>
                </a:cxn>
                <a:cxn ang="0">
                  <a:pos x="106" y="483"/>
                </a:cxn>
                <a:cxn ang="0">
                  <a:pos x="83" y="544"/>
                </a:cxn>
                <a:cxn ang="0">
                  <a:pos x="73" y="573"/>
                </a:cxn>
                <a:cxn ang="0">
                  <a:pos x="48" y="638"/>
                </a:cxn>
                <a:cxn ang="0">
                  <a:pos x="25" y="674"/>
                </a:cxn>
                <a:cxn ang="0">
                  <a:pos x="9" y="687"/>
                </a:cxn>
                <a:cxn ang="0">
                  <a:pos x="2" y="677"/>
                </a:cxn>
                <a:cxn ang="0">
                  <a:pos x="2" y="645"/>
                </a:cxn>
              </a:cxnLst>
              <a:rect l="0" t="0" r="r" b="b"/>
              <a:pathLst>
                <a:path w="1212" h="688">
                  <a:moveTo>
                    <a:pt x="2" y="645"/>
                  </a:moveTo>
                  <a:lnTo>
                    <a:pt x="41" y="518"/>
                  </a:lnTo>
                  <a:lnTo>
                    <a:pt x="96" y="407"/>
                  </a:lnTo>
                  <a:lnTo>
                    <a:pt x="159" y="308"/>
                  </a:lnTo>
                  <a:lnTo>
                    <a:pt x="233" y="224"/>
                  </a:lnTo>
                  <a:lnTo>
                    <a:pt x="317" y="154"/>
                  </a:lnTo>
                  <a:lnTo>
                    <a:pt x="408" y="97"/>
                  </a:lnTo>
                  <a:lnTo>
                    <a:pt x="504" y="53"/>
                  </a:lnTo>
                  <a:lnTo>
                    <a:pt x="606" y="24"/>
                  </a:lnTo>
                  <a:lnTo>
                    <a:pt x="711" y="5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67" y="0"/>
                  </a:lnTo>
                  <a:lnTo>
                    <a:pt x="916" y="3"/>
                  </a:lnTo>
                  <a:lnTo>
                    <a:pt x="962" y="7"/>
                  </a:lnTo>
                  <a:lnTo>
                    <a:pt x="1005" y="12"/>
                  </a:lnTo>
                  <a:lnTo>
                    <a:pt x="1044" y="20"/>
                  </a:lnTo>
                  <a:lnTo>
                    <a:pt x="1080" y="26"/>
                  </a:lnTo>
                  <a:lnTo>
                    <a:pt x="1114" y="37"/>
                  </a:lnTo>
                  <a:lnTo>
                    <a:pt x="1143" y="48"/>
                  </a:lnTo>
                  <a:lnTo>
                    <a:pt x="1169" y="60"/>
                  </a:lnTo>
                  <a:lnTo>
                    <a:pt x="1190" y="73"/>
                  </a:lnTo>
                  <a:lnTo>
                    <a:pt x="1190" y="73"/>
                  </a:lnTo>
                  <a:lnTo>
                    <a:pt x="1203" y="81"/>
                  </a:lnTo>
                  <a:lnTo>
                    <a:pt x="1211" y="90"/>
                  </a:lnTo>
                  <a:lnTo>
                    <a:pt x="1211" y="94"/>
                  </a:lnTo>
                  <a:lnTo>
                    <a:pt x="1208" y="96"/>
                  </a:lnTo>
                  <a:lnTo>
                    <a:pt x="1201" y="97"/>
                  </a:lnTo>
                  <a:lnTo>
                    <a:pt x="1187" y="96"/>
                  </a:lnTo>
                  <a:lnTo>
                    <a:pt x="1169" y="94"/>
                  </a:lnTo>
                  <a:lnTo>
                    <a:pt x="1148" y="87"/>
                  </a:lnTo>
                  <a:lnTo>
                    <a:pt x="1118" y="81"/>
                  </a:lnTo>
                  <a:lnTo>
                    <a:pt x="1086" y="71"/>
                  </a:lnTo>
                  <a:lnTo>
                    <a:pt x="1086" y="71"/>
                  </a:lnTo>
                  <a:lnTo>
                    <a:pt x="1019" y="56"/>
                  </a:lnTo>
                  <a:lnTo>
                    <a:pt x="948" y="46"/>
                  </a:lnTo>
                  <a:lnTo>
                    <a:pt x="872" y="41"/>
                  </a:lnTo>
                  <a:lnTo>
                    <a:pt x="791" y="43"/>
                  </a:lnTo>
                  <a:lnTo>
                    <a:pt x="709" y="51"/>
                  </a:lnTo>
                  <a:lnTo>
                    <a:pt x="625" y="64"/>
                  </a:lnTo>
                  <a:lnTo>
                    <a:pt x="545" y="87"/>
                  </a:lnTo>
                  <a:lnTo>
                    <a:pt x="469" y="119"/>
                  </a:lnTo>
                  <a:lnTo>
                    <a:pt x="398" y="157"/>
                  </a:lnTo>
                  <a:lnTo>
                    <a:pt x="332" y="205"/>
                  </a:lnTo>
                  <a:lnTo>
                    <a:pt x="332" y="205"/>
                  </a:lnTo>
                  <a:lnTo>
                    <a:pt x="278" y="256"/>
                  </a:lnTo>
                  <a:lnTo>
                    <a:pt x="230" y="300"/>
                  </a:lnTo>
                  <a:lnTo>
                    <a:pt x="193" y="344"/>
                  </a:lnTo>
                  <a:lnTo>
                    <a:pt x="163" y="382"/>
                  </a:lnTo>
                  <a:lnTo>
                    <a:pt x="140" y="417"/>
                  </a:lnTo>
                  <a:lnTo>
                    <a:pt x="122" y="451"/>
                  </a:lnTo>
                  <a:lnTo>
                    <a:pt x="106" y="483"/>
                  </a:lnTo>
                  <a:lnTo>
                    <a:pt x="94" y="514"/>
                  </a:lnTo>
                  <a:lnTo>
                    <a:pt x="83" y="544"/>
                  </a:lnTo>
                  <a:lnTo>
                    <a:pt x="73" y="573"/>
                  </a:lnTo>
                  <a:lnTo>
                    <a:pt x="73" y="573"/>
                  </a:lnTo>
                  <a:lnTo>
                    <a:pt x="60" y="610"/>
                  </a:lnTo>
                  <a:lnTo>
                    <a:pt x="48" y="638"/>
                  </a:lnTo>
                  <a:lnTo>
                    <a:pt x="35" y="659"/>
                  </a:lnTo>
                  <a:lnTo>
                    <a:pt x="25" y="674"/>
                  </a:lnTo>
                  <a:lnTo>
                    <a:pt x="16" y="684"/>
                  </a:lnTo>
                  <a:lnTo>
                    <a:pt x="9" y="687"/>
                  </a:lnTo>
                  <a:lnTo>
                    <a:pt x="3" y="684"/>
                  </a:lnTo>
                  <a:lnTo>
                    <a:pt x="2" y="677"/>
                  </a:lnTo>
                  <a:lnTo>
                    <a:pt x="0" y="663"/>
                  </a:lnTo>
                  <a:lnTo>
                    <a:pt x="2" y="645"/>
                  </a:lnTo>
                  <a:lnTo>
                    <a:pt x="2" y="645"/>
                  </a:lnTo>
                </a:path>
              </a:pathLst>
            </a:custGeom>
            <a:solidFill>
              <a:srgbClr val="FFF18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0" name="Freeform 308">
              <a:extLst>
                <a:ext uri="{FF2B5EF4-FFF2-40B4-BE49-F238E27FC236}">
                  <a16:creationId xmlns:a16="http://schemas.microsoft.com/office/drawing/2014/main" id="{3982BCF1-6FCC-4844-BC68-86257F5F0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1312"/>
              <a:ext cx="1190" cy="671"/>
            </a:xfrm>
            <a:custGeom>
              <a:avLst/>
              <a:gdLst/>
              <a:ahLst/>
              <a:cxnLst>
                <a:cxn ang="0">
                  <a:pos x="45" y="506"/>
                </a:cxn>
                <a:cxn ang="0">
                  <a:pos x="164" y="299"/>
                </a:cxn>
                <a:cxn ang="0">
                  <a:pos x="321" y="149"/>
                </a:cxn>
                <a:cxn ang="0">
                  <a:pos x="505" y="52"/>
                </a:cxn>
                <a:cxn ang="0">
                  <a:pos x="706" y="6"/>
                </a:cxn>
                <a:cxn ang="0">
                  <a:pos x="809" y="0"/>
                </a:cxn>
                <a:cxn ang="0">
                  <a:pos x="906" y="4"/>
                </a:cxn>
                <a:cxn ang="0">
                  <a:pos x="993" y="13"/>
                </a:cxn>
                <a:cxn ang="0">
                  <a:pos x="1066" y="25"/>
                </a:cxn>
                <a:cxn ang="0">
                  <a:pos x="1125" y="42"/>
                </a:cxn>
                <a:cxn ang="0">
                  <a:pos x="1168" y="63"/>
                </a:cxn>
                <a:cxn ang="0">
                  <a:pos x="1180" y="72"/>
                </a:cxn>
                <a:cxn ang="0">
                  <a:pos x="1189" y="82"/>
                </a:cxn>
                <a:cxn ang="0">
                  <a:pos x="1178" y="84"/>
                </a:cxn>
                <a:cxn ang="0">
                  <a:pos x="1149" y="80"/>
                </a:cxn>
                <a:cxn ang="0">
                  <a:pos x="1102" y="68"/>
                </a:cxn>
                <a:cxn ang="0">
                  <a:pos x="1073" y="59"/>
                </a:cxn>
                <a:cxn ang="0">
                  <a:pos x="938" y="36"/>
                </a:cxn>
                <a:cxn ang="0">
                  <a:pos x="782" y="34"/>
                </a:cxn>
                <a:cxn ang="0">
                  <a:pos x="618" y="57"/>
                </a:cxn>
                <a:cxn ang="0">
                  <a:pos x="461" y="110"/>
                </a:cxn>
                <a:cxn ang="0">
                  <a:pos x="324" y="195"/>
                </a:cxn>
                <a:cxn ang="0">
                  <a:pos x="268" y="246"/>
                </a:cxn>
                <a:cxn ang="0">
                  <a:pos x="183" y="335"/>
                </a:cxn>
                <a:cxn ang="0">
                  <a:pos x="130" y="409"/>
                </a:cxn>
                <a:cxn ang="0">
                  <a:pos x="96" y="471"/>
                </a:cxn>
                <a:cxn ang="0">
                  <a:pos x="73" y="531"/>
                </a:cxn>
                <a:cxn ang="0">
                  <a:pos x="65" y="558"/>
                </a:cxn>
                <a:cxn ang="0">
                  <a:pos x="40" y="621"/>
                </a:cxn>
                <a:cxn ang="0">
                  <a:pos x="19" y="657"/>
                </a:cxn>
                <a:cxn ang="0">
                  <a:pos x="4" y="670"/>
                </a:cxn>
                <a:cxn ang="0">
                  <a:pos x="0" y="658"/>
                </a:cxn>
                <a:cxn ang="0">
                  <a:pos x="2" y="630"/>
                </a:cxn>
              </a:cxnLst>
              <a:rect l="0" t="0" r="r" b="b"/>
              <a:pathLst>
                <a:path w="1190" h="671">
                  <a:moveTo>
                    <a:pt x="2" y="630"/>
                  </a:moveTo>
                  <a:lnTo>
                    <a:pt x="45" y="506"/>
                  </a:lnTo>
                  <a:lnTo>
                    <a:pt x="98" y="393"/>
                  </a:lnTo>
                  <a:lnTo>
                    <a:pt x="164" y="299"/>
                  </a:lnTo>
                  <a:lnTo>
                    <a:pt x="238" y="217"/>
                  </a:lnTo>
                  <a:lnTo>
                    <a:pt x="321" y="149"/>
                  </a:lnTo>
                  <a:lnTo>
                    <a:pt x="411" y="95"/>
                  </a:lnTo>
                  <a:lnTo>
                    <a:pt x="505" y="52"/>
                  </a:lnTo>
                  <a:lnTo>
                    <a:pt x="604" y="25"/>
                  </a:lnTo>
                  <a:lnTo>
                    <a:pt x="706" y="6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57" y="2"/>
                  </a:lnTo>
                  <a:lnTo>
                    <a:pt x="906" y="4"/>
                  </a:lnTo>
                  <a:lnTo>
                    <a:pt x="950" y="6"/>
                  </a:lnTo>
                  <a:lnTo>
                    <a:pt x="993" y="13"/>
                  </a:lnTo>
                  <a:lnTo>
                    <a:pt x="1030" y="19"/>
                  </a:lnTo>
                  <a:lnTo>
                    <a:pt x="1066" y="25"/>
                  </a:lnTo>
                  <a:lnTo>
                    <a:pt x="1098" y="34"/>
                  </a:lnTo>
                  <a:lnTo>
                    <a:pt x="1125" y="42"/>
                  </a:lnTo>
                  <a:lnTo>
                    <a:pt x="1149" y="52"/>
                  </a:lnTo>
                  <a:lnTo>
                    <a:pt x="1168" y="63"/>
                  </a:lnTo>
                  <a:lnTo>
                    <a:pt x="1168" y="63"/>
                  </a:lnTo>
                  <a:lnTo>
                    <a:pt x="1180" y="72"/>
                  </a:lnTo>
                  <a:lnTo>
                    <a:pt x="1186" y="78"/>
                  </a:lnTo>
                  <a:lnTo>
                    <a:pt x="1189" y="82"/>
                  </a:lnTo>
                  <a:lnTo>
                    <a:pt x="1184" y="84"/>
                  </a:lnTo>
                  <a:lnTo>
                    <a:pt x="1178" y="84"/>
                  </a:lnTo>
                  <a:lnTo>
                    <a:pt x="1165" y="82"/>
                  </a:lnTo>
                  <a:lnTo>
                    <a:pt x="1149" y="80"/>
                  </a:lnTo>
                  <a:lnTo>
                    <a:pt x="1127" y="73"/>
                  </a:lnTo>
                  <a:lnTo>
                    <a:pt x="1102" y="68"/>
                  </a:lnTo>
                  <a:lnTo>
                    <a:pt x="1073" y="59"/>
                  </a:lnTo>
                  <a:lnTo>
                    <a:pt x="1073" y="59"/>
                  </a:lnTo>
                  <a:lnTo>
                    <a:pt x="1007" y="45"/>
                  </a:lnTo>
                  <a:lnTo>
                    <a:pt x="938" y="36"/>
                  </a:lnTo>
                  <a:lnTo>
                    <a:pt x="860" y="31"/>
                  </a:lnTo>
                  <a:lnTo>
                    <a:pt x="782" y="34"/>
                  </a:lnTo>
                  <a:lnTo>
                    <a:pt x="699" y="42"/>
                  </a:lnTo>
                  <a:lnTo>
                    <a:pt x="618" y="57"/>
                  </a:lnTo>
                  <a:lnTo>
                    <a:pt x="537" y="78"/>
                  </a:lnTo>
                  <a:lnTo>
                    <a:pt x="461" y="110"/>
                  </a:lnTo>
                  <a:lnTo>
                    <a:pt x="390" y="147"/>
                  </a:lnTo>
                  <a:lnTo>
                    <a:pt x="324" y="195"/>
                  </a:lnTo>
                  <a:lnTo>
                    <a:pt x="324" y="195"/>
                  </a:lnTo>
                  <a:lnTo>
                    <a:pt x="268" y="246"/>
                  </a:lnTo>
                  <a:lnTo>
                    <a:pt x="223" y="292"/>
                  </a:lnTo>
                  <a:lnTo>
                    <a:pt x="183" y="335"/>
                  </a:lnTo>
                  <a:lnTo>
                    <a:pt x="153" y="372"/>
                  </a:lnTo>
                  <a:lnTo>
                    <a:pt x="130" y="409"/>
                  </a:lnTo>
                  <a:lnTo>
                    <a:pt x="112" y="442"/>
                  </a:lnTo>
                  <a:lnTo>
                    <a:pt x="96" y="471"/>
                  </a:lnTo>
                  <a:lnTo>
                    <a:pt x="84" y="501"/>
                  </a:lnTo>
                  <a:lnTo>
                    <a:pt x="73" y="531"/>
                  </a:lnTo>
                  <a:lnTo>
                    <a:pt x="65" y="558"/>
                  </a:lnTo>
                  <a:lnTo>
                    <a:pt x="65" y="558"/>
                  </a:lnTo>
                  <a:lnTo>
                    <a:pt x="52" y="594"/>
                  </a:lnTo>
                  <a:lnTo>
                    <a:pt x="40" y="621"/>
                  </a:lnTo>
                  <a:lnTo>
                    <a:pt x="29" y="642"/>
                  </a:lnTo>
                  <a:lnTo>
                    <a:pt x="19" y="657"/>
                  </a:lnTo>
                  <a:lnTo>
                    <a:pt x="10" y="665"/>
                  </a:lnTo>
                  <a:lnTo>
                    <a:pt x="4" y="670"/>
                  </a:lnTo>
                  <a:lnTo>
                    <a:pt x="0" y="667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2" y="630"/>
                  </a:lnTo>
                  <a:lnTo>
                    <a:pt x="2" y="630"/>
                  </a:lnTo>
                </a:path>
              </a:pathLst>
            </a:custGeom>
            <a:solidFill>
              <a:srgbClr val="FFF39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1" name="Freeform 309">
              <a:extLst>
                <a:ext uri="{FF2B5EF4-FFF2-40B4-BE49-F238E27FC236}">
                  <a16:creationId xmlns:a16="http://schemas.microsoft.com/office/drawing/2014/main" id="{200A9C77-F48C-0649-A5E1-0059A26D3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" y="1314"/>
              <a:ext cx="1167" cy="651"/>
            </a:xfrm>
            <a:custGeom>
              <a:avLst/>
              <a:gdLst/>
              <a:ahLst/>
              <a:cxnLst>
                <a:cxn ang="0">
                  <a:pos x="48" y="489"/>
                </a:cxn>
                <a:cxn ang="0">
                  <a:pos x="170" y="287"/>
                </a:cxn>
                <a:cxn ang="0">
                  <a:pos x="326" y="142"/>
                </a:cxn>
                <a:cxn ang="0">
                  <a:pos x="508" y="48"/>
                </a:cxn>
                <a:cxn ang="0">
                  <a:pos x="704" y="4"/>
                </a:cxn>
                <a:cxn ang="0">
                  <a:pos x="803" y="0"/>
                </a:cxn>
                <a:cxn ang="0">
                  <a:pos x="897" y="2"/>
                </a:cxn>
                <a:cxn ang="0">
                  <a:pos x="982" y="8"/>
                </a:cxn>
                <a:cxn ang="0">
                  <a:pos x="1053" y="20"/>
                </a:cxn>
                <a:cxn ang="0">
                  <a:pos x="1108" y="34"/>
                </a:cxn>
                <a:cxn ang="0">
                  <a:pos x="1148" y="50"/>
                </a:cxn>
                <a:cxn ang="0">
                  <a:pos x="1159" y="59"/>
                </a:cxn>
                <a:cxn ang="0">
                  <a:pos x="1166" y="68"/>
                </a:cxn>
                <a:cxn ang="0">
                  <a:pos x="1155" y="68"/>
                </a:cxn>
                <a:cxn ang="0">
                  <a:pos x="1129" y="63"/>
                </a:cxn>
                <a:cxn ang="0">
                  <a:pos x="1087" y="52"/>
                </a:cxn>
                <a:cxn ang="0">
                  <a:pos x="1060" y="44"/>
                </a:cxn>
                <a:cxn ang="0">
                  <a:pos x="927" y="20"/>
                </a:cxn>
                <a:cxn ang="0">
                  <a:pos x="771" y="20"/>
                </a:cxn>
                <a:cxn ang="0">
                  <a:pos x="609" y="44"/>
                </a:cxn>
                <a:cxn ang="0">
                  <a:pos x="453" y="96"/>
                </a:cxn>
                <a:cxn ang="0">
                  <a:pos x="316" y="183"/>
                </a:cxn>
                <a:cxn ang="0">
                  <a:pos x="261" y="234"/>
                </a:cxn>
                <a:cxn ang="0">
                  <a:pos x="177" y="320"/>
                </a:cxn>
                <a:cxn ang="0">
                  <a:pos x="122" y="396"/>
                </a:cxn>
                <a:cxn ang="0">
                  <a:pos x="89" y="460"/>
                </a:cxn>
                <a:cxn ang="0">
                  <a:pos x="67" y="514"/>
                </a:cxn>
                <a:cxn ang="0">
                  <a:pos x="57" y="539"/>
                </a:cxn>
                <a:cxn ang="0">
                  <a:pos x="34" y="601"/>
                </a:cxn>
                <a:cxn ang="0">
                  <a:pos x="15" y="636"/>
                </a:cxn>
                <a:cxn ang="0">
                  <a:pos x="4" y="650"/>
                </a:cxn>
                <a:cxn ang="0">
                  <a:pos x="0" y="638"/>
                </a:cxn>
                <a:cxn ang="0">
                  <a:pos x="4" y="611"/>
                </a:cxn>
              </a:cxnLst>
              <a:rect l="0" t="0" r="r" b="b"/>
              <a:pathLst>
                <a:path w="1167" h="651">
                  <a:moveTo>
                    <a:pt x="4" y="611"/>
                  </a:moveTo>
                  <a:lnTo>
                    <a:pt x="48" y="489"/>
                  </a:lnTo>
                  <a:lnTo>
                    <a:pt x="103" y="380"/>
                  </a:lnTo>
                  <a:lnTo>
                    <a:pt x="170" y="287"/>
                  </a:lnTo>
                  <a:lnTo>
                    <a:pt x="244" y="207"/>
                  </a:lnTo>
                  <a:lnTo>
                    <a:pt x="326" y="142"/>
                  </a:lnTo>
                  <a:lnTo>
                    <a:pt x="415" y="89"/>
                  </a:lnTo>
                  <a:lnTo>
                    <a:pt x="508" y="48"/>
                  </a:lnTo>
                  <a:lnTo>
                    <a:pt x="605" y="20"/>
                  </a:lnTo>
                  <a:lnTo>
                    <a:pt x="704" y="4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51" y="0"/>
                  </a:lnTo>
                  <a:lnTo>
                    <a:pt x="897" y="2"/>
                  </a:lnTo>
                  <a:lnTo>
                    <a:pt x="942" y="4"/>
                  </a:lnTo>
                  <a:lnTo>
                    <a:pt x="982" y="8"/>
                  </a:lnTo>
                  <a:lnTo>
                    <a:pt x="1020" y="15"/>
                  </a:lnTo>
                  <a:lnTo>
                    <a:pt x="1053" y="20"/>
                  </a:lnTo>
                  <a:lnTo>
                    <a:pt x="1083" y="27"/>
                  </a:lnTo>
                  <a:lnTo>
                    <a:pt x="1108" y="34"/>
                  </a:lnTo>
                  <a:lnTo>
                    <a:pt x="1131" y="42"/>
                  </a:lnTo>
                  <a:lnTo>
                    <a:pt x="1148" y="50"/>
                  </a:lnTo>
                  <a:lnTo>
                    <a:pt x="1148" y="50"/>
                  </a:lnTo>
                  <a:lnTo>
                    <a:pt x="1159" y="59"/>
                  </a:lnTo>
                  <a:lnTo>
                    <a:pt x="1163" y="63"/>
                  </a:lnTo>
                  <a:lnTo>
                    <a:pt x="1166" y="68"/>
                  </a:lnTo>
                  <a:lnTo>
                    <a:pt x="1163" y="68"/>
                  </a:lnTo>
                  <a:lnTo>
                    <a:pt x="1155" y="68"/>
                  </a:lnTo>
                  <a:lnTo>
                    <a:pt x="1145" y="68"/>
                  </a:lnTo>
                  <a:lnTo>
                    <a:pt x="1129" y="63"/>
                  </a:lnTo>
                  <a:lnTo>
                    <a:pt x="1111" y="59"/>
                  </a:lnTo>
                  <a:lnTo>
                    <a:pt x="1087" y="52"/>
                  </a:lnTo>
                  <a:lnTo>
                    <a:pt x="1060" y="44"/>
                  </a:lnTo>
                  <a:lnTo>
                    <a:pt x="1060" y="44"/>
                  </a:lnTo>
                  <a:lnTo>
                    <a:pt x="996" y="31"/>
                  </a:lnTo>
                  <a:lnTo>
                    <a:pt x="927" y="20"/>
                  </a:lnTo>
                  <a:lnTo>
                    <a:pt x="851" y="18"/>
                  </a:lnTo>
                  <a:lnTo>
                    <a:pt x="771" y="20"/>
                  </a:lnTo>
                  <a:lnTo>
                    <a:pt x="691" y="29"/>
                  </a:lnTo>
                  <a:lnTo>
                    <a:pt x="609" y="44"/>
                  </a:lnTo>
                  <a:lnTo>
                    <a:pt x="529" y="68"/>
                  </a:lnTo>
                  <a:lnTo>
                    <a:pt x="453" y="96"/>
                  </a:lnTo>
                  <a:lnTo>
                    <a:pt x="381" y="137"/>
                  </a:lnTo>
                  <a:lnTo>
                    <a:pt x="316" y="183"/>
                  </a:lnTo>
                  <a:lnTo>
                    <a:pt x="316" y="183"/>
                  </a:lnTo>
                  <a:lnTo>
                    <a:pt x="261" y="234"/>
                  </a:lnTo>
                  <a:lnTo>
                    <a:pt x="215" y="280"/>
                  </a:lnTo>
                  <a:lnTo>
                    <a:pt x="177" y="320"/>
                  </a:lnTo>
                  <a:lnTo>
                    <a:pt x="145" y="361"/>
                  </a:lnTo>
                  <a:lnTo>
                    <a:pt x="122" y="396"/>
                  </a:lnTo>
                  <a:lnTo>
                    <a:pt x="103" y="428"/>
                  </a:lnTo>
                  <a:lnTo>
                    <a:pt x="89" y="460"/>
                  </a:lnTo>
                  <a:lnTo>
                    <a:pt x="75" y="486"/>
                  </a:lnTo>
                  <a:lnTo>
                    <a:pt x="67" y="514"/>
                  </a:lnTo>
                  <a:lnTo>
                    <a:pt x="57" y="539"/>
                  </a:lnTo>
                  <a:lnTo>
                    <a:pt x="57" y="539"/>
                  </a:lnTo>
                  <a:lnTo>
                    <a:pt x="44" y="576"/>
                  </a:lnTo>
                  <a:lnTo>
                    <a:pt x="34" y="601"/>
                  </a:lnTo>
                  <a:lnTo>
                    <a:pt x="23" y="622"/>
                  </a:lnTo>
                  <a:lnTo>
                    <a:pt x="15" y="636"/>
                  </a:lnTo>
                  <a:lnTo>
                    <a:pt x="8" y="645"/>
                  </a:lnTo>
                  <a:lnTo>
                    <a:pt x="4" y="650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4" y="611"/>
                  </a:lnTo>
                  <a:lnTo>
                    <a:pt x="4" y="611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2" name="Freeform 310">
              <a:extLst>
                <a:ext uri="{FF2B5EF4-FFF2-40B4-BE49-F238E27FC236}">
                  <a16:creationId xmlns:a16="http://schemas.microsoft.com/office/drawing/2014/main" id="{9CBA84BF-D2D8-2049-9A41-ACB45E4FC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" y="1318"/>
              <a:ext cx="1145" cy="628"/>
            </a:xfrm>
            <a:custGeom>
              <a:avLst/>
              <a:gdLst/>
              <a:ahLst/>
              <a:cxnLst>
                <a:cxn ang="0">
                  <a:pos x="50" y="473"/>
                </a:cxn>
                <a:cxn ang="0">
                  <a:pos x="174" y="275"/>
                </a:cxn>
                <a:cxn ang="0">
                  <a:pos x="333" y="135"/>
                </a:cxn>
                <a:cxn ang="0">
                  <a:pos x="510" y="46"/>
                </a:cxn>
                <a:cxn ang="0">
                  <a:pos x="701" y="4"/>
                </a:cxn>
                <a:cxn ang="0">
                  <a:pos x="796" y="0"/>
                </a:cxn>
                <a:cxn ang="0">
                  <a:pos x="889" y="2"/>
                </a:cxn>
                <a:cxn ang="0">
                  <a:pos x="971" y="8"/>
                </a:cxn>
                <a:cxn ang="0">
                  <a:pos x="1039" y="16"/>
                </a:cxn>
                <a:cxn ang="0">
                  <a:pos x="1093" y="29"/>
                </a:cxn>
                <a:cxn ang="0">
                  <a:pos x="1127" y="41"/>
                </a:cxn>
                <a:cxn ang="0">
                  <a:pos x="1138" y="48"/>
                </a:cxn>
                <a:cxn ang="0">
                  <a:pos x="1144" y="54"/>
                </a:cxn>
                <a:cxn ang="0">
                  <a:pos x="1134" y="54"/>
                </a:cxn>
                <a:cxn ang="0">
                  <a:pos x="1108" y="48"/>
                </a:cxn>
                <a:cxn ang="0">
                  <a:pos x="1070" y="40"/>
                </a:cxn>
                <a:cxn ang="0">
                  <a:pos x="1047" y="31"/>
                </a:cxn>
                <a:cxn ang="0">
                  <a:pos x="916" y="10"/>
                </a:cxn>
                <a:cxn ang="0">
                  <a:pos x="763" y="8"/>
                </a:cxn>
                <a:cxn ang="0">
                  <a:pos x="602" y="34"/>
                </a:cxn>
                <a:cxn ang="0">
                  <a:pos x="444" y="86"/>
                </a:cxn>
                <a:cxn ang="0">
                  <a:pos x="310" y="172"/>
                </a:cxn>
                <a:cxn ang="0">
                  <a:pos x="253" y="222"/>
                </a:cxn>
                <a:cxn ang="0">
                  <a:pos x="168" y="310"/>
                </a:cxn>
                <a:cxn ang="0">
                  <a:pos x="113" y="383"/>
                </a:cxn>
                <a:cxn ang="0">
                  <a:pos x="80" y="445"/>
                </a:cxn>
                <a:cxn ang="0">
                  <a:pos x="59" y="498"/>
                </a:cxn>
                <a:cxn ang="0">
                  <a:pos x="50" y="521"/>
                </a:cxn>
                <a:cxn ang="0">
                  <a:pos x="27" y="581"/>
                </a:cxn>
                <a:cxn ang="0">
                  <a:pos x="11" y="616"/>
                </a:cxn>
                <a:cxn ang="0">
                  <a:pos x="0" y="627"/>
                </a:cxn>
                <a:cxn ang="0">
                  <a:pos x="0" y="618"/>
                </a:cxn>
                <a:cxn ang="0">
                  <a:pos x="4" y="592"/>
                </a:cxn>
              </a:cxnLst>
              <a:rect l="0" t="0" r="r" b="b"/>
              <a:pathLst>
                <a:path w="1145" h="628">
                  <a:moveTo>
                    <a:pt x="4" y="592"/>
                  </a:moveTo>
                  <a:lnTo>
                    <a:pt x="50" y="473"/>
                  </a:lnTo>
                  <a:lnTo>
                    <a:pt x="107" y="365"/>
                  </a:lnTo>
                  <a:lnTo>
                    <a:pt x="174" y="275"/>
                  </a:lnTo>
                  <a:lnTo>
                    <a:pt x="250" y="197"/>
                  </a:lnTo>
                  <a:lnTo>
                    <a:pt x="333" y="135"/>
                  </a:lnTo>
                  <a:lnTo>
                    <a:pt x="419" y="84"/>
                  </a:lnTo>
                  <a:lnTo>
                    <a:pt x="510" y="46"/>
                  </a:lnTo>
                  <a:lnTo>
                    <a:pt x="605" y="20"/>
                  </a:lnTo>
                  <a:lnTo>
                    <a:pt x="701" y="4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842" y="0"/>
                  </a:lnTo>
                  <a:lnTo>
                    <a:pt x="889" y="2"/>
                  </a:lnTo>
                  <a:lnTo>
                    <a:pt x="931" y="4"/>
                  </a:lnTo>
                  <a:lnTo>
                    <a:pt x="971" y="8"/>
                  </a:lnTo>
                  <a:lnTo>
                    <a:pt x="1007" y="13"/>
                  </a:lnTo>
                  <a:lnTo>
                    <a:pt x="1039" y="16"/>
                  </a:lnTo>
                  <a:lnTo>
                    <a:pt x="1068" y="23"/>
                  </a:lnTo>
                  <a:lnTo>
                    <a:pt x="1093" y="29"/>
                  </a:lnTo>
                  <a:lnTo>
                    <a:pt x="1113" y="36"/>
                  </a:lnTo>
                  <a:lnTo>
                    <a:pt x="1127" y="41"/>
                  </a:lnTo>
                  <a:lnTo>
                    <a:pt x="1127" y="41"/>
                  </a:lnTo>
                  <a:lnTo>
                    <a:pt x="1138" y="48"/>
                  </a:lnTo>
                  <a:lnTo>
                    <a:pt x="1141" y="52"/>
                  </a:lnTo>
                  <a:lnTo>
                    <a:pt x="1144" y="54"/>
                  </a:lnTo>
                  <a:lnTo>
                    <a:pt x="1140" y="54"/>
                  </a:lnTo>
                  <a:lnTo>
                    <a:pt x="1134" y="54"/>
                  </a:lnTo>
                  <a:lnTo>
                    <a:pt x="1123" y="52"/>
                  </a:lnTo>
                  <a:lnTo>
                    <a:pt x="1108" y="48"/>
                  </a:lnTo>
                  <a:lnTo>
                    <a:pt x="1091" y="43"/>
                  </a:lnTo>
                  <a:lnTo>
                    <a:pt x="1070" y="40"/>
                  </a:lnTo>
                  <a:lnTo>
                    <a:pt x="1047" y="31"/>
                  </a:lnTo>
                  <a:lnTo>
                    <a:pt x="1047" y="31"/>
                  </a:lnTo>
                  <a:lnTo>
                    <a:pt x="986" y="18"/>
                  </a:lnTo>
                  <a:lnTo>
                    <a:pt x="916" y="10"/>
                  </a:lnTo>
                  <a:lnTo>
                    <a:pt x="842" y="8"/>
                  </a:lnTo>
                  <a:lnTo>
                    <a:pt x="763" y="8"/>
                  </a:lnTo>
                  <a:lnTo>
                    <a:pt x="683" y="18"/>
                  </a:lnTo>
                  <a:lnTo>
                    <a:pt x="602" y="34"/>
                  </a:lnTo>
                  <a:lnTo>
                    <a:pt x="522" y="57"/>
                  </a:lnTo>
                  <a:lnTo>
                    <a:pt x="444" y="86"/>
                  </a:lnTo>
                  <a:lnTo>
                    <a:pt x="372" y="126"/>
                  </a:lnTo>
                  <a:lnTo>
                    <a:pt x="310" y="172"/>
                  </a:lnTo>
                  <a:lnTo>
                    <a:pt x="310" y="172"/>
                  </a:lnTo>
                  <a:lnTo>
                    <a:pt x="253" y="222"/>
                  </a:lnTo>
                  <a:lnTo>
                    <a:pt x="206" y="269"/>
                  </a:lnTo>
                  <a:lnTo>
                    <a:pt x="168" y="310"/>
                  </a:lnTo>
                  <a:lnTo>
                    <a:pt x="137" y="349"/>
                  </a:lnTo>
                  <a:lnTo>
                    <a:pt x="113" y="383"/>
                  </a:lnTo>
                  <a:lnTo>
                    <a:pt x="94" y="416"/>
                  </a:lnTo>
                  <a:lnTo>
                    <a:pt x="80" y="445"/>
                  </a:lnTo>
                  <a:lnTo>
                    <a:pt x="67" y="473"/>
                  </a:lnTo>
                  <a:lnTo>
                    <a:pt x="59" y="498"/>
                  </a:lnTo>
                  <a:lnTo>
                    <a:pt x="50" y="521"/>
                  </a:lnTo>
                  <a:lnTo>
                    <a:pt x="50" y="521"/>
                  </a:lnTo>
                  <a:lnTo>
                    <a:pt x="37" y="554"/>
                  </a:lnTo>
                  <a:lnTo>
                    <a:pt x="27" y="581"/>
                  </a:lnTo>
                  <a:lnTo>
                    <a:pt x="16" y="601"/>
                  </a:lnTo>
                  <a:lnTo>
                    <a:pt x="11" y="616"/>
                  </a:lnTo>
                  <a:lnTo>
                    <a:pt x="4" y="624"/>
                  </a:lnTo>
                  <a:lnTo>
                    <a:pt x="0" y="627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2" y="607"/>
                  </a:lnTo>
                  <a:lnTo>
                    <a:pt x="4" y="592"/>
                  </a:lnTo>
                  <a:lnTo>
                    <a:pt x="4" y="592"/>
                  </a:lnTo>
                </a:path>
              </a:pathLst>
            </a:custGeom>
            <a:solidFill>
              <a:srgbClr val="FFF7A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3" name="Freeform 311">
              <a:extLst>
                <a:ext uri="{FF2B5EF4-FFF2-40B4-BE49-F238E27FC236}">
                  <a16:creationId xmlns:a16="http://schemas.microsoft.com/office/drawing/2014/main" id="{3B0C4AD4-402C-BC43-8C2D-DE28D8108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" y="1955"/>
              <a:ext cx="195" cy="170"/>
            </a:xfrm>
            <a:custGeom>
              <a:avLst/>
              <a:gdLst/>
              <a:ahLst/>
              <a:cxnLst>
                <a:cxn ang="0">
                  <a:pos x="94" y="118"/>
                </a:cxn>
                <a:cxn ang="0">
                  <a:pos x="154" y="127"/>
                </a:cxn>
                <a:cxn ang="0">
                  <a:pos x="160" y="90"/>
                </a:cxn>
                <a:cxn ang="0">
                  <a:pos x="160" y="90"/>
                </a:cxn>
                <a:cxn ang="0">
                  <a:pos x="160" y="74"/>
                </a:cxn>
                <a:cxn ang="0">
                  <a:pos x="152" y="61"/>
                </a:cxn>
                <a:cxn ang="0">
                  <a:pos x="139" y="50"/>
                </a:cxn>
                <a:cxn ang="0">
                  <a:pos x="124" y="44"/>
                </a:cxn>
                <a:cxn ang="0">
                  <a:pos x="105" y="39"/>
                </a:cxn>
                <a:cxn ang="0">
                  <a:pos x="105" y="39"/>
                </a:cxn>
                <a:cxn ang="0">
                  <a:pos x="78" y="38"/>
                </a:cxn>
                <a:cxn ang="0">
                  <a:pos x="61" y="44"/>
                </a:cxn>
                <a:cxn ang="0">
                  <a:pos x="50" y="53"/>
                </a:cxn>
                <a:cxn ang="0">
                  <a:pos x="44" y="64"/>
                </a:cxn>
                <a:cxn ang="0">
                  <a:pos x="41" y="71"/>
                </a:cxn>
                <a:cxn ang="0">
                  <a:pos x="36" y="110"/>
                </a:cxn>
                <a:cxn ang="0">
                  <a:pos x="94" y="118"/>
                </a:cxn>
                <a:cxn ang="0">
                  <a:pos x="91" y="154"/>
                </a:cxn>
                <a:cxn ang="0">
                  <a:pos x="0" y="141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16" y="44"/>
                </a:cxn>
                <a:cxn ang="0">
                  <a:pos x="23" y="32"/>
                </a:cxn>
                <a:cxn ang="0">
                  <a:pos x="31" y="20"/>
                </a:cxn>
                <a:cxn ang="0">
                  <a:pos x="40" y="13"/>
                </a:cxn>
                <a:cxn ang="0">
                  <a:pos x="52" y="6"/>
                </a:cxn>
                <a:cxn ang="0">
                  <a:pos x="63" y="4"/>
                </a:cxn>
                <a:cxn ang="0">
                  <a:pos x="73" y="0"/>
                </a:cxn>
                <a:cxn ang="0">
                  <a:pos x="87" y="0"/>
                </a:cxn>
                <a:cxn ang="0">
                  <a:pos x="99" y="0"/>
                </a:cxn>
                <a:cxn ang="0">
                  <a:pos x="110" y="2"/>
                </a:cxn>
                <a:cxn ang="0">
                  <a:pos x="110" y="2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5" y="13"/>
                </a:cxn>
                <a:cxn ang="0">
                  <a:pos x="158" y="18"/>
                </a:cxn>
                <a:cxn ang="0">
                  <a:pos x="168" y="25"/>
                </a:cxn>
                <a:cxn ang="0">
                  <a:pos x="177" y="36"/>
                </a:cxn>
                <a:cxn ang="0">
                  <a:pos x="186" y="46"/>
                </a:cxn>
                <a:cxn ang="0">
                  <a:pos x="190" y="59"/>
                </a:cxn>
                <a:cxn ang="0">
                  <a:pos x="194" y="74"/>
                </a:cxn>
                <a:cxn ang="0">
                  <a:pos x="191" y="90"/>
                </a:cxn>
                <a:cxn ang="0">
                  <a:pos x="179" y="169"/>
                </a:cxn>
                <a:cxn ang="0">
                  <a:pos x="91" y="154"/>
                </a:cxn>
                <a:cxn ang="0">
                  <a:pos x="94" y="118"/>
                </a:cxn>
                <a:cxn ang="0">
                  <a:pos x="94" y="118"/>
                </a:cxn>
              </a:cxnLst>
              <a:rect l="0" t="0" r="r" b="b"/>
              <a:pathLst>
                <a:path w="195" h="170">
                  <a:moveTo>
                    <a:pt x="94" y="118"/>
                  </a:moveTo>
                  <a:lnTo>
                    <a:pt x="154" y="127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60" y="74"/>
                  </a:lnTo>
                  <a:lnTo>
                    <a:pt x="152" y="61"/>
                  </a:lnTo>
                  <a:lnTo>
                    <a:pt x="139" y="50"/>
                  </a:lnTo>
                  <a:lnTo>
                    <a:pt x="124" y="44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78" y="38"/>
                  </a:lnTo>
                  <a:lnTo>
                    <a:pt x="61" y="44"/>
                  </a:lnTo>
                  <a:lnTo>
                    <a:pt x="50" y="53"/>
                  </a:lnTo>
                  <a:lnTo>
                    <a:pt x="44" y="64"/>
                  </a:lnTo>
                  <a:lnTo>
                    <a:pt x="41" y="71"/>
                  </a:lnTo>
                  <a:lnTo>
                    <a:pt x="36" y="110"/>
                  </a:lnTo>
                  <a:lnTo>
                    <a:pt x="94" y="118"/>
                  </a:lnTo>
                  <a:lnTo>
                    <a:pt x="91" y="154"/>
                  </a:lnTo>
                  <a:lnTo>
                    <a:pt x="0" y="14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1" y="20"/>
                  </a:lnTo>
                  <a:lnTo>
                    <a:pt x="40" y="13"/>
                  </a:lnTo>
                  <a:lnTo>
                    <a:pt x="52" y="6"/>
                  </a:lnTo>
                  <a:lnTo>
                    <a:pt x="63" y="4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99" y="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58" y="18"/>
                  </a:lnTo>
                  <a:lnTo>
                    <a:pt x="168" y="25"/>
                  </a:lnTo>
                  <a:lnTo>
                    <a:pt x="177" y="36"/>
                  </a:lnTo>
                  <a:lnTo>
                    <a:pt x="186" y="46"/>
                  </a:lnTo>
                  <a:lnTo>
                    <a:pt x="190" y="59"/>
                  </a:lnTo>
                  <a:lnTo>
                    <a:pt x="194" y="74"/>
                  </a:lnTo>
                  <a:lnTo>
                    <a:pt x="191" y="90"/>
                  </a:lnTo>
                  <a:lnTo>
                    <a:pt x="179" y="169"/>
                  </a:lnTo>
                  <a:lnTo>
                    <a:pt x="91" y="154"/>
                  </a:lnTo>
                  <a:lnTo>
                    <a:pt x="94" y="118"/>
                  </a:lnTo>
                  <a:lnTo>
                    <a:pt x="94" y="11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4" name="Freeform 312">
              <a:extLst>
                <a:ext uri="{FF2B5EF4-FFF2-40B4-BE49-F238E27FC236}">
                  <a16:creationId xmlns:a16="http://schemas.microsoft.com/office/drawing/2014/main" id="{CC562B65-CE16-3642-9CE1-8B8D22354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748"/>
              <a:ext cx="228" cy="194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3" y="53"/>
                </a:cxn>
                <a:cxn ang="0">
                  <a:pos x="75" y="39"/>
                </a:cxn>
                <a:cxn ang="0">
                  <a:pos x="88" y="37"/>
                </a:cxn>
                <a:cxn ang="0">
                  <a:pos x="94" y="39"/>
                </a:cxn>
                <a:cxn ang="0">
                  <a:pos x="107" y="50"/>
                </a:cxn>
                <a:cxn ang="0">
                  <a:pos x="109" y="66"/>
                </a:cxn>
                <a:cxn ang="0">
                  <a:pos x="88" y="117"/>
                </a:cxn>
                <a:cxn ang="0">
                  <a:pos x="48" y="140"/>
                </a:cxn>
                <a:cxn ang="0">
                  <a:pos x="178" y="159"/>
                </a:cxn>
                <a:cxn ang="0">
                  <a:pos x="132" y="94"/>
                </a:cxn>
                <a:cxn ang="0">
                  <a:pos x="139" y="81"/>
                </a:cxn>
                <a:cxn ang="0">
                  <a:pos x="153" y="73"/>
                </a:cxn>
                <a:cxn ang="0">
                  <a:pos x="174" y="81"/>
                </a:cxn>
                <a:cxn ang="0">
                  <a:pos x="183" y="85"/>
                </a:cxn>
                <a:cxn ang="0">
                  <a:pos x="197" y="89"/>
                </a:cxn>
                <a:cxn ang="0">
                  <a:pos x="210" y="92"/>
                </a:cxn>
                <a:cxn ang="0">
                  <a:pos x="222" y="51"/>
                </a:cxn>
                <a:cxn ang="0">
                  <a:pos x="218" y="53"/>
                </a:cxn>
                <a:cxn ang="0">
                  <a:pos x="208" y="53"/>
                </a:cxn>
                <a:cxn ang="0">
                  <a:pos x="187" y="43"/>
                </a:cxn>
                <a:cxn ang="0">
                  <a:pos x="169" y="39"/>
                </a:cxn>
                <a:cxn ang="0">
                  <a:pos x="149" y="37"/>
                </a:cxn>
                <a:cxn ang="0">
                  <a:pos x="134" y="48"/>
                </a:cxn>
                <a:cxn ang="0">
                  <a:pos x="134" y="35"/>
                </a:cxn>
                <a:cxn ang="0">
                  <a:pos x="123" y="16"/>
                </a:cxn>
                <a:cxn ang="0">
                  <a:pos x="107" y="3"/>
                </a:cxn>
                <a:cxn ang="0">
                  <a:pos x="103" y="2"/>
                </a:cxn>
                <a:cxn ang="0">
                  <a:pos x="88" y="0"/>
                </a:cxn>
                <a:cxn ang="0">
                  <a:pos x="73" y="0"/>
                </a:cxn>
                <a:cxn ang="0">
                  <a:pos x="59" y="7"/>
                </a:cxn>
                <a:cxn ang="0">
                  <a:pos x="42" y="23"/>
                </a:cxn>
                <a:cxn ang="0">
                  <a:pos x="0" y="117"/>
                </a:cxn>
                <a:cxn ang="0">
                  <a:pos x="63" y="106"/>
                </a:cxn>
              </a:cxnLst>
              <a:rect l="0" t="0" r="r" b="b"/>
              <a:pathLst>
                <a:path w="228" h="194">
                  <a:moveTo>
                    <a:pt x="63" y="106"/>
                  </a:moveTo>
                  <a:lnTo>
                    <a:pt x="42" y="96"/>
                  </a:lnTo>
                  <a:lnTo>
                    <a:pt x="63" y="53"/>
                  </a:lnTo>
                  <a:lnTo>
                    <a:pt x="63" y="53"/>
                  </a:lnTo>
                  <a:lnTo>
                    <a:pt x="66" y="43"/>
                  </a:lnTo>
                  <a:lnTo>
                    <a:pt x="75" y="39"/>
                  </a:lnTo>
                  <a:lnTo>
                    <a:pt x="82" y="37"/>
                  </a:lnTo>
                  <a:lnTo>
                    <a:pt x="88" y="37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103" y="43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09" y="66"/>
                  </a:lnTo>
                  <a:lnTo>
                    <a:pt x="105" y="76"/>
                  </a:lnTo>
                  <a:lnTo>
                    <a:pt x="88" y="117"/>
                  </a:lnTo>
                  <a:lnTo>
                    <a:pt x="63" y="106"/>
                  </a:lnTo>
                  <a:lnTo>
                    <a:pt x="48" y="140"/>
                  </a:lnTo>
                  <a:lnTo>
                    <a:pt x="164" y="193"/>
                  </a:lnTo>
                  <a:lnTo>
                    <a:pt x="178" y="159"/>
                  </a:lnTo>
                  <a:lnTo>
                    <a:pt x="116" y="129"/>
                  </a:lnTo>
                  <a:lnTo>
                    <a:pt x="132" y="94"/>
                  </a:lnTo>
                  <a:lnTo>
                    <a:pt x="132" y="94"/>
                  </a:lnTo>
                  <a:lnTo>
                    <a:pt x="139" y="81"/>
                  </a:lnTo>
                  <a:lnTo>
                    <a:pt x="144" y="75"/>
                  </a:lnTo>
                  <a:lnTo>
                    <a:pt x="153" y="73"/>
                  </a:lnTo>
                  <a:lnTo>
                    <a:pt x="162" y="75"/>
                  </a:lnTo>
                  <a:lnTo>
                    <a:pt x="174" y="81"/>
                  </a:lnTo>
                  <a:lnTo>
                    <a:pt x="174" y="81"/>
                  </a:lnTo>
                  <a:lnTo>
                    <a:pt x="183" y="85"/>
                  </a:lnTo>
                  <a:lnTo>
                    <a:pt x="191" y="87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0" y="92"/>
                  </a:lnTo>
                  <a:lnTo>
                    <a:pt x="227" y="53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18" y="53"/>
                  </a:lnTo>
                  <a:lnTo>
                    <a:pt x="214" y="53"/>
                  </a:lnTo>
                  <a:lnTo>
                    <a:pt x="208" y="53"/>
                  </a:lnTo>
                  <a:lnTo>
                    <a:pt x="199" y="50"/>
                  </a:lnTo>
                  <a:lnTo>
                    <a:pt x="187" y="43"/>
                  </a:lnTo>
                  <a:lnTo>
                    <a:pt x="187" y="43"/>
                  </a:lnTo>
                  <a:lnTo>
                    <a:pt x="169" y="39"/>
                  </a:lnTo>
                  <a:lnTo>
                    <a:pt x="157" y="35"/>
                  </a:lnTo>
                  <a:lnTo>
                    <a:pt x="149" y="37"/>
                  </a:lnTo>
                  <a:lnTo>
                    <a:pt x="141" y="41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4" y="35"/>
                  </a:lnTo>
                  <a:lnTo>
                    <a:pt x="130" y="27"/>
                  </a:lnTo>
                  <a:lnTo>
                    <a:pt x="123" y="16"/>
                  </a:lnTo>
                  <a:lnTo>
                    <a:pt x="117" y="9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5" y="3"/>
                  </a:lnTo>
                  <a:lnTo>
                    <a:pt x="59" y="7"/>
                  </a:lnTo>
                  <a:lnTo>
                    <a:pt x="50" y="14"/>
                  </a:lnTo>
                  <a:lnTo>
                    <a:pt x="42" y="23"/>
                  </a:lnTo>
                  <a:lnTo>
                    <a:pt x="38" y="35"/>
                  </a:lnTo>
                  <a:lnTo>
                    <a:pt x="0" y="117"/>
                  </a:lnTo>
                  <a:lnTo>
                    <a:pt x="48" y="140"/>
                  </a:lnTo>
                  <a:lnTo>
                    <a:pt x="63" y="106"/>
                  </a:lnTo>
                  <a:lnTo>
                    <a:pt x="63" y="106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5" name="Freeform 313">
              <a:extLst>
                <a:ext uri="{FF2B5EF4-FFF2-40B4-BE49-F238E27FC236}">
                  <a16:creationId xmlns:a16="http://schemas.microsoft.com/office/drawing/2014/main" id="{DB0F7892-EA99-9B46-AC0B-231072FA2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559"/>
              <a:ext cx="190" cy="190"/>
            </a:xfrm>
            <a:custGeom>
              <a:avLst/>
              <a:gdLst/>
              <a:ahLst/>
              <a:cxnLst>
                <a:cxn ang="0">
                  <a:pos x="136" y="66"/>
                </a:cxn>
                <a:cxn ang="0">
                  <a:pos x="149" y="85"/>
                </a:cxn>
                <a:cxn ang="0">
                  <a:pos x="153" y="101"/>
                </a:cxn>
                <a:cxn ang="0">
                  <a:pos x="151" y="117"/>
                </a:cxn>
                <a:cxn ang="0">
                  <a:pos x="145" y="129"/>
                </a:cxn>
                <a:cxn ang="0">
                  <a:pos x="142" y="135"/>
                </a:cxn>
                <a:cxn ang="0">
                  <a:pos x="132" y="143"/>
                </a:cxn>
                <a:cxn ang="0">
                  <a:pos x="119" y="150"/>
                </a:cxn>
                <a:cxn ang="0">
                  <a:pos x="103" y="152"/>
                </a:cxn>
                <a:cxn ang="0">
                  <a:pos x="84" y="145"/>
                </a:cxn>
                <a:cxn ang="0">
                  <a:pos x="62" y="131"/>
                </a:cxn>
                <a:cxn ang="0">
                  <a:pos x="52" y="122"/>
                </a:cxn>
                <a:cxn ang="0">
                  <a:pos x="37" y="103"/>
                </a:cxn>
                <a:cxn ang="0">
                  <a:pos x="34" y="87"/>
                </a:cxn>
                <a:cxn ang="0">
                  <a:pos x="35" y="69"/>
                </a:cxn>
                <a:cxn ang="0">
                  <a:pos x="41" y="59"/>
                </a:cxn>
                <a:cxn ang="0">
                  <a:pos x="46" y="53"/>
                </a:cxn>
                <a:cxn ang="0">
                  <a:pos x="54" y="44"/>
                </a:cxn>
                <a:cxn ang="0">
                  <a:pos x="67" y="38"/>
                </a:cxn>
                <a:cxn ang="0">
                  <a:pos x="84" y="36"/>
                </a:cxn>
                <a:cxn ang="0">
                  <a:pos x="103" y="43"/>
                </a:cxn>
                <a:cxn ang="0">
                  <a:pos x="126" y="55"/>
                </a:cxn>
                <a:cxn ang="0">
                  <a:pos x="149" y="25"/>
                </a:cxn>
                <a:cxn ang="0">
                  <a:pos x="113" y="4"/>
                </a:cxn>
                <a:cxn ang="0">
                  <a:pos x="80" y="0"/>
                </a:cxn>
                <a:cxn ang="0">
                  <a:pos x="54" y="6"/>
                </a:cxn>
                <a:cxn ang="0">
                  <a:pos x="34" y="19"/>
                </a:cxn>
                <a:cxn ang="0">
                  <a:pos x="20" y="32"/>
                </a:cxn>
                <a:cxn ang="0">
                  <a:pos x="16" y="38"/>
                </a:cxn>
                <a:cxn ang="0">
                  <a:pos x="4" y="57"/>
                </a:cxn>
                <a:cxn ang="0">
                  <a:pos x="0" y="82"/>
                </a:cxn>
                <a:cxn ang="0">
                  <a:pos x="2" y="112"/>
                </a:cxn>
                <a:cxn ang="0">
                  <a:pos x="20" y="143"/>
                </a:cxn>
                <a:cxn ang="0">
                  <a:pos x="37" y="161"/>
                </a:cxn>
                <a:cxn ang="0">
                  <a:pos x="75" y="184"/>
                </a:cxn>
                <a:cxn ang="0">
                  <a:pos x="107" y="189"/>
                </a:cxn>
                <a:cxn ang="0">
                  <a:pos x="135" y="182"/>
                </a:cxn>
                <a:cxn ang="0">
                  <a:pos x="153" y="169"/>
                </a:cxn>
                <a:cxn ang="0">
                  <a:pos x="165" y="154"/>
                </a:cxn>
                <a:cxn ang="0">
                  <a:pos x="172" y="148"/>
                </a:cxn>
                <a:cxn ang="0">
                  <a:pos x="183" y="129"/>
                </a:cxn>
                <a:cxn ang="0">
                  <a:pos x="189" y="103"/>
                </a:cxn>
                <a:cxn ang="0">
                  <a:pos x="184" y="76"/>
                </a:cxn>
                <a:cxn ang="0">
                  <a:pos x="165" y="43"/>
                </a:cxn>
                <a:cxn ang="0">
                  <a:pos x="126" y="55"/>
                </a:cxn>
              </a:cxnLst>
              <a:rect l="0" t="0" r="r" b="b"/>
              <a:pathLst>
                <a:path w="190" h="190">
                  <a:moveTo>
                    <a:pt x="126" y="55"/>
                  </a:moveTo>
                  <a:lnTo>
                    <a:pt x="136" y="66"/>
                  </a:lnTo>
                  <a:lnTo>
                    <a:pt x="142" y="76"/>
                  </a:lnTo>
                  <a:lnTo>
                    <a:pt x="149" y="85"/>
                  </a:lnTo>
                  <a:lnTo>
                    <a:pt x="151" y="92"/>
                  </a:lnTo>
                  <a:lnTo>
                    <a:pt x="153" y="101"/>
                  </a:lnTo>
                  <a:lnTo>
                    <a:pt x="153" y="110"/>
                  </a:lnTo>
                  <a:lnTo>
                    <a:pt x="151" y="117"/>
                  </a:lnTo>
                  <a:lnTo>
                    <a:pt x="149" y="124"/>
                  </a:lnTo>
                  <a:lnTo>
                    <a:pt x="145" y="129"/>
                  </a:lnTo>
                  <a:lnTo>
                    <a:pt x="142" y="135"/>
                  </a:lnTo>
                  <a:lnTo>
                    <a:pt x="142" y="135"/>
                  </a:lnTo>
                  <a:lnTo>
                    <a:pt x="138" y="140"/>
                  </a:lnTo>
                  <a:lnTo>
                    <a:pt x="132" y="143"/>
                  </a:lnTo>
                  <a:lnTo>
                    <a:pt x="126" y="148"/>
                  </a:lnTo>
                  <a:lnTo>
                    <a:pt x="119" y="150"/>
                  </a:lnTo>
                  <a:lnTo>
                    <a:pt x="110" y="152"/>
                  </a:lnTo>
                  <a:lnTo>
                    <a:pt x="103" y="152"/>
                  </a:lnTo>
                  <a:lnTo>
                    <a:pt x="94" y="150"/>
                  </a:lnTo>
                  <a:lnTo>
                    <a:pt x="84" y="145"/>
                  </a:lnTo>
                  <a:lnTo>
                    <a:pt x="73" y="140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52" y="122"/>
                  </a:lnTo>
                  <a:lnTo>
                    <a:pt x="43" y="112"/>
                  </a:lnTo>
                  <a:lnTo>
                    <a:pt x="37" y="103"/>
                  </a:lnTo>
                  <a:lnTo>
                    <a:pt x="35" y="95"/>
                  </a:lnTo>
                  <a:lnTo>
                    <a:pt x="34" y="87"/>
                  </a:lnTo>
                  <a:lnTo>
                    <a:pt x="34" y="78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1" y="59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50" y="48"/>
                  </a:lnTo>
                  <a:lnTo>
                    <a:pt x="54" y="44"/>
                  </a:lnTo>
                  <a:lnTo>
                    <a:pt x="60" y="40"/>
                  </a:lnTo>
                  <a:lnTo>
                    <a:pt x="67" y="38"/>
                  </a:lnTo>
                  <a:lnTo>
                    <a:pt x="75" y="36"/>
                  </a:lnTo>
                  <a:lnTo>
                    <a:pt x="84" y="36"/>
                  </a:lnTo>
                  <a:lnTo>
                    <a:pt x="92" y="38"/>
                  </a:lnTo>
                  <a:lnTo>
                    <a:pt x="103" y="43"/>
                  </a:lnTo>
                  <a:lnTo>
                    <a:pt x="113" y="46"/>
                  </a:lnTo>
                  <a:lnTo>
                    <a:pt x="126" y="55"/>
                  </a:lnTo>
                  <a:lnTo>
                    <a:pt x="149" y="25"/>
                  </a:lnTo>
                  <a:lnTo>
                    <a:pt x="149" y="25"/>
                  </a:lnTo>
                  <a:lnTo>
                    <a:pt x="130" y="13"/>
                  </a:lnTo>
                  <a:lnTo>
                    <a:pt x="113" y="4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4" y="6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8"/>
                  </a:lnTo>
                  <a:lnTo>
                    <a:pt x="9" y="46"/>
                  </a:lnTo>
                  <a:lnTo>
                    <a:pt x="4" y="57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7"/>
                  </a:lnTo>
                  <a:lnTo>
                    <a:pt x="2" y="112"/>
                  </a:lnTo>
                  <a:lnTo>
                    <a:pt x="8" y="129"/>
                  </a:lnTo>
                  <a:lnTo>
                    <a:pt x="20" y="143"/>
                  </a:lnTo>
                  <a:lnTo>
                    <a:pt x="37" y="161"/>
                  </a:lnTo>
                  <a:lnTo>
                    <a:pt x="37" y="161"/>
                  </a:lnTo>
                  <a:lnTo>
                    <a:pt x="57" y="175"/>
                  </a:lnTo>
                  <a:lnTo>
                    <a:pt x="75" y="184"/>
                  </a:lnTo>
                  <a:lnTo>
                    <a:pt x="92" y="189"/>
                  </a:lnTo>
                  <a:lnTo>
                    <a:pt x="107" y="189"/>
                  </a:lnTo>
                  <a:lnTo>
                    <a:pt x="121" y="186"/>
                  </a:lnTo>
                  <a:lnTo>
                    <a:pt x="135" y="182"/>
                  </a:lnTo>
                  <a:lnTo>
                    <a:pt x="145" y="175"/>
                  </a:lnTo>
                  <a:lnTo>
                    <a:pt x="153" y="169"/>
                  </a:lnTo>
                  <a:lnTo>
                    <a:pt x="161" y="161"/>
                  </a:lnTo>
                  <a:lnTo>
                    <a:pt x="165" y="154"/>
                  </a:lnTo>
                  <a:lnTo>
                    <a:pt x="165" y="154"/>
                  </a:lnTo>
                  <a:lnTo>
                    <a:pt x="172" y="148"/>
                  </a:lnTo>
                  <a:lnTo>
                    <a:pt x="176" y="140"/>
                  </a:lnTo>
                  <a:lnTo>
                    <a:pt x="183" y="129"/>
                  </a:lnTo>
                  <a:lnTo>
                    <a:pt x="186" y="118"/>
                  </a:lnTo>
                  <a:lnTo>
                    <a:pt x="189" y="103"/>
                  </a:lnTo>
                  <a:lnTo>
                    <a:pt x="189" y="91"/>
                  </a:lnTo>
                  <a:lnTo>
                    <a:pt x="184" y="76"/>
                  </a:lnTo>
                  <a:lnTo>
                    <a:pt x="179" y="59"/>
                  </a:lnTo>
                  <a:lnTo>
                    <a:pt x="165" y="43"/>
                  </a:lnTo>
                  <a:lnTo>
                    <a:pt x="149" y="25"/>
                  </a:lnTo>
                  <a:lnTo>
                    <a:pt x="126" y="55"/>
                  </a:lnTo>
                  <a:lnTo>
                    <a:pt x="126" y="55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6" name="Freeform 314">
              <a:extLst>
                <a:ext uri="{FF2B5EF4-FFF2-40B4-BE49-F238E27FC236}">
                  <a16:creationId xmlns:a16="http://schemas.microsoft.com/office/drawing/2014/main" id="{9298BF97-5409-1D43-95E1-9BD471F53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459"/>
              <a:ext cx="144" cy="167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13" y="166"/>
                </a:cxn>
                <a:cxn ang="0">
                  <a:pos x="0" y="23"/>
                </a:cxn>
                <a:cxn ang="0">
                  <a:pos x="28" y="0"/>
                </a:cxn>
                <a:cxn ang="0">
                  <a:pos x="143" y="142"/>
                </a:cxn>
                <a:cxn ang="0">
                  <a:pos x="143" y="142"/>
                </a:cxn>
              </a:cxnLst>
              <a:rect l="0" t="0" r="r" b="b"/>
              <a:pathLst>
                <a:path w="144" h="167">
                  <a:moveTo>
                    <a:pt x="143" y="142"/>
                  </a:moveTo>
                  <a:lnTo>
                    <a:pt x="113" y="166"/>
                  </a:lnTo>
                  <a:lnTo>
                    <a:pt x="0" y="23"/>
                  </a:lnTo>
                  <a:lnTo>
                    <a:pt x="28" y="0"/>
                  </a:lnTo>
                  <a:lnTo>
                    <a:pt x="143" y="142"/>
                  </a:lnTo>
                  <a:lnTo>
                    <a:pt x="143" y="14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7" name="Freeform 315">
              <a:extLst>
                <a:ext uri="{FF2B5EF4-FFF2-40B4-BE49-F238E27FC236}">
                  <a16:creationId xmlns:a16="http://schemas.microsoft.com/office/drawing/2014/main" id="{CCE80CEA-76D6-6743-AFA5-B1E6B99FB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352"/>
              <a:ext cx="170" cy="204"/>
            </a:xfrm>
            <a:custGeom>
              <a:avLst/>
              <a:gdLst/>
              <a:ahLst/>
              <a:cxnLst>
                <a:cxn ang="0">
                  <a:pos x="169" y="184"/>
                </a:cxn>
                <a:cxn ang="0">
                  <a:pos x="134" y="203"/>
                </a:cxn>
                <a:cxn ang="0">
                  <a:pos x="63" y="73"/>
                </a:cxn>
                <a:cxn ang="0">
                  <a:pos x="15" y="98"/>
                </a:cxn>
                <a:cxn ang="0">
                  <a:pos x="0" y="71"/>
                </a:cxn>
                <a:cxn ang="0">
                  <a:pos x="128" y="0"/>
                </a:cxn>
                <a:cxn ang="0">
                  <a:pos x="145" y="27"/>
                </a:cxn>
                <a:cxn ang="0">
                  <a:pos x="97" y="54"/>
                </a:cxn>
                <a:cxn ang="0">
                  <a:pos x="169" y="184"/>
                </a:cxn>
                <a:cxn ang="0">
                  <a:pos x="169" y="184"/>
                </a:cxn>
              </a:cxnLst>
              <a:rect l="0" t="0" r="r" b="b"/>
              <a:pathLst>
                <a:path w="170" h="204">
                  <a:moveTo>
                    <a:pt x="169" y="184"/>
                  </a:moveTo>
                  <a:lnTo>
                    <a:pt x="134" y="203"/>
                  </a:lnTo>
                  <a:lnTo>
                    <a:pt x="63" y="73"/>
                  </a:lnTo>
                  <a:lnTo>
                    <a:pt x="15" y="98"/>
                  </a:lnTo>
                  <a:lnTo>
                    <a:pt x="0" y="71"/>
                  </a:lnTo>
                  <a:lnTo>
                    <a:pt x="128" y="0"/>
                  </a:lnTo>
                  <a:lnTo>
                    <a:pt x="145" y="27"/>
                  </a:lnTo>
                  <a:lnTo>
                    <a:pt x="97" y="54"/>
                  </a:lnTo>
                  <a:lnTo>
                    <a:pt x="169" y="184"/>
                  </a:lnTo>
                  <a:lnTo>
                    <a:pt x="169" y="18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8" name="Freeform 316">
              <a:extLst>
                <a:ext uri="{FF2B5EF4-FFF2-40B4-BE49-F238E27FC236}">
                  <a16:creationId xmlns:a16="http://schemas.microsoft.com/office/drawing/2014/main" id="{57C1BCC7-1ADF-654C-B921-55D9A4043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280"/>
              <a:ext cx="168" cy="202"/>
            </a:xfrm>
            <a:custGeom>
              <a:avLst/>
              <a:gdLst/>
              <a:ahLst/>
              <a:cxnLst>
                <a:cxn ang="0">
                  <a:pos x="137" y="30"/>
                </a:cxn>
                <a:cxn ang="0">
                  <a:pos x="42" y="48"/>
                </a:cxn>
                <a:cxn ang="0">
                  <a:pos x="48" y="85"/>
                </a:cxn>
                <a:cxn ang="0">
                  <a:pos x="137" y="71"/>
                </a:cxn>
                <a:cxn ang="0">
                  <a:pos x="141" y="103"/>
                </a:cxn>
                <a:cxn ang="0">
                  <a:pos x="54" y="117"/>
                </a:cxn>
                <a:cxn ang="0">
                  <a:pos x="63" y="163"/>
                </a:cxn>
                <a:cxn ang="0">
                  <a:pos x="160" y="147"/>
                </a:cxn>
                <a:cxn ang="0">
                  <a:pos x="167" y="177"/>
                </a:cxn>
                <a:cxn ang="0">
                  <a:pos x="29" y="201"/>
                </a:cxn>
                <a:cxn ang="0">
                  <a:pos x="0" y="23"/>
                </a:cxn>
                <a:cxn ang="0">
                  <a:pos x="132" y="0"/>
                </a:cxn>
                <a:cxn ang="0">
                  <a:pos x="137" y="30"/>
                </a:cxn>
                <a:cxn ang="0">
                  <a:pos x="137" y="30"/>
                </a:cxn>
              </a:cxnLst>
              <a:rect l="0" t="0" r="r" b="b"/>
              <a:pathLst>
                <a:path w="168" h="202">
                  <a:moveTo>
                    <a:pt x="137" y="30"/>
                  </a:moveTo>
                  <a:lnTo>
                    <a:pt x="42" y="48"/>
                  </a:lnTo>
                  <a:lnTo>
                    <a:pt x="48" y="85"/>
                  </a:lnTo>
                  <a:lnTo>
                    <a:pt x="137" y="71"/>
                  </a:lnTo>
                  <a:lnTo>
                    <a:pt x="141" y="103"/>
                  </a:lnTo>
                  <a:lnTo>
                    <a:pt x="54" y="117"/>
                  </a:lnTo>
                  <a:lnTo>
                    <a:pt x="63" y="163"/>
                  </a:lnTo>
                  <a:lnTo>
                    <a:pt x="160" y="147"/>
                  </a:lnTo>
                  <a:lnTo>
                    <a:pt x="167" y="177"/>
                  </a:lnTo>
                  <a:lnTo>
                    <a:pt x="29" y="201"/>
                  </a:lnTo>
                  <a:lnTo>
                    <a:pt x="0" y="23"/>
                  </a:lnTo>
                  <a:lnTo>
                    <a:pt x="132" y="0"/>
                  </a:lnTo>
                  <a:lnTo>
                    <a:pt x="137" y="30"/>
                  </a:lnTo>
                  <a:lnTo>
                    <a:pt x="137" y="3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9" name="Freeform 317">
              <a:extLst>
                <a:ext uri="{FF2B5EF4-FFF2-40B4-BE49-F238E27FC236}">
                  <a16:creationId xmlns:a16="http://schemas.microsoft.com/office/drawing/2014/main" id="{32548830-B241-FB4D-A1E7-2C2C63868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75"/>
              <a:ext cx="152" cy="191"/>
            </a:xfrm>
            <a:custGeom>
              <a:avLst/>
              <a:gdLst/>
              <a:ahLst/>
              <a:cxnLst>
                <a:cxn ang="0">
                  <a:pos x="82" y="190"/>
                </a:cxn>
                <a:cxn ang="0">
                  <a:pos x="45" y="185"/>
                </a:cxn>
                <a:cxn ang="0">
                  <a:pos x="55" y="37"/>
                </a:cxn>
                <a:cxn ang="0">
                  <a:pos x="0" y="34"/>
                </a:cxn>
                <a:cxn ang="0">
                  <a:pos x="2" y="0"/>
                </a:cxn>
                <a:cxn ang="0">
                  <a:pos x="151" y="12"/>
                </a:cxn>
                <a:cxn ang="0">
                  <a:pos x="148" y="44"/>
                </a:cxn>
                <a:cxn ang="0">
                  <a:pos x="93" y="39"/>
                </a:cxn>
                <a:cxn ang="0">
                  <a:pos x="82" y="190"/>
                </a:cxn>
                <a:cxn ang="0">
                  <a:pos x="82" y="190"/>
                </a:cxn>
              </a:cxnLst>
              <a:rect l="0" t="0" r="r" b="b"/>
              <a:pathLst>
                <a:path w="152" h="191">
                  <a:moveTo>
                    <a:pt x="82" y="190"/>
                  </a:moveTo>
                  <a:lnTo>
                    <a:pt x="45" y="185"/>
                  </a:lnTo>
                  <a:lnTo>
                    <a:pt x="55" y="37"/>
                  </a:lnTo>
                  <a:lnTo>
                    <a:pt x="0" y="34"/>
                  </a:lnTo>
                  <a:lnTo>
                    <a:pt x="2" y="0"/>
                  </a:lnTo>
                  <a:lnTo>
                    <a:pt x="151" y="12"/>
                  </a:lnTo>
                  <a:lnTo>
                    <a:pt x="148" y="44"/>
                  </a:lnTo>
                  <a:lnTo>
                    <a:pt x="93" y="39"/>
                  </a:lnTo>
                  <a:lnTo>
                    <a:pt x="82" y="190"/>
                  </a:lnTo>
                  <a:lnTo>
                    <a:pt x="82" y="19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0" name="Freeform 318">
              <a:extLst>
                <a:ext uri="{FF2B5EF4-FFF2-40B4-BE49-F238E27FC236}">
                  <a16:creationId xmlns:a16="http://schemas.microsoft.com/office/drawing/2014/main" id="{BC811AAF-5C5C-EB48-B14E-E0E55341F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" y="1346"/>
              <a:ext cx="176" cy="211"/>
            </a:xfrm>
            <a:custGeom>
              <a:avLst/>
              <a:gdLst/>
              <a:ahLst/>
              <a:cxnLst>
                <a:cxn ang="0">
                  <a:pos x="110" y="78"/>
                </a:cxn>
                <a:cxn ang="0">
                  <a:pos x="136" y="46"/>
                </a:cxn>
                <a:cxn ang="0">
                  <a:pos x="136" y="46"/>
                </a:cxn>
                <a:cxn ang="0">
                  <a:pos x="128" y="122"/>
                </a:cxn>
                <a:cxn ang="0">
                  <a:pos x="85" y="103"/>
                </a:cxn>
                <a:cxn ang="0">
                  <a:pos x="110" y="78"/>
                </a:cxn>
                <a:cxn ang="0">
                  <a:pos x="82" y="54"/>
                </a:cxn>
                <a:cxn ang="0">
                  <a:pos x="0" y="140"/>
                </a:cxn>
                <a:cxn ang="0">
                  <a:pos x="37" y="158"/>
                </a:cxn>
                <a:cxn ang="0">
                  <a:pos x="64" y="128"/>
                </a:cxn>
                <a:cxn ang="0">
                  <a:pos x="124" y="156"/>
                </a:cxn>
                <a:cxn ang="0">
                  <a:pos x="119" y="193"/>
                </a:cxn>
                <a:cxn ang="0">
                  <a:pos x="158" y="210"/>
                </a:cxn>
                <a:cxn ang="0">
                  <a:pos x="175" y="18"/>
                </a:cxn>
                <a:cxn ang="0">
                  <a:pos x="133" y="0"/>
                </a:cxn>
                <a:cxn ang="0">
                  <a:pos x="82" y="54"/>
                </a:cxn>
                <a:cxn ang="0">
                  <a:pos x="110" y="78"/>
                </a:cxn>
                <a:cxn ang="0">
                  <a:pos x="110" y="78"/>
                </a:cxn>
              </a:cxnLst>
              <a:rect l="0" t="0" r="r" b="b"/>
              <a:pathLst>
                <a:path w="176" h="211">
                  <a:moveTo>
                    <a:pt x="110" y="78"/>
                  </a:moveTo>
                  <a:lnTo>
                    <a:pt x="136" y="46"/>
                  </a:lnTo>
                  <a:lnTo>
                    <a:pt x="136" y="46"/>
                  </a:lnTo>
                  <a:lnTo>
                    <a:pt x="128" y="122"/>
                  </a:lnTo>
                  <a:lnTo>
                    <a:pt x="85" y="103"/>
                  </a:lnTo>
                  <a:lnTo>
                    <a:pt x="110" y="78"/>
                  </a:lnTo>
                  <a:lnTo>
                    <a:pt x="82" y="54"/>
                  </a:lnTo>
                  <a:lnTo>
                    <a:pt x="0" y="140"/>
                  </a:lnTo>
                  <a:lnTo>
                    <a:pt x="37" y="158"/>
                  </a:lnTo>
                  <a:lnTo>
                    <a:pt x="64" y="128"/>
                  </a:lnTo>
                  <a:lnTo>
                    <a:pt x="124" y="156"/>
                  </a:lnTo>
                  <a:lnTo>
                    <a:pt x="119" y="193"/>
                  </a:lnTo>
                  <a:lnTo>
                    <a:pt x="158" y="210"/>
                  </a:lnTo>
                  <a:lnTo>
                    <a:pt x="175" y="18"/>
                  </a:lnTo>
                  <a:lnTo>
                    <a:pt x="133" y="0"/>
                  </a:lnTo>
                  <a:lnTo>
                    <a:pt x="82" y="54"/>
                  </a:lnTo>
                  <a:lnTo>
                    <a:pt x="110" y="78"/>
                  </a:lnTo>
                  <a:lnTo>
                    <a:pt x="110" y="7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1" name="Freeform 319">
              <a:extLst>
                <a:ext uri="{FF2B5EF4-FFF2-40B4-BE49-F238E27FC236}">
                  <a16:creationId xmlns:a16="http://schemas.microsoft.com/office/drawing/2014/main" id="{76AEC9E4-D2BB-394A-B533-D17BDEEE9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1423"/>
              <a:ext cx="191" cy="203"/>
            </a:xfrm>
            <a:custGeom>
              <a:avLst/>
              <a:gdLst/>
              <a:ahLst/>
              <a:cxnLst>
                <a:cxn ang="0">
                  <a:pos x="158" y="73"/>
                </a:cxn>
                <a:cxn ang="0">
                  <a:pos x="190" y="98"/>
                </a:cxn>
                <a:cxn ang="0">
                  <a:pos x="27" y="202"/>
                </a:cxn>
                <a:cxn ang="0">
                  <a:pos x="0" y="178"/>
                </a:cxn>
                <a:cxn ang="0">
                  <a:pos x="65" y="0"/>
                </a:cxn>
                <a:cxn ang="0">
                  <a:pos x="96" y="25"/>
                </a:cxn>
                <a:cxn ang="0">
                  <a:pos x="42" y="156"/>
                </a:cxn>
                <a:cxn ang="0">
                  <a:pos x="42" y="156"/>
                </a:cxn>
                <a:cxn ang="0">
                  <a:pos x="158" y="73"/>
                </a:cxn>
                <a:cxn ang="0">
                  <a:pos x="158" y="73"/>
                </a:cxn>
              </a:cxnLst>
              <a:rect l="0" t="0" r="r" b="b"/>
              <a:pathLst>
                <a:path w="191" h="203">
                  <a:moveTo>
                    <a:pt x="158" y="73"/>
                  </a:moveTo>
                  <a:lnTo>
                    <a:pt x="190" y="98"/>
                  </a:lnTo>
                  <a:lnTo>
                    <a:pt x="27" y="202"/>
                  </a:lnTo>
                  <a:lnTo>
                    <a:pt x="0" y="178"/>
                  </a:lnTo>
                  <a:lnTo>
                    <a:pt x="65" y="0"/>
                  </a:lnTo>
                  <a:lnTo>
                    <a:pt x="96" y="25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158" y="73"/>
                  </a:lnTo>
                  <a:lnTo>
                    <a:pt x="158" y="73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2" name="Freeform 320">
              <a:extLst>
                <a:ext uri="{FF2B5EF4-FFF2-40B4-BE49-F238E27FC236}">
                  <a16:creationId xmlns:a16="http://schemas.microsoft.com/office/drawing/2014/main" id="{911782C4-4993-2D48-90F6-A6B24841E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1617"/>
              <a:ext cx="211" cy="196"/>
            </a:xfrm>
            <a:custGeom>
              <a:avLst/>
              <a:gdLst/>
              <a:ahLst/>
              <a:cxnLst>
                <a:cxn ang="0">
                  <a:pos x="131" y="52"/>
                </a:cxn>
                <a:cxn ang="0">
                  <a:pos x="163" y="41"/>
                </a:cxn>
                <a:cxn ang="0">
                  <a:pos x="163" y="41"/>
                </a:cxn>
                <a:cxn ang="0">
                  <a:pos x="119" y="102"/>
                </a:cxn>
                <a:cxn ang="0">
                  <a:pos x="92" y="66"/>
                </a:cxn>
                <a:cxn ang="0">
                  <a:pos x="131" y="52"/>
                </a:cxn>
                <a:cxn ang="0">
                  <a:pos x="117" y="20"/>
                </a:cxn>
                <a:cxn ang="0">
                  <a:pos x="0" y="56"/>
                </a:cxn>
                <a:cxn ang="0">
                  <a:pos x="23" y="87"/>
                </a:cxn>
                <a:cxn ang="0">
                  <a:pos x="62" y="75"/>
                </a:cxn>
                <a:cxn ang="0">
                  <a:pos x="101" y="130"/>
                </a:cxn>
                <a:cxn ang="0">
                  <a:pos x="80" y="161"/>
                </a:cxn>
                <a:cxn ang="0">
                  <a:pos x="103" y="195"/>
                </a:cxn>
                <a:cxn ang="0">
                  <a:pos x="210" y="35"/>
                </a:cxn>
                <a:cxn ang="0">
                  <a:pos x="184" y="0"/>
                </a:cxn>
                <a:cxn ang="0">
                  <a:pos x="117" y="20"/>
                </a:cxn>
                <a:cxn ang="0">
                  <a:pos x="131" y="52"/>
                </a:cxn>
                <a:cxn ang="0">
                  <a:pos x="131" y="52"/>
                </a:cxn>
              </a:cxnLst>
              <a:rect l="0" t="0" r="r" b="b"/>
              <a:pathLst>
                <a:path w="211" h="196">
                  <a:moveTo>
                    <a:pt x="131" y="52"/>
                  </a:moveTo>
                  <a:lnTo>
                    <a:pt x="163" y="41"/>
                  </a:lnTo>
                  <a:lnTo>
                    <a:pt x="163" y="41"/>
                  </a:lnTo>
                  <a:lnTo>
                    <a:pt x="119" y="102"/>
                  </a:lnTo>
                  <a:lnTo>
                    <a:pt x="92" y="66"/>
                  </a:lnTo>
                  <a:lnTo>
                    <a:pt x="131" y="52"/>
                  </a:lnTo>
                  <a:lnTo>
                    <a:pt x="117" y="20"/>
                  </a:lnTo>
                  <a:lnTo>
                    <a:pt x="0" y="56"/>
                  </a:lnTo>
                  <a:lnTo>
                    <a:pt x="23" y="87"/>
                  </a:lnTo>
                  <a:lnTo>
                    <a:pt x="62" y="75"/>
                  </a:lnTo>
                  <a:lnTo>
                    <a:pt x="101" y="130"/>
                  </a:lnTo>
                  <a:lnTo>
                    <a:pt x="80" y="161"/>
                  </a:lnTo>
                  <a:lnTo>
                    <a:pt x="103" y="195"/>
                  </a:lnTo>
                  <a:lnTo>
                    <a:pt x="210" y="35"/>
                  </a:lnTo>
                  <a:lnTo>
                    <a:pt x="184" y="0"/>
                  </a:lnTo>
                  <a:lnTo>
                    <a:pt x="117" y="20"/>
                  </a:lnTo>
                  <a:lnTo>
                    <a:pt x="131" y="52"/>
                  </a:lnTo>
                  <a:lnTo>
                    <a:pt x="131" y="5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3" name="Freeform 321">
              <a:extLst>
                <a:ext uri="{FF2B5EF4-FFF2-40B4-BE49-F238E27FC236}">
                  <a16:creationId xmlns:a16="http://schemas.microsoft.com/office/drawing/2014/main" id="{F41DD6A9-57BA-CC42-8182-4A2858D70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1771"/>
              <a:ext cx="224" cy="204"/>
            </a:xfrm>
            <a:custGeom>
              <a:avLst/>
              <a:gdLst/>
              <a:ahLst/>
              <a:cxnLst>
                <a:cxn ang="0">
                  <a:pos x="210" y="104"/>
                </a:cxn>
                <a:cxn ang="0">
                  <a:pos x="223" y="136"/>
                </a:cxn>
                <a:cxn ang="0">
                  <a:pos x="54" y="203"/>
                </a:cxn>
                <a:cxn ang="0">
                  <a:pos x="42" y="167"/>
                </a:cxn>
                <a:cxn ang="0">
                  <a:pos x="135" y="52"/>
                </a:cxn>
                <a:cxn ang="0">
                  <a:pos x="135" y="50"/>
                </a:cxn>
                <a:cxn ang="0">
                  <a:pos x="13" y="98"/>
                </a:cxn>
                <a:cxn ang="0">
                  <a:pos x="0" y="64"/>
                </a:cxn>
                <a:cxn ang="0">
                  <a:pos x="170" y="0"/>
                </a:cxn>
                <a:cxn ang="0">
                  <a:pos x="185" y="37"/>
                </a:cxn>
                <a:cxn ang="0">
                  <a:pos x="93" y="149"/>
                </a:cxn>
                <a:cxn ang="0">
                  <a:pos x="93" y="149"/>
                </a:cxn>
                <a:cxn ang="0">
                  <a:pos x="210" y="104"/>
                </a:cxn>
                <a:cxn ang="0">
                  <a:pos x="210" y="104"/>
                </a:cxn>
              </a:cxnLst>
              <a:rect l="0" t="0" r="r" b="b"/>
              <a:pathLst>
                <a:path w="224" h="204">
                  <a:moveTo>
                    <a:pt x="210" y="104"/>
                  </a:moveTo>
                  <a:lnTo>
                    <a:pt x="223" y="136"/>
                  </a:lnTo>
                  <a:lnTo>
                    <a:pt x="54" y="203"/>
                  </a:lnTo>
                  <a:lnTo>
                    <a:pt x="42" y="167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" y="98"/>
                  </a:lnTo>
                  <a:lnTo>
                    <a:pt x="0" y="64"/>
                  </a:lnTo>
                  <a:lnTo>
                    <a:pt x="170" y="0"/>
                  </a:lnTo>
                  <a:lnTo>
                    <a:pt x="185" y="37"/>
                  </a:lnTo>
                  <a:lnTo>
                    <a:pt x="93" y="149"/>
                  </a:lnTo>
                  <a:lnTo>
                    <a:pt x="93" y="149"/>
                  </a:lnTo>
                  <a:lnTo>
                    <a:pt x="210" y="104"/>
                  </a:lnTo>
                  <a:lnTo>
                    <a:pt x="210" y="10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4" name="Freeform 322">
              <a:extLst>
                <a:ext uri="{FF2B5EF4-FFF2-40B4-BE49-F238E27FC236}">
                  <a16:creationId xmlns:a16="http://schemas.microsoft.com/office/drawing/2014/main" id="{A13649A0-429E-2D46-B3CB-8FC340A25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1976"/>
              <a:ext cx="192" cy="151"/>
            </a:xfrm>
            <a:custGeom>
              <a:avLst/>
              <a:gdLst/>
              <a:ahLst/>
              <a:cxnLst>
                <a:cxn ang="0">
                  <a:pos x="3" y="114"/>
                </a:cxn>
                <a:cxn ang="0">
                  <a:pos x="0" y="76"/>
                </a:cxn>
                <a:cxn ang="0">
                  <a:pos x="149" y="59"/>
                </a:cxn>
                <a:cxn ang="0">
                  <a:pos x="140" y="4"/>
                </a:cxn>
                <a:cxn ang="0">
                  <a:pos x="174" y="0"/>
                </a:cxn>
                <a:cxn ang="0">
                  <a:pos x="191" y="145"/>
                </a:cxn>
                <a:cxn ang="0">
                  <a:pos x="159" y="150"/>
                </a:cxn>
                <a:cxn ang="0">
                  <a:pos x="152" y="97"/>
                </a:cxn>
                <a:cxn ang="0">
                  <a:pos x="3" y="114"/>
                </a:cxn>
                <a:cxn ang="0">
                  <a:pos x="3" y="114"/>
                </a:cxn>
              </a:cxnLst>
              <a:rect l="0" t="0" r="r" b="b"/>
              <a:pathLst>
                <a:path w="192" h="151">
                  <a:moveTo>
                    <a:pt x="3" y="114"/>
                  </a:moveTo>
                  <a:lnTo>
                    <a:pt x="0" y="76"/>
                  </a:lnTo>
                  <a:lnTo>
                    <a:pt x="149" y="59"/>
                  </a:lnTo>
                  <a:lnTo>
                    <a:pt x="140" y="4"/>
                  </a:lnTo>
                  <a:lnTo>
                    <a:pt x="174" y="0"/>
                  </a:lnTo>
                  <a:lnTo>
                    <a:pt x="191" y="145"/>
                  </a:lnTo>
                  <a:lnTo>
                    <a:pt x="159" y="150"/>
                  </a:lnTo>
                  <a:lnTo>
                    <a:pt x="152" y="97"/>
                  </a:lnTo>
                  <a:lnTo>
                    <a:pt x="3" y="114"/>
                  </a:lnTo>
                  <a:lnTo>
                    <a:pt x="3" y="11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5" name="Rectangle 323">
              <a:extLst>
                <a:ext uri="{FF2B5EF4-FFF2-40B4-BE49-F238E27FC236}">
                  <a16:creationId xmlns:a16="http://schemas.microsoft.com/office/drawing/2014/main" id="{4A2F7084-5751-FE48-8D8F-67340BC1A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" y="871"/>
              <a:ext cx="3576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326" name="Group 6">
            <a:extLst>
              <a:ext uri="{FF2B5EF4-FFF2-40B4-BE49-F238E27FC236}">
                <a16:creationId xmlns:a16="http://schemas.microsoft.com/office/drawing/2014/main" id="{242FB2B5-4A01-8642-8313-1606175CC2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8600" y="6477000"/>
            <a:ext cx="5105400" cy="152400"/>
            <a:chOff x="192" y="3792"/>
            <a:chExt cx="3216" cy="96"/>
          </a:xfrm>
        </p:grpSpPr>
        <p:sp>
          <p:nvSpPr>
            <p:cNvPr id="327" name="Line 7">
              <a:extLst>
                <a:ext uri="{FF2B5EF4-FFF2-40B4-BE49-F238E27FC236}">
                  <a16:creationId xmlns:a16="http://schemas.microsoft.com/office/drawing/2014/main" id="{5B6DF934-2B70-F048-8AD3-780020E7303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92" y="3792"/>
              <a:ext cx="3120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8" name="Line 8">
              <a:extLst>
                <a:ext uri="{FF2B5EF4-FFF2-40B4-BE49-F238E27FC236}">
                  <a16:creationId xmlns:a16="http://schemas.microsoft.com/office/drawing/2014/main" id="{400FF86D-77AD-C44D-82C9-DDDC541BBBB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8" y="3888"/>
              <a:ext cx="3120" cy="0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671659"/>
      </p:ext>
    </p:extLst>
  </p:cSld>
  <p:clrMapOvr>
    <a:masterClrMapping/>
  </p:clrMapOvr>
  <p:transition>
    <p:pull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67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0555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74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1910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1910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68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28600"/>
            <a:ext cx="86106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70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752600"/>
            <a:ext cx="85344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75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1910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752600"/>
            <a:ext cx="41910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27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9509"/>
      </p:ext>
    </p:extLst>
  </p:cSld>
  <p:clrMapOvr>
    <a:masterClrMapping/>
  </p:clrMapOvr>
  <p:transition>
    <p:pull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U.S. Army Inspector General School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391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2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3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2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5181602" y="6400804"/>
            <a:ext cx="3455709" cy="380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U.S. Army Inspector General School </a:t>
            </a:r>
          </a:p>
        </p:txBody>
      </p:sp>
    </p:spTree>
    <p:extLst>
      <p:ext uri="{BB962C8B-B14F-4D97-AF65-F5344CB8AC3E}">
        <p14:creationId xmlns:p14="http://schemas.microsoft.com/office/powerpoint/2010/main" val="263237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3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66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286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53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57800" y="6438904"/>
            <a:ext cx="350520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1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U.S. Army Inspector General School </a:t>
            </a:r>
          </a:p>
        </p:txBody>
      </p:sp>
      <p:sp>
        <p:nvSpPr>
          <p:cNvPr id="256009" name="Rectangle 9"/>
          <p:cNvSpPr>
            <a:spLocks noChangeArrowheads="1"/>
          </p:cNvSpPr>
          <p:nvPr/>
        </p:nvSpPr>
        <p:spPr bwMode="auto">
          <a:xfrm>
            <a:off x="76200" y="1476375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i="1" dirty="0">
                <a:solidFill>
                  <a:schemeClr val="tx1"/>
                </a:solidFill>
                <a:cs typeface="+mn-cs"/>
              </a:rPr>
              <a:t>  IG Investigations</a:t>
            </a:r>
          </a:p>
        </p:txBody>
      </p:sp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228600" y="6477000"/>
            <a:ext cx="5105400" cy="152400"/>
            <a:chOff x="192" y="3792"/>
            <a:chExt cx="3216" cy="96"/>
          </a:xfrm>
        </p:grpSpPr>
        <p:sp>
          <p:nvSpPr>
            <p:cNvPr id="256007" name="Line 7"/>
            <p:cNvSpPr>
              <a:spLocks noChangeShapeType="1"/>
            </p:cNvSpPr>
            <p:nvPr userDrawn="1"/>
          </p:nvSpPr>
          <p:spPr bwMode="auto">
            <a:xfrm>
              <a:off x="192" y="3792"/>
              <a:ext cx="3120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6008" name="Line 8"/>
            <p:cNvSpPr>
              <a:spLocks noChangeShapeType="1"/>
            </p:cNvSpPr>
            <p:nvPr userDrawn="1"/>
          </p:nvSpPr>
          <p:spPr bwMode="auto">
            <a:xfrm>
              <a:off x="288" y="3888"/>
              <a:ext cx="3120" cy="0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BBCE650-95C2-B240-9901-B0C04071716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" y="52459"/>
            <a:ext cx="1382493" cy="1386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45D63-9FB6-E140-941A-ABD92C2159C5}"/>
              </a:ext>
            </a:extLst>
          </p:cNvPr>
          <p:cNvSpPr txBox="1"/>
          <p:nvPr userDrawn="1"/>
        </p:nvSpPr>
        <p:spPr>
          <a:xfrm>
            <a:off x="8534402" y="6430656"/>
            <a:ext cx="608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ADDC49-11F8-1142-99BC-5B73CDCB4C95}" type="slidenum">
              <a:rPr lang="en-US" sz="1400" i="1" smtClean="0">
                <a:solidFill>
                  <a:schemeClr val="tx1"/>
                </a:solidFill>
              </a:rPr>
              <a:t>‹#›</a:t>
            </a:fld>
            <a:endParaRPr lang="en-US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3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pull/>
    <p:sndAc>
      <p:endSnd/>
    </p:sndAc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pn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r.army.mil/Publication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s://info.health.mil/staff/Governance/Pages/Home.aspx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wmf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0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6.wmf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wmf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62.w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wmf"/><Relationship Id="rId5" Type="http://schemas.openxmlformats.org/officeDocument/2006/relationships/image" Target="../media/image4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0700" y="46683"/>
            <a:ext cx="5562600" cy="9144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chemeClr val="tx1"/>
                </a:solidFill>
              </a:rPr>
              <a:t>Investigations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7C6D1-5A65-FD42-BEAD-7329636BAD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23251" y="6428085"/>
            <a:ext cx="3820749" cy="383232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pic>
        <p:nvPicPr>
          <p:cNvPr id="3" name="(Audio) SVU Opening">
            <a:hlinkClick r:id="" action="ppaction://media"/>
            <a:extLst>
              <a:ext uri="{FF2B5EF4-FFF2-40B4-BE49-F238E27FC236}">
                <a16:creationId xmlns:a16="http://schemas.microsoft.com/office/drawing/2014/main" id="{29DC185E-F67B-33B9-9C3E-CE95E1330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94144" y="57152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0370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75" y="1697607"/>
            <a:ext cx="8534400" cy="44958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0" u="sng" dirty="0"/>
              <a:t>Day 10 (Monday)</a:t>
            </a:r>
            <a:endParaRPr lang="en-US" sz="2000" b="0" dirty="0"/>
          </a:p>
          <a:p>
            <a:r>
              <a:rPr lang="en-US" sz="2000" b="0" dirty="0"/>
              <a:t>0800-0900     </a:t>
            </a:r>
            <a:r>
              <a:rPr lang="en-US" sz="2000" i="1" dirty="0">
                <a:solidFill>
                  <a:srgbClr val="0000FF"/>
                </a:solidFill>
              </a:rPr>
              <a:t>Live Suspect interview </a:t>
            </a:r>
            <a:r>
              <a:rPr lang="en-US" sz="2000" b="0" dirty="0"/>
              <a:t>&amp; AAR; PE 13</a:t>
            </a:r>
          </a:p>
          <a:p>
            <a:r>
              <a:rPr lang="en-US" sz="2000" b="0" dirty="0"/>
              <a:t>0900-1100	 Graded Homework PE 14; introduce ROI</a:t>
            </a:r>
          </a:p>
          <a:p>
            <a:pPr marL="0" indent="0">
              <a:buNone/>
            </a:pPr>
            <a:r>
              <a:rPr lang="en-US" sz="2000" b="0" dirty="0"/>
              <a:t>		 </a:t>
            </a:r>
            <a:r>
              <a:rPr lang="en-US" sz="2000" i="1" dirty="0">
                <a:solidFill>
                  <a:srgbClr val="0000FF"/>
                </a:solidFill>
              </a:rPr>
              <a:t>Writing an ROI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b="0" dirty="0"/>
              <a:t>final notifications; follow-up;  	                		 close IGAR; finish IGAP 4-6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rgbClr val="0000FF"/>
                </a:solidFill>
              </a:rPr>
              <a:t>** Special IG Investigations**</a:t>
            </a:r>
          </a:p>
          <a:p>
            <a:r>
              <a:rPr lang="en-US" sz="2000" b="0" dirty="0"/>
              <a:t>1100-1500	</a:t>
            </a:r>
            <a:r>
              <a:rPr lang="en-US" sz="2000" b="0" dirty="0">
                <a:solidFill>
                  <a:srgbClr val="000000"/>
                </a:solidFill>
              </a:rPr>
              <a:t>  Whistleblower Reprisal investigations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1500-1600	  </a:t>
            </a:r>
            <a:r>
              <a:rPr lang="en-US" sz="2000" b="0" dirty="0" err="1">
                <a:solidFill>
                  <a:srgbClr val="000000"/>
                </a:solidFill>
              </a:rPr>
              <a:t>DoW</a:t>
            </a:r>
            <a:r>
              <a:rPr lang="en-US" sz="2000" b="0" dirty="0">
                <a:solidFill>
                  <a:srgbClr val="000000"/>
                </a:solidFill>
              </a:rPr>
              <a:t> Hotline Case Processing</a:t>
            </a:r>
          </a:p>
          <a:p>
            <a:pPr marL="0" indent="0">
              <a:buNone/>
            </a:pPr>
            <a:endParaRPr lang="en-US" sz="500" i="1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r>
              <a:rPr lang="en-US" sz="2000" b="0" u="sng" dirty="0"/>
              <a:t>Day 11 (Tuesday)</a:t>
            </a:r>
            <a:endParaRPr lang="en-US" sz="2000" b="0" dirty="0"/>
          </a:p>
          <a:p>
            <a:r>
              <a:rPr lang="en-US" sz="2000" b="0" dirty="0"/>
              <a:t>0800              </a:t>
            </a:r>
            <a:r>
              <a:rPr lang="en-US" sz="2000" i="1" dirty="0">
                <a:solidFill>
                  <a:srgbClr val="0000FF"/>
                </a:solidFill>
              </a:rPr>
              <a:t>INVESTIGATIONS HOMEWORK DUE</a:t>
            </a:r>
            <a:endParaRPr lang="en-US" sz="2200" b="0" dirty="0"/>
          </a:p>
          <a:p>
            <a:r>
              <a:rPr lang="en-US" sz="2000" b="0" dirty="0"/>
              <a:t>0800-0900	</a:t>
            </a:r>
            <a:r>
              <a:rPr lang="en-US" sz="2000" i="1" dirty="0">
                <a:solidFill>
                  <a:srgbClr val="0000FF"/>
                </a:solidFill>
              </a:rPr>
              <a:t>INVESTIGATIONS QUIZ </a:t>
            </a:r>
            <a:r>
              <a:rPr lang="en-US" sz="2000" b="0" dirty="0"/>
              <a:t>&amp; Post-Quiz review</a:t>
            </a:r>
          </a:p>
          <a:p>
            <a:pPr marL="0" indent="0">
              <a:buNone/>
            </a:pPr>
            <a:endParaRPr lang="en-US" sz="5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U.S. Army Inspector General School  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8B3A33-646B-D608-E59E-74A813A35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5175" y="10308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Investigations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Training Schedule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16296"/>
      </p:ext>
    </p:extLst>
  </p:cSld>
  <p:clrMapOvr>
    <a:masterClrMapping/>
  </p:clrMapOvr>
  <p:transition>
    <p:pull/>
    <p:sndAc>
      <p:endSnd/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979374"/>
            <a:ext cx="8382000" cy="4475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12.  Demonstrate evidence-gathering activities by reviewing documents; analyzing data; and interviewing witnesses, subjects, or suspects. 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Four Parts of an IG interview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Appendix A and B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Interrogatory Development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Rehearsals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endParaRPr lang="en-US" sz="2800" b="1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11A7606-2507-4645-96D1-37FD06BA5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</p:spTree>
    <p:extLst>
      <p:ext uri="{BB962C8B-B14F-4D97-AF65-F5344CB8AC3E}">
        <p14:creationId xmlns:p14="http://schemas.microsoft.com/office/powerpoint/2010/main" val="1830381195"/>
      </p:ext>
    </p:extLst>
  </p:cSld>
  <p:clrMapOvr>
    <a:masterClrMapping/>
  </p:clrMapOvr>
  <p:transition>
    <p:pull/>
    <p:sndAc>
      <p:endSnd/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513B28-BABB-C92F-F27D-03EBE7341004}"/>
              </a:ext>
            </a:extLst>
          </p:cNvPr>
          <p:cNvGrpSpPr/>
          <p:nvPr/>
        </p:nvGrpSpPr>
        <p:grpSpPr>
          <a:xfrm>
            <a:off x="564528" y="5227151"/>
            <a:ext cx="8014947" cy="461665"/>
            <a:chOff x="2088527" y="5227159"/>
            <a:chExt cx="8014946" cy="461665"/>
          </a:xfrm>
        </p:grpSpPr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2331073" y="5282722"/>
              <a:ext cx="7772400" cy="346075"/>
            </a:xfrm>
            <a:prstGeom prst="rect">
              <a:avLst/>
            </a:prstGeom>
            <a:solidFill>
              <a:srgbClr val="FFFF00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7492" name="Rectangle 4"/>
            <p:cNvSpPr>
              <a:spLocks noChangeArrowheads="1"/>
            </p:cNvSpPr>
            <p:nvPr/>
          </p:nvSpPr>
          <p:spPr bwMode="auto">
            <a:xfrm>
              <a:off x="2088527" y="5227159"/>
              <a:ext cx="8000999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3300"/>
                  </a:solidFill>
                  <a:latin typeface="Arial"/>
                  <a:cs typeface="Arial" pitchFamily="34" charset="0"/>
                </a:rPr>
                <a:t>Let’s interview Dr. Betty Santa Anna! – PE #11</a:t>
              </a:r>
            </a:p>
          </p:txBody>
        </p:sp>
      </p:grpSp>
      <p:sp>
        <p:nvSpPr>
          <p:cNvPr id="9216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>
          <a:xfrm>
            <a:off x="1021727" y="132712"/>
            <a:ext cx="7086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Telephonic Witness Interview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50448" y="1798159"/>
            <a:ext cx="7620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91" indent="-342891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Four-Part Interview process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514338" indent="-514338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Pre-brief</a:t>
            </a:r>
          </a:p>
          <a:p>
            <a:pPr marL="514338" indent="-514338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Read-in</a:t>
            </a:r>
          </a:p>
          <a:p>
            <a:pPr marL="1219170" lvl="1" indent="-53338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-  Which script? </a:t>
            </a:r>
          </a:p>
          <a:p>
            <a:pPr marL="514338" indent="-514338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Interrogatory questions</a:t>
            </a:r>
          </a:p>
          <a:p>
            <a:pPr marL="514338" indent="-514338" fontAlgn="base">
              <a:spcBef>
                <a:spcPct val="1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Read-out</a:t>
            </a:r>
          </a:p>
          <a:p>
            <a:pPr marL="1219170" lvl="1" indent="-533387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endParaRPr lang="en-US" sz="2800" b="1" i="1" u="sng" kern="0" dirty="0">
              <a:solidFill>
                <a:srgbClr val="FF0000"/>
              </a:solidFill>
              <a:latin typeface="Arial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27" y="2362200"/>
            <a:ext cx="2957604" cy="182006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238556" y="6545878"/>
            <a:ext cx="111892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2138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  <p:bldP spid="1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18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66475"/>
            <a:ext cx="70866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Witness Interview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53250" y="6559339"/>
            <a:ext cx="169949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EA3670-D126-57A6-DF40-AFA1468D349B}"/>
              </a:ext>
            </a:extLst>
          </p:cNvPr>
          <p:cNvGrpSpPr>
            <a:grpSpLocks/>
          </p:cNvGrpSpPr>
          <p:nvPr/>
        </p:nvGrpSpPr>
        <p:grpSpPr bwMode="auto">
          <a:xfrm>
            <a:off x="2010717" y="1666754"/>
            <a:ext cx="5122566" cy="3857785"/>
            <a:chOff x="1092" y="871"/>
            <a:chExt cx="3576" cy="2579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41FD9C3-07C4-7118-EB6F-3467D9680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6D3FA4B6-1C8A-1346-8407-39B2C4C77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69A4FC9-C630-7657-A63E-2A65AB16C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D91E374-CBE9-6F8F-10D2-9F5BF99D6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C28776D1-3BE8-6EF4-F1CB-25DAB4736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E67198F-283E-B654-FDBB-1DABFA3DF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76646CB-8BA4-7B22-BE11-993C9715A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EAD3E74-6350-F479-5D8D-282BD43B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F8962EDA-8999-E16D-ADC6-30CC4B821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FC1ECB8-E947-5D96-79B9-3084BDA08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FE70D0-AD70-D091-15DD-C2054E9B8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E94AC2F1-66D8-86BF-09AB-23F12324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DBF1D46A-BB66-04CA-493E-3AEEBD5A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47307AA-371E-A07D-A7E5-383235299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0181D0BA-83D9-A8B0-D151-0A143DBB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775CE954-1918-0793-38F1-3033BA765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5415BCAC-CD96-B00E-13B7-124B36291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2A795B9-D949-362E-4703-313F25E64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24AD7C58-A971-D537-7B13-A1F65C78A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592B9F45-73FC-45D8-3262-9121A092C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3AC3FE7D-C6F6-1EB6-D038-FF975974A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32131905-4327-F567-6C29-05BCB6327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B9C006CB-F06B-0C02-B6F1-92B412704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94DAB72E-91B0-5EFB-0DB9-F655E12A4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0450F4A7-58CD-F0ED-8841-83FDA41CB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83044E75-2374-7035-3392-72EF42EA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EB8DF5A5-5A1C-AB47-66F9-4F76C60F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B7D9C495-D1C0-3571-DE43-DE6366BCD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55D609CD-9FD9-6F32-00A8-94D4520C5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675"/>
              <a:ext cx="329" cy="229"/>
            </a:xfrm>
            <a:custGeom>
              <a:avLst/>
              <a:gdLst/>
              <a:ahLst/>
              <a:cxnLst>
                <a:cxn ang="0">
                  <a:pos x="109" y="228"/>
                </a:cxn>
                <a:cxn ang="0">
                  <a:pos x="109" y="225"/>
                </a:cxn>
                <a:cxn ang="0">
                  <a:pos x="111" y="220"/>
                </a:cxn>
                <a:cxn ang="0">
                  <a:pos x="115" y="211"/>
                </a:cxn>
                <a:cxn ang="0">
                  <a:pos x="119" y="202"/>
                </a:cxn>
                <a:cxn ang="0">
                  <a:pos x="126" y="190"/>
                </a:cxn>
                <a:cxn ang="0">
                  <a:pos x="132" y="177"/>
                </a:cxn>
                <a:cxn ang="0">
                  <a:pos x="140" y="164"/>
                </a:cxn>
                <a:cxn ang="0">
                  <a:pos x="149" y="153"/>
                </a:cxn>
                <a:cxn ang="0">
                  <a:pos x="157" y="143"/>
                </a:cxn>
                <a:cxn ang="0">
                  <a:pos x="167" y="135"/>
                </a:cxn>
                <a:cxn ang="0">
                  <a:pos x="167" y="135"/>
                </a:cxn>
                <a:cxn ang="0">
                  <a:pos x="181" y="128"/>
                </a:cxn>
                <a:cxn ang="0">
                  <a:pos x="197" y="122"/>
                </a:cxn>
                <a:cxn ang="0">
                  <a:pos x="216" y="120"/>
                </a:cxn>
                <a:cxn ang="0">
                  <a:pos x="239" y="118"/>
                </a:cxn>
                <a:cxn ang="0">
                  <a:pos x="261" y="116"/>
                </a:cxn>
                <a:cxn ang="0">
                  <a:pos x="281" y="116"/>
                </a:cxn>
                <a:cxn ang="0">
                  <a:pos x="300" y="116"/>
                </a:cxn>
                <a:cxn ang="0">
                  <a:pos x="314" y="116"/>
                </a:cxn>
                <a:cxn ang="0">
                  <a:pos x="323" y="116"/>
                </a:cxn>
                <a:cxn ang="0">
                  <a:pos x="328" y="118"/>
                </a:cxn>
                <a:cxn ang="0">
                  <a:pos x="167" y="0"/>
                </a:cxn>
                <a:cxn ang="0">
                  <a:pos x="0" y="151"/>
                </a:cxn>
                <a:cxn ang="0">
                  <a:pos x="109" y="228"/>
                </a:cxn>
                <a:cxn ang="0">
                  <a:pos x="109" y="228"/>
                </a:cxn>
              </a:cxnLst>
              <a:rect l="0" t="0" r="r" b="b"/>
              <a:pathLst>
                <a:path w="329" h="229">
                  <a:moveTo>
                    <a:pt x="109" y="228"/>
                  </a:moveTo>
                  <a:lnTo>
                    <a:pt x="109" y="225"/>
                  </a:lnTo>
                  <a:lnTo>
                    <a:pt x="111" y="220"/>
                  </a:lnTo>
                  <a:lnTo>
                    <a:pt x="115" y="211"/>
                  </a:lnTo>
                  <a:lnTo>
                    <a:pt x="119" y="202"/>
                  </a:lnTo>
                  <a:lnTo>
                    <a:pt x="126" y="190"/>
                  </a:lnTo>
                  <a:lnTo>
                    <a:pt x="132" y="177"/>
                  </a:lnTo>
                  <a:lnTo>
                    <a:pt x="140" y="164"/>
                  </a:lnTo>
                  <a:lnTo>
                    <a:pt x="149" y="153"/>
                  </a:lnTo>
                  <a:lnTo>
                    <a:pt x="157" y="143"/>
                  </a:lnTo>
                  <a:lnTo>
                    <a:pt x="167" y="135"/>
                  </a:lnTo>
                  <a:lnTo>
                    <a:pt x="167" y="135"/>
                  </a:lnTo>
                  <a:lnTo>
                    <a:pt x="181" y="128"/>
                  </a:lnTo>
                  <a:lnTo>
                    <a:pt x="197" y="122"/>
                  </a:lnTo>
                  <a:lnTo>
                    <a:pt x="216" y="120"/>
                  </a:lnTo>
                  <a:lnTo>
                    <a:pt x="239" y="118"/>
                  </a:lnTo>
                  <a:lnTo>
                    <a:pt x="261" y="116"/>
                  </a:lnTo>
                  <a:lnTo>
                    <a:pt x="281" y="116"/>
                  </a:lnTo>
                  <a:lnTo>
                    <a:pt x="300" y="116"/>
                  </a:lnTo>
                  <a:lnTo>
                    <a:pt x="314" y="116"/>
                  </a:lnTo>
                  <a:lnTo>
                    <a:pt x="323" y="116"/>
                  </a:lnTo>
                  <a:lnTo>
                    <a:pt x="328" y="118"/>
                  </a:lnTo>
                  <a:lnTo>
                    <a:pt x="167" y="0"/>
                  </a:lnTo>
                  <a:lnTo>
                    <a:pt x="0" y="151"/>
                  </a:lnTo>
                  <a:lnTo>
                    <a:pt x="109" y="228"/>
                  </a:lnTo>
                  <a:lnTo>
                    <a:pt x="109" y="22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F1AB37C0-B2C6-C4EA-65E8-C0B2F5622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2671"/>
              <a:ext cx="213" cy="230"/>
            </a:xfrm>
            <a:custGeom>
              <a:avLst/>
              <a:gdLst/>
              <a:ahLst/>
              <a:cxnLst>
                <a:cxn ang="0">
                  <a:pos x="135" y="229"/>
                </a:cxn>
                <a:cxn ang="0">
                  <a:pos x="133" y="227"/>
                </a:cxn>
                <a:cxn ang="0">
                  <a:pos x="133" y="221"/>
                </a:cxn>
                <a:cxn ang="0">
                  <a:pos x="133" y="212"/>
                </a:cxn>
                <a:cxn ang="0">
                  <a:pos x="133" y="200"/>
                </a:cxn>
                <a:cxn ang="0">
                  <a:pos x="133" y="187"/>
                </a:cxn>
                <a:cxn ang="0">
                  <a:pos x="133" y="172"/>
                </a:cxn>
                <a:cxn ang="0">
                  <a:pos x="133" y="157"/>
                </a:cxn>
                <a:cxn ang="0">
                  <a:pos x="135" y="143"/>
                </a:cxn>
                <a:cxn ang="0">
                  <a:pos x="138" y="129"/>
                </a:cxn>
                <a:cxn ang="0">
                  <a:pos x="143" y="120"/>
                </a:cxn>
                <a:cxn ang="0">
                  <a:pos x="212" y="69"/>
                </a:cxn>
                <a:cxn ang="0">
                  <a:pos x="110" y="0"/>
                </a:cxn>
                <a:cxn ang="0">
                  <a:pos x="0" y="136"/>
                </a:cxn>
                <a:cxn ang="0">
                  <a:pos x="135" y="229"/>
                </a:cxn>
                <a:cxn ang="0">
                  <a:pos x="135" y="229"/>
                </a:cxn>
              </a:cxnLst>
              <a:rect l="0" t="0" r="r" b="b"/>
              <a:pathLst>
                <a:path w="213" h="230">
                  <a:moveTo>
                    <a:pt x="135" y="229"/>
                  </a:moveTo>
                  <a:lnTo>
                    <a:pt x="133" y="227"/>
                  </a:lnTo>
                  <a:lnTo>
                    <a:pt x="133" y="221"/>
                  </a:lnTo>
                  <a:lnTo>
                    <a:pt x="133" y="212"/>
                  </a:lnTo>
                  <a:lnTo>
                    <a:pt x="133" y="200"/>
                  </a:lnTo>
                  <a:lnTo>
                    <a:pt x="133" y="187"/>
                  </a:lnTo>
                  <a:lnTo>
                    <a:pt x="133" y="172"/>
                  </a:lnTo>
                  <a:lnTo>
                    <a:pt x="133" y="157"/>
                  </a:lnTo>
                  <a:lnTo>
                    <a:pt x="135" y="143"/>
                  </a:lnTo>
                  <a:lnTo>
                    <a:pt x="138" y="129"/>
                  </a:lnTo>
                  <a:lnTo>
                    <a:pt x="143" y="120"/>
                  </a:lnTo>
                  <a:lnTo>
                    <a:pt x="212" y="69"/>
                  </a:lnTo>
                  <a:lnTo>
                    <a:pt x="110" y="0"/>
                  </a:lnTo>
                  <a:lnTo>
                    <a:pt x="0" y="136"/>
                  </a:lnTo>
                  <a:lnTo>
                    <a:pt x="135" y="229"/>
                  </a:lnTo>
                  <a:lnTo>
                    <a:pt x="135" y="2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147D13F-9732-F623-A00A-0CE1856F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241"/>
              <a:ext cx="229" cy="245"/>
            </a:xfrm>
            <a:custGeom>
              <a:avLst/>
              <a:gdLst/>
              <a:ahLst/>
              <a:cxnLst>
                <a:cxn ang="0">
                  <a:pos x="135" y="244"/>
                </a:cxn>
                <a:cxn ang="0">
                  <a:pos x="135" y="241"/>
                </a:cxn>
                <a:cxn ang="0">
                  <a:pos x="135" y="234"/>
                </a:cxn>
                <a:cxn ang="0">
                  <a:pos x="137" y="223"/>
                </a:cxn>
                <a:cxn ang="0">
                  <a:pos x="138" y="208"/>
                </a:cxn>
                <a:cxn ang="0">
                  <a:pos x="140" y="193"/>
                </a:cxn>
                <a:cxn ang="0">
                  <a:pos x="143" y="176"/>
                </a:cxn>
                <a:cxn ang="0">
                  <a:pos x="147" y="160"/>
                </a:cxn>
                <a:cxn ang="0">
                  <a:pos x="152" y="143"/>
                </a:cxn>
                <a:cxn ang="0">
                  <a:pos x="156" y="128"/>
                </a:cxn>
                <a:cxn ang="0">
                  <a:pos x="160" y="118"/>
                </a:cxn>
                <a:cxn ang="0">
                  <a:pos x="228" y="68"/>
                </a:cxn>
                <a:cxn ang="0">
                  <a:pos x="126" y="0"/>
                </a:cxn>
                <a:cxn ang="0">
                  <a:pos x="0" y="151"/>
                </a:cxn>
                <a:cxn ang="0">
                  <a:pos x="135" y="244"/>
                </a:cxn>
                <a:cxn ang="0">
                  <a:pos x="135" y="244"/>
                </a:cxn>
              </a:cxnLst>
              <a:rect l="0" t="0" r="r" b="b"/>
              <a:pathLst>
                <a:path w="229" h="245">
                  <a:moveTo>
                    <a:pt x="135" y="244"/>
                  </a:moveTo>
                  <a:lnTo>
                    <a:pt x="135" y="241"/>
                  </a:lnTo>
                  <a:lnTo>
                    <a:pt x="135" y="234"/>
                  </a:lnTo>
                  <a:lnTo>
                    <a:pt x="137" y="223"/>
                  </a:lnTo>
                  <a:lnTo>
                    <a:pt x="138" y="208"/>
                  </a:lnTo>
                  <a:lnTo>
                    <a:pt x="140" y="193"/>
                  </a:lnTo>
                  <a:lnTo>
                    <a:pt x="143" y="176"/>
                  </a:lnTo>
                  <a:lnTo>
                    <a:pt x="147" y="160"/>
                  </a:lnTo>
                  <a:lnTo>
                    <a:pt x="152" y="143"/>
                  </a:lnTo>
                  <a:lnTo>
                    <a:pt x="156" y="128"/>
                  </a:lnTo>
                  <a:lnTo>
                    <a:pt x="160" y="118"/>
                  </a:lnTo>
                  <a:lnTo>
                    <a:pt x="228" y="68"/>
                  </a:lnTo>
                  <a:lnTo>
                    <a:pt x="126" y="0"/>
                  </a:lnTo>
                  <a:lnTo>
                    <a:pt x="0" y="151"/>
                  </a:lnTo>
                  <a:lnTo>
                    <a:pt x="135" y="244"/>
                  </a:lnTo>
                  <a:lnTo>
                    <a:pt x="135" y="24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B582C8A5-892E-F492-44EC-1FF71C112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3DF49618-301E-24E6-633C-AEC0A38F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1AE8A87-039A-7256-1837-E4008A20B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57F05377-AD63-0385-8781-FBFA8AEA9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9BF644F5-1EB5-249D-1CF1-A527D32F2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2808"/>
              <a:ext cx="213" cy="22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86"/>
                </a:cxn>
                <a:cxn ang="0">
                  <a:pos x="4" y="91"/>
                </a:cxn>
                <a:cxn ang="0">
                  <a:pos x="11" y="101"/>
                </a:cxn>
                <a:cxn ang="0">
                  <a:pos x="14" y="112"/>
                </a:cxn>
                <a:cxn ang="0">
                  <a:pos x="20" y="126"/>
                </a:cxn>
                <a:cxn ang="0">
                  <a:pos x="27" y="143"/>
                </a:cxn>
                <a:cxn ang="0">
                  <a:pos x="29" y="160"/>
                </a:cxn>
                <a:cxn ang="0">
                  <a:pos x="32" y="179"/>
                </a:cxn>
                <a:cxn ang="0">
                  <a:pos x="29" y="200"/>
                </a:cxn>
                <a:cxn ang="0">
                  <a:pos x="25" y="219"/>
                </a:cxn>
                <a:cxn ang="0">
                  <a:pos x="212" y="135"/>
                </a:cxn>
                <a:cxn ang="0">
                  <a:pos x="168" y="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213" h="220">
                  <a:moveTo>
                    <a:pt x="0" y="84"/>
                  </a:moveTo>
                  <a:lnTo>
                    <a:pt x="0" y="86"/>
                  </a:lnTo>
                  <a:lnTo>
                    <a:pt x="4" y="91"/>
                  </a:lnTo>
                  <a:lnTo>
                    <a:pt x="11" y="101"/>
                  </a:lnTo>
                  <a:lnTo>
                    <a:pt x="14" y="112"/>
                  </a:lnTo>
                  <a:lnTo>
                    <a:pt x="20" y="126"/>
                  </a:lnTo>
                  <a:lnTo>
                    <a:pt x="27" y="143"/>
                  </a:lnTo>
                  <a:lnTo>
                    <a:pt x="29" y="160"/>
                  </a:lnTo>
                  <a:lnTo>
                    <a:pt x="32" y="179"/>
                  </a:lnTo>
                  <a:lnTo>
                    <a:pt x="29" y="200"/>
                  </a:lnTo>
                  <a:lnTo>
                    <a:pt x="25" y="219"/>
                  </a:lnTo>
                  <a:lnTo>
                    <a:pt x="212" y="135"/>
                  </a:lnTo>
                  <a:lnTo>
                    <a:pt x="168" y="0"/>
                  </a:lnTo>
                  <a:lnTo>
                    <a:pt x="0" y="84"/>
                  </a:lnTo>
                  <a:lnTo>
                    <a:pt x="0" y="8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7323D7D2-DE14-C88D-B5E1-6DFC6B2A8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59C9A03C-4267-53D3-0419-DF6F2648E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Line 43">
              <a:extLst>
                <a:ext uri="{FF2B5EF4-FFF2-40B4-BE49-F238E27FC236}">
                  <a16:creationId xmlns:a16="http://schemas.microsoft.com/office/drawing/2014/main" id="{3DFA24CD-8F80-A7EA-40A4-1367EC660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1" y="1163"/>
              <a:ext cx="175" cy="116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9D08BC0C-173E-3710-2971-A52E908C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  <a:lnTo>
                    <a:pt x="156" y="7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0430E583-AB4B-8040-0524-104437C72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CFB05906-AA01-28D8-DFD8-7CDF5F74B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547"/>
              <a:ext cx="612" cy="393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34" y="389"/>
                </a:cxn>
                <a:cxn ang="0">
                  <a:pos x="69" y="387"/>
                </a:cxn>
                <a:cxn ang="0">
                  <a:pos x="109" y="383"/>
                </a:cxn>
                <a:cxn ang="0">
                  <a:pos x="149" y="376"/>
                </a:cxn>
                <a:cxn ang="0">
                  <a:pos x="187" y="371"/>
                </a:cxn>
                <a:cxn ang="0">
                  <a:pos x="229" y="360"/>
                </a:cxn>
                <a:cxn ang="0">
                  <a:pos x="269" y="350"/>
                </a:cxn>
                <a:cxn ang="0">
                  <a:pos x="305" y="334"/>
                </a:cxn>
                <a:cxn ang="0">
                  <a:pos x="341" y="318"/>
                </a:cxn>
                <a:cxn ang="0">
                  <a:pos x="374" y="299"/>
                </a:cxn>
                <a:cxn ang="0">
                  <a:pos x="374" y="299"/>
                </a:cxn>
                <a:cxn ang="0">
                  <a:pos x="406" y="277"/>
                </a:cxn>
                <a:cxn ang="0">
                  <a:pos x="436" y="252"/>
                </a:cxn>
                <a:cxn ang="0">
                  <a:pos x="461" y="225"/>
                </a:cxn>
                <a:cxn ang="0">
                  <a:pos x="489" y="193"/>
                </a:cxn>
                <a:cxn ang="0">
                  <a:pos x="514" y="161"/>
                </a:cxn>
                <a:cxn ang="0">
                  <a:pos x="535" y="128"/>
                </a:cxn>
                <a:cxn ang="0">
                  <a:pos x="556" y="96"/>
                </a:cxn>
                <a:cxn ang="0">
                  <a:pos x="576" y="62"/>
                </a:cxn>
                <a:cxn ang="0">
                  <a:pos x="593" y="31"/>
                </a:cxn>
                <a:cxn ang="0">
                  <a:pos x="611" y="0"/>
                </a:cxn>
              </a:cxnLst>
              <a:rect l="0" t="0" r="r" b="b"/>
              <a:pathLst>
                <a:path w="612" h="393">
                  <a:moveTo>
                    <a:pt x="0" y="392"/>
                  </a:moveTo>
                  <a:lnTo>
                    <a:pt x="34" y="389"/>
                  </a:lnTo>
                  <a:lnTo>
                    <a:pt x="69" y="387"/>
                  </a:lnTo>
                  <a:lnTo>
                    <a:pt x="109" y="383"/>
                  </a:lnTo>
                  <a:lnTo>
                    <a:pt x="149" y="376"/>
                  </a:lnTo>
                  <a:lnTo>
                    <a:pt x="187" y="371"/>
                  </a:lnTo>
                  <a:lnTo>
                    <a:pt x="229" y="360"/>
                  </a:lnTo>
                  <a:lnTo>
                    <a:pt x="269" y="350"/>
                  </a:lnTo>
                  <a:lnTo>
                    <a:pt x="305" y="334"/>
                  </a:lnTo>
                  <a:lnTo>
                    <a:pt x="341" y="318"/>
                  </a:lnTo>
                  <a:lnTo>
                    <a:pt x="374" y="299"/>
                  </a:lnTo>
                  <a:lnTo>
                    <a:pt x="374" y="299"/>
                  </a:lnTo>
                  <a:lnTo>
                    <a:pt x="406" y="277"/>
                  </a:lnTo>
                  <a:lnTo>
                    <a:pt x="436" y="252"/>
                  </a:lnTo>
                  <a:lnTo>
                    <a:pt x="461" y="225"/>
                  </a:lnTo>
                  <a:lnTo>
                    <a:pt x="489" y="193"/>
                  </a:lnTo>
                  <a:lnTo>
                    <a:pt x="514" y="161"/>
                  </a:lnTo>
                  <a:lnTo>
                    <a:pt x="535" y="128"/>
                  </a:lnTo>
                  <a:lnTo>
                    <a:pt x="556" y="96"/>
                  </a:lnTo>
                  <a:lnTo>
                    <a:pt x="576" y="62"/>
                  </a:lnTo>
                  <a:lnTo>
                    <a:pt x="593" y="31"/>
                  </a:lnTo>
                  <a:lnTo>
                    <a:pt x="611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BBB1FB9F-39AA-71AF-1C6F-30A110C25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40707465-E24D-103F-6806-F6BAC101C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" name="Line 49">
              <a:extLst>
                <a:ext uri="{FF2B5EF4-FFF2-40B4-BE49-F238E27FC236}">
                  <a16:creationId xmlns:a16="http://schemas.microsoft.com/office/drawing/2014/main" id="{02B57743-5C0D-8A2A-4316-640E849A62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3" y="1054"/>
              <a:ext cx="166" cy="255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D48425C-3581-7CD4-97EA-547BB79C2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7F8687-2A9A-450C-521E-E49D3D859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4D6D95DC-E564-639E-688B-4DC6B5396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8457EE2F-A737-8805-0932-17B49F6A5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1890661E-AA29-C01B-70BD-4C0F598B5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336"/>
              <a:ext cx="2267" cy="1700"/>
            </a:xfrm>
            <a:custGeom>
              <a:avLst/>
              <a:gdLst/>
              <a:ahLst/>
              <a:cxnLst>
                <a:cxn ang="0">
                  <a:pos x="2029" y="0"/>
                </a:cxn>
                <a:cxn ang="0">
                  <a:pos x="0" y="1300"/>
                </a:cxn>
                <a:cxn ang="0">
                  <a:pos x="236" y="1699"/>
                </a:cxn>
                <a:cxn ang="0">
                  <a:pos x="2266" y="381"/>
                </a:cxn>
                <a:cxn ang="0">
                  <a:pos x="2029" y="0"/>
                </a:cxn>
                <a:cxn ang="0">
                  <a:pos x="2029" y="0"/>
                </a:cxn>
              </a:cxnLst>
              <a:rect l="0" t="0" r="r" b="b"/>
              <a:pathLst>
                <a:path w="2267" h="1700">
                  <a:moveTo>
                    <a:pt x="2029" y="0"/>
                  </a:moveTo>
                  <a:lnTo>
                    <a:pt x="0" y="1300"/>
                  </a:lnTo>
                  <a:lnTo>
                    <a:pt x="236" y="1699"/>
                  </a:lnTo>
                  <a:lnTo>
                    <a:pt x="2266" y="381"/>
                  </a:lnTo>
                  <a:lnTo>
                    <a:pt x="2029" y="0"/>
                  </a:lnTo>
                  <a:lnTo>
                    <a:pt x="202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FDEA89BE-DC89-0C14-019F-9D0C624A7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1345"/>
              <a:ext cx="2251" cy="1678"/>
            </a:xfrm>
            <a:custGeom>
              <a:avLst/>
              <a:gdLst/>
              <a:ahLst/>
              <a:cxnLst>
                <a:cxn ang="0">
                  <a:pos x="2022" y="0"/>
                </a:cxn>
                <a:cxn ang="0">
                  <a:pos x="0" y="1296"/>
                </a:cxn>
                <a:cxn ang="0">
                  <a:pos x="227" y="1677"/>
                </a:cxn>
                <a:cxn ang="0">
                  <a:pos x="2250" y="363"/>
                </a:cxn>
                <a:cxn ang="0">
                  <a:pos x="2022" y="0"/>
                </a:cxn>
                <a:cxn ang="0">
                  <a:pos x="2022" y="0"/>
                </a:cxn>
              </a:cxnLst>
              <a:rect l="0" t="0" r="r" b="b"/>
              <a:pathLst>
                <a:path w="2251" h="1678">
                  <a:moveTo>
                    <a:pt x="2022" y="0"/>
                  </a:moveTo>
                  <a:lnTo>
                    <a:pt x="0" y="1296"/>
                  </a:lnTo>
                  <a:lnTo>
                    <a:pt x="227" y="1677"/>
                  </a:lnTo>
                  <a:lnTo>
                    <a:pt x="2250" y="363"/>
                  </a:lnTo>
                  <a:lnTo>
                    <a:pt x="2022" y="0"/>
                  </a:lnTo>
                  <a:lnTo>
                    <a:pt x="2022" y="0"/>
                  </a:lnTo>
                </a:path>
              </a:pathLst>
            </a:custGeom>
            <a:solidFill>
              <a:srgbClr val="FFDA16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3A7B90F6-B7CD-299F-C3FD-FCDF1AEA9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1354"/>
              <a:ext cx="2238" cy="1657"/>
            </a:xfrm>
            <a:custGeom>
              <a:avLst/>
              <a:gdLst/>
              <a:ahLst/>
              <a:cxnLst>
                <a:cxn ang="0">
                  <a:pos x="2019" y="0"/>
                </a:cxn>
                <a:cxn ang="0">
                  <a:pos x="0" y="1292"/>
                </a:cxn>
                <a:cxn ang="0">
                  <a:pos x="218" y="1656"/>
                </a:cxn>
                <a:cxn ang="0">
                  <a:pos x="2237" y="347"/>
                </a:cxn>
                <a:cxn ang="0">
                  <a:pos x="2019" y="0"/>
                </a:cxn>
                <a:cxn ang="0">
                  <a:pos x="2019" y="0"/>
                </a:cxn>
              </a:cxnLst>
              <a:rect l="0" t="0" r="r" b="b"/>
              <a:pathLst>
                <a:path w="2238" h="1657">
                  <a:moveTo>
                    <a:pt x="2019" y="0"/>
                  </a:moveTo>
                  <a:lnTo>
                    <a:pt x="0" y="1292"/>
                  </a:lnTo>
                  <a:lnTo>
                    <a:pt x="218" y="1656"/>
                  </a:lnTo>
                  <a:lnTo>
                    <a:pt x="2237" y="347"/>
                  </a:lnTo>
                  <a:lnTo>
                    <a:pt x="2019" y="0"/>
                  </a:lnTo>
                  <a:lnTo>
                    <a:pt x="2019" y="0"/>
                  </a:lnTo>
                </a:path>
              </a:pathLst>
            </a:custGeom>
            <a:solidFill>
              <a:srgbClr val="FFDB1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971DB42B-B964-7968-91EF-F58F7EBF7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360"/>
              <a:ext cx="2222" cy="1639"/>
            </a:xfrm>
            <a:custGeom>
              <a:avLst/>
              <a:gdLst/>
              <a:ahLst/>
              <a:cxnLst>
                <a:cxn ang="0">
                  <a:pos x="2014" y="0"/>
                </a:cxn>
                <a:cxn ang="0">
                  <a:pos x="0" y="1291"/>
                </a:cxn>
                <a:cxn ang="0">
                  <a:pos x="210" y="1638"/>
                </a:cxn>
                <a:cxn ang="0">
                  <a:pos x="2221" y="333"/>
                </a:cxn>
                <a:cxn ang="0">
                  <a:pos x="2014" y="0"/>
                </a:cxn>
                <a:cxn ang="0">
                  <a:pos x="2014" y="0"/>
                </a:cxn>
              </a:cxnLst>
              <a:rect l="0" t="0" r="r" b="b"/>
              <a:pathLst>
                <a:path w="2222" h="1639">
                  <a:moveTo>
                    <a:pt x="2014" y="0"/>
                  </a:moveTo>
                  <a:lnTo>
                    <a:pt x="0" y="1291"/>
                  </a:lnTo>
                  <a:lnTo>
                    <a:pt x="210" y="1638"/>
                  </a:lnTo>
                  <a:lnTo>
                    <a:pt x="2221" y="333"/>
                  </a:lnTo>
                  <a:lnTo>
                    <a:pt x="2014" y="0"/>
                  </a:lnTo>
                  <a:lnTo>
                    <a:pt x="2014" y="0"/>
                  </a:lnTo>
                </a:path>
              </a:pathLst>
            </a:custGeom>
            <a:solidFill>
              <a:srgbClr val="FFDD2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151B2E26-273D-610D-C15C-4A129D77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367"/>
              <a:ext cx="2209" cy="1619"/>
            </a:xfrm>
            <a:custGeom>
              <a:avLst/>
              <a:gdLst/>
              <a:ahLst/>
              <a:cxnLst>
                <a:cxn ang="0">
                  <a:pos x="2012" y="0"/>
                </a:cxn>
                <a:cxn ang="0">
                  <a:pos x="0" y="1287"/>
                </a:cxn>
                <a:cxn ang="0">
                  <a:pos x="202" y="1618"/>
                </a:cxn>
                <a:cxn ang="0">
                  <a:pos x="2208" y="315"/>
                </a:cxn>
                <a:cxn ang="0">
                  <a:pos x="2012" y="0"/>
                </a:cxn>
                <a:cxn ang="0">
                  <a:pos x="2012" y="0"/>
                </a:cxn>
              </a:cxnLst>
              <a:rect l="0" t="0" r="r" b="b"/>
              <a:pathLst>
                <a:path w="2209" h="1619">
                  <a:moveTo>
                    <a:pt x="2012" y="0"/>
                  </a:moveTo>
                  <a:lnTo>
                    <a:pt x="0" y="1287"/>
                  </a:lnTo>
                  <a:lnTo>
                    <a:pt x="202" y="1618"/>
                  </a:lnTo>
                  <a:lnTo>
                    <a:pt x="2208" y="315"/>
                  </a:lnTo>
                  <a:lnTo>
                    <a:pt x="2012" y="0"/>
                  </a:lnTo>
                  <a:lnTo>
                    <a:pt x="2012" y="0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5EFEE47B-7C9B-C987-2EBA-9E8CFFAED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1378"/>
              <a:ext cx="2191" cy="1597"/>
            </a:xfrm>
            <a:custGeom>
              <a:avLst/>
              <a:gdLst/>
              <a:ahLst/>
              <a:cxnLst>
                <a:cxn ang="0">
                  <a:pos x="2001" y="0"/>
                </a:cxn>
                <a:cxn ang="0">
                  <a:pos x="0" y="1281"/>
                </a:cxn>
                <a:cxn ang="0">
                  <a:pos x="190" y="1596"/>
                </a:cxn>
                <a:cxn ang="0">
                  <a:pos x="2190" y="299"/>
                </a:cxn>
                <a:cxn ang="0">
                  <a:pos x="2001" y="0"/>
                </a:cxn>
                <a:cxn ang="0">
                  <a:pos x="2001" y="0"/>
                </a:cxn>
              </a:cxnLst>
              <a:rect l="0" t="0" r="r" b="b"/>
              <a:pathLst>
                <a:path w="2191" h="1597">
                  <a:moveTo>
                    <a:pt x="2001" y="0"/>
                  </a:moveTo>
                  <a:lnTo>
                    <a:pt x="0" y="1281"/>
                  </a:lnTo>
                  <a:lnTo>
                    <a:pt x="190" y="1596"/>
                  </a:lnTo>
                  <a:lnTo>
                    <a:pt x="2190" y="299"/>
                  </a:lnTo>
                  <a:lnTo>
                    <a:pt x="2001" y="0"/>
                  </a:lnTo>
                  <a:lnTo>
                    <a:pt x="2001" y="0"/>
                  </a:lnTo>
                </a:path>
              </a:pathLst>
            </a:custGeom>
            <a:solidFill>
              <a:srgbClr val="FFE033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55B459B-A526-633F-C099-C5D60D2DE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1385"/>
              <a:ext cx="2176" cy="1575"/>
            </a:xfrm>
            <a:custGeom>
              <a:avLst/>
              <a:gdLst/>
              <a:ahLst/>
              <a:cxnLst>
                <a:cxn ang="0">
                  <a:pos x="1997" y="0"/>
                </a:cxn>
                <a:cxn ang="0">
                  <a:pos x="0" y="1277"/>
                </a:cxn>
                <a:cxn ang="0">
                  <a:pos x="181" y="1574"/>
                </a:cxn>
                <a:cxn ang="0">
                  <a:pos x="2175" y="282"/>
                </a:cxn>
                <a:cxn ang="0">
                  <a:pos x="1997" y="0"/>
                </a:cxn>
                <a:cxn ang="0">
                  <a:pos x="1997" y="0"/>
                </a:cxn>
              </a:cxnLst>
              <a:rect l="0" t="0" r="r" b="b"/>
              <a:pathLst>
                <a:path w="2176" h="1575">
                  <a:moveTo>
                    <a:pt x="1997" y="0"/>
                  </a:moveTo>
                  <a:lnTo>
                    <a:pt x="0" y="1277"/>
                  </a:lnTo>
                  <a:lnTo>
                    <a:pt x="181" y="1574"/>
                  </a:lnTo>
                  <a:lnTo>
                    <a:pt x="2175" y="282"/>
                  </a:lnTo>
                  <a:lnTo>
                    <a:pt x="1997" y="0"/>
                  </a:lnTo>
                  <a:lnTo>
                    <a:pt x="1997" y="0"/>
                  </a:lnTo>
                </a:path>
              </a:pathLst>
            </a:custGeom>
            <a:solidFill>
              <a:srgbClr val="FFE13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1B49183A-DA35-4F85-28C2-4CC8F6820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1392"/>
              <a:ext cx="2163" cy="1557"/>
            </a:xfrm>
            <a:custGeom>
              <a:avLst/>
              <a:gdLst/>
              <a:ahLst/>
              <a:cxnLst>
                <a:cxn ang="0">
                  <a:pos x="1994" y="0"/>
                </a:cxn>
                <a:cxn ang="0">
                  <a:pos x="0" y="1275"/>
                </a:cxn>
                <a:cxn ang="0">
                  <a:pos x="172" y="1556"/>
                </a:cxn>
                <a:cxn ang="0">
                  <a:pos x="2162" y="269"/>
                </a:cxn>
                <a:cxn ang="0">
                  <a:pos x="1994" y="0"/>
                </a:cxn>
                <a:cxn ang="0">
                  <a:pos x="1994" y="0"/>
                </a:cxn>
              </a:cxnLst>
              <a:rect l="0" t="0" r="r" b="b"/>
              <a:pathLst>
                <a:path w="2163" h="1557">
                  <a:moveTo>
                    <a:pt x="1994" y="0"/>
                  </a:moveTo>
                  <a:lnTo>
                    <a:pt x="0" y="1275"/>
                  </a:lnTo>
                  <a:lnTo>
                    <a:pt x="172" y="1556"/>
                  </a:lnTo>
                  <a:lnTo>
                    <a:pt x="2162" y="269"/>
                  </a:lnTo>
                  <a:lnTo>
                    <a:pt x="1994" y="0"/>
                  </a:lnTo>
                  <a:lnTo>
                    <a:pt x="1994" y="0"/>
                  </a:lnTo>
                </a:path>
              </a:pathLst>
            </a:custGeom>
            <a:solidFill>
              <a:srgbClr val="FFE24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4E6490F1-D518-6FCF-A7F6-6E1701E60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401"/>
              <a:ext cx="2145" cy="1535"/>
            </a:xfrm>
            <a:custGeom>
              <a:avLst/>
              <a:gdLst/>
              <a:ahLst/>
              <a:cxnLst>
                <a:cxn ang="0">
                  <a:pos x="1987" y="0"/>
                </a:cxn>
                <a:cxn ang="0">
                  <a:pos x="0" y="1271"/>
                </a:cxn>
                <a:cxn ang="0">
                  <a:pos x="161" y="1534"/>
                </a:cxn>
                <a:cxn ang="0">
                  <a:pos x="2144" y="251"/>
                </a:cxn>
                <a:cxn ang="0">
                  <a:pos x="1987" y="0"/>
                </a:cxn>
                <a:cxn ang="0">
                  <a:pos x="1987" y="0"/>
                </a:cxn>
              </a:cxnLst>
              <a:rect l="0" t="0" r="r" b="b"/>
              <a:pathLst>
                <a:path w="2145" h="1535">
                  <a:moveTo>
                    <a:pt x="1987" y="0"/>
                  </a:moveTo>
                  <a:lnTo>
                    <a:pt x="0" y="1271"/>
                  </a:lnTo>
                  <a:lnTo>
                    <a:pt x="161" y="1534"/>
                  </a:lnTo>
                  <a:lnTo>
                    <a:pt x="2144" y="251"/>
                  </a:lnTo>
                  <a:lnTo>
                    <a:pt x="1987" y="0"/>
                  </a:lnTo>
                  <a:lnTo>
                    <a:pt x="1987" y="0"/>
                  </a:lnTo>
                </a:path>
              </a:pathLst>
            </a:custGeom>
            <a:solidFill>
              <a:srgbClr val="FFE44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16886183-3D6D-605C-CEDF-F2F5B2E2F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1408"/>
              <a:ext cx="2130" cy="1516"/>
            </a:xfrm>
            <a:custGeom>
              <a:avLst/>
              <a:gdLst/>
              <a:ahLst/>
              <a:cxnLst>
                <a:cxn ang="0">
                  <a:pos x="1981" y="0"/>
                </a:cxn>
                <a:cxn ang="0">
                  <a:pos x="0" y="1265"/>
                </a:cxn>
                <a:cxn ang="0">
                  <a:pos x="154" y="1515"/>
                </a:cxn>
                <a:cxn ang="0">
                  <a:pos x="2129" y="236"/>
                </a:cxn>
                <a:cxn ang="0">
                  <a:pos x="1981" y="0"/>
                </a:cxn>
                <a:cxn ang="0">
                  <a:pos x="1981" y="0"/>
                </a:cxn>
              </a:cxnLst>
              <a:rect l="0" t="0" r="r" b="b"/>
              <a:pathLst>
                <a:path w="2130" h="1516">
                  <a:moveTo>
                    <a:pt x="1981" y="0"/>
                  </a:moveTo>
                  <a:lnTo>
                    <a:pt x="0" y="1265"/>
                  </a:lnTo>
                  <a:lnTo>
                    <a:pt x="154" y="1515"/>
                  </a:lnTo>
                  <a:lnTo>
                    <a:pt x="2129" y="236"/>
                  </a:lnTo>
                  <a:lnTo>
                    <a:pt x="1981" y="0"/>
                  </a:lnTo>
                  <a:lnTo>
                    <a:pt x="1981" y="0"/>
                  </a:lnTo>
                </a:path>
              </a:pathLst>
            </a:custGeom>
            <a:solidFill>
              <a:srgbClr val="FFE55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7A4F3BE8-7C16-9463-AEAF-B2E5AD9F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1416"/>
              <a:ext cx="2113" cy="1496"/>
            </a:xfrm>
            <a:custGeom>
              <a:avLst/>
              <a:gdLst/>
              <a:ahLst/>
              <a:cxnLst>
                <a:cxn ang="0">
                  <a:pos x="1974" y="0"/>
                </a:cxn>
                <a:cxn ang="0">
                  <a:pos x="0" y="1261"/>
                </a:cxn>
                <a:cxn ang="0">
                  <a:pos x="143" y="1495"/>
                </a:cxn>
                <a:cxn ang="0">
                  <a:pos x="2112" y="218"/>
                </a:cxn>
                <a:cxn ang="0">
                  <a:pos x="1974" y="0"/>
                </a:cxn>
                <a:cxn ang="0">
                  <a:pos x="1974" y="0"/>
                </a:cxn>
              </a:cxnLst>
              <a:rect l="0" t="0" r="r" b="b"/>
              <a:pathLst>
                <a:path w="2113" h="1496">
                  <a:moveTo>
                    <a:pt x="1974" y="0"/>
                  </a:moveTo>
                  <a:lnTo>
                    <a:pt x="0" y="1261"/>
                  </a:lnTo>
                  <a:lnTo>
                    <a:pt x="143" y="1495"/>
                  </a:lnTo>
                  <a:lnTo>
                    <a:pt x="2112" y="218"/>
                  </a:lnTo>
                  <a:lnTo>
                    <a:pt x="1974" y="0"/>
                  </a:lnTo>
                  <a:lnTo>
                    <a:pt x="1974" y="0"/>
                  </a:lnTo>
                </a:path>
              </a:pathLst>
            </a:custGeom>
            <a:solidFill>
              <a:srgbClr val="FFE75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6" name="Freeform 65">
              <a:extLst>
                <a:ext uri="{FF2B5EF4-FFF2-40B4-BE49-F238E27FC236}">
                  <a16:creationId xmlns:a16="http://schemas.microsoft.com/office/drawing/2014/main" id="{150BF0BD-558A-30B7-5D17-A393B4CC8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1425"/>
              <a:ext cx="2098" cy="1475"/>
            </a:xfrm>
            <a:custGeom>
              <a:avLst/>
              <a:gdLst/>
              <a:ahLst/>
              <a:cxnLst>
                <a:cxn ang="0">
                  <a:pos x="1970" y="0"/>
                </a:cxn>
                <a:cxn ang="0">
                  <a:pos x="0" y="1256"/>
                </a:cxn>
                <a:cxn ang="0">
                  <a:pos x="135" y="1474"/>
                </a:cxn>
                <a:cxn ang="0">
                  <a:pos x="2097" y="202"/>
                </a:cxn>
                <a:cxn ang="0">
                  <a:pos x="1970" y="0"/>
                </a:cxn>
                <a:cxn ang="0">
                  <a:pos x="1970" y="0"/>
                </a:cxn>
              </a:cxnLst>
              <a:rect l="0" t="0" r="r" b="b"/>
              <a:pathLst>
                <a:path w="2098" h="1475">
                  <a:moveTo>
                    <a:pt x="1970" y="0"/>
                  </a:moveTo>
                  <a:lnTo>
                    <a:pt x="0" y="1256"/>
                  </a:lnTo>
                  <a:lnTo>
                    <a:pt x="135" y="1474"/>
                  </a:lnTo>
                  <a:lnTo>
                    <a:pt x="2097" y="202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solidFill>
              <a:srgbClr val="FFE85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7" name="Freeform 66">
              <a:extLst>
                <a:ext uri="{FF2B5EF4-FFF2-40B4-BE49-F238E27FC236}">
                  <a16:creationId xmlns:a16="http://schemas.microsoft.com/office/drawing/2014/main" id="{BAD4CBD8-FF6B-2E72-85D1-79F12F6CA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1433"/>
              <a:ext cx="2083" cy="1454"/>
            </a:xfrm>
            <a:custGeom>
              <a:avLst/>
              <a:gdLst/>
              <a:ahLst/>
              <a:cxnLst>
                <a:cxn ang="0">
                  <a:pos x="1965" y="0"/>
                </a:cxn>
                <a:cxn ang="0">
                  <a:pos x="0" y="1252"/>
                </a:cxn>
                <a:cxn ang="0">
                  <a:pos x="126" y="1453"/>
                </a:cxn>
                <a:cxn ang="0">
                  <a:pos x="2082" y="185"/>
                </a:cxn>
                <a:cxn ang="0">
                  <a:pos x="1965" y="0"/>
                </a:cxn>
                <a:cxn ang="0">
                  <a:pos x="1965" y="0"/>
                </a:cxn>
              </a:cxnLst>
              <a:rect l="0" t="0" r="r" b="b"/>
              <a:pathLst>
                <a:path w="2083" h="1454">
                  <a:moveTo>
                    <a:pt x="1965" y="0"/>
                  </a:moveTo>
                  <a:lnTo>
                    <a:pt x="0" y="1252"/>
                  </a:lnTo>
                  <a:lnTo>
                    <a:pt x="126" y="1453"/>
                  </a:lnTo>
                  <a:lnTo>
                    <a:pt x="2082" y="185"/>
                  </a:lnTo>
                  <a:lnTo>
                    <a:pt x="1965" y="0"/>
                  </a:lnTo>
                  <a:lnTo>
                    <a:pt x="1965" y="0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8" name="Freeform 67">
              <a:extLst>
                <a:ext uri="{FF2B5EF4-FFF2-40B4-BE49-F238E27FC236}">
                  <a16:creationId xmlns:a16="http://schemas.microsoft.com/office/drawing/2014/main" id="{767D4DFA-C993-73F9-ACA5-7BAEF1A54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1440"/>
              <a:ext cx="2068" cy="1435"/>
            </a:xfrm>
            <a:custGeom>
              <a:avLst/>
              <a:gdLst/>
              <a:ahLst/>
              <a:cxnLst>
                <a:cxn ang="0">
                  <a:pos x="1961" y="0"/>
                </a:cxn>
                <a:cxn ang="0">
                  <a:pos x="0" y="1250"/>
                </a:cxn>
                <a:cxn ang="0">
                  <a:pos x="115" y="1434"/>
                </a:cxn>
                <a:cxn ang="0">
                  <a:pos x="2067" y="172"/>
                </a:cxn>
                <a:cxn ang="0">
                  <a:pos x="1961" y="0"/>
                </a:cxn>
                <a:cxn ang="0">
                  <a:pos x="1961" y="0"/>
                </a:cxn>
              </a:cxnLst>
              <a:rect l="0" t="0" r="r" b="b"/>
              <a:pathLst>
                <a:path w="2068" h="1435">
                  <a:moveTo>
                    <a:pt x="1961" y="0"/>
                  </a:moveTo>
                  <a:lnTo>
                    <a:pt x="0" y="1250"/>
                  </a:lnTo>
                  <a:lnTo>
                    <a:pt x="115" y="1434"/>
                  </a:lnTo>
                  <a:lnTo>
                    <a:pt x="2067" y="172"/>
                  </a:lnTo>
                  <a:lnTo>
                    <a:pt x="1961" y="0"/>
                  </a:lnTo>
                  <a:lnTo>
                    <a:pt x="1961" y="0"/>
                  </a:lnTo>
                </a:path>
              </a:pathLst>
            </a:custGeom>
            <a:solidFill>
              <a:srgbClr val="FFEB6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9" name="Freeform 68">
              <a:extLst>
                <a:ext uri="{FF2B5EF4-FFF2-40B4-BE49-F238E27FC236}">
                  <a16:creationId xmlns:a16="http://schemas.microsoft.com/office/drawing/2014/main" id="{2BCA96E9-A1CE-EBEE-F1DE-8B177E768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" y="1447"/>
              <a:ext cx="2052" cy="1415"/>
            </a:xfrm>
            <a:custGeom>
              <a:avLst/>
              <a:gdLst/>
              <a:ahLst/>
              <a:cxnLst>
                <a:cxn ang="0">
                  <a:pos x="1955" y="0"/>
                </a:cxn>
                <a:cxn ang="0">
                  <a:pos x="0" y="1247"/>
                </a:cxn>
                <a:cxn ang="0">
                  <a:pos x="105" y="1414"/>
                </a:cxn>
                <a:cxn ang="0">
                  <a:pos x="2051" y="155"/>
                </a:cxn>
                <a:cxn ang="0">
                  <a:pos x="1955" y="0"/>
                </a:cxn>
                <a:cxn ang="0">
                  <a:pos x="1955" y="0"/>
                </a:cxn>
              </a:cxnLst>
              <a:rect l="0" t="0" r="r" b="b"/>
              <a:pathLst>
                <a:path w="2052" h="1415">
                  <a:moveTo>
                    <a:pt x="1955" y="0"/>
                  </a:moveTo>
                  <a:lnTo>
                    <a:pt x="0" y="1247"/>
                  </a:lnTo>
                  <a:lnTo>
                    <a:pt x="105" y="1414"/>
                  </a:lnTo>
                  <a:lnTo>
                    <a:pt x="2051" y="155"/>
                  </a:lnTo>
                  <a:lnTo>
                    <a:pt x="1955" y="0"/>
                  </a:lnTo>
                  <a:lnTo>
                    <a:pt x="1955" y="0"/>
                  </a:lnTo>
                </a:path>
              </a:pathLst>
            </a:custGeom>
            <a:solidFill>
              <a:srgbClr val="FFED7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0" name="Freeform 69">
              <a:extLst>
                <a:ext uri="{FF2B5EF4-FFF2-40B4-BE49-F238E27FC236}">
                  <a16:creationId xmlns:a16="http://schemas.microsoft.com/office/drawing/2014/main" id="{6368F06A-1268-F947-F289-C97867911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1457"/>
              <a:ext cx="2037" cy="1392"/>
            </a:xfrm>
            <a:custGeom>
              <a:avLst/>
              <a:gdLst/>
              <a:ahLst/>
              <a:cxnLst>
                <a:cxn ang="0">
                  <a:pos x="1949" y="0"/>
                </a:cxn>
                <a:cxn ang="0">
                  <a:pos x="0" y="1241"/>
                </a:cxn>
                <a:cxn ang="0">
                  <a:pos x="96" y="1391"/>
                </a:cxn>
                <a:cxn ang="0">
                  <a:pos x="2036" y="138"/>
                </a:cxn>
                <a:cxn ang="0">
                  <a:pos x="1949" y="0"/>
                </a:cxn>
                <a:cxn ang="0">
                  <a:pos x="1949" y="0"/>
                </a:cxn>
              </a:cxnLst>
              <a:rect l="0" t="0" r="r" b="b"/>
              <a:pathLst>
                <a:path w="2037" h="1392">
                  <a:moveTo>
                    <a:pt x="1949" y="0"/>
                  </a:moveTo>
                  <a:lnTo>
                    <a:pt x="0" y="1241"/>
                  </a:lnTo>
                  <a:lnTo>
                    <a:pt x="96" y="1391"/>
                  </a:lnTo>
                  <a:lnTo>
                    <a:pt x="2036" y="138"/>
                  </a:lnTo>
                  <a:lnTo>
                    <a:pt x="1949" y="0"/>
                  </a:lnTo>
                  <a:lnTo>
                    <a:pt x="1949" y="0"/>
                  </a:lnTo>
                </a:path>
              </a:pathLst>
            </a:custGeom>
            <a:solidFill>
              <a:srgbClr val="FFEE7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2" name="Freeform 70">
              <a:extLst>
                <a:ext uri="{FF2B5EF4-FFF2-40B4-BE49-F238E27FC236}">
                  <a16:creationId xmlns:a16="http://schemas.microsoft.com/office/drawing/2014/main" id="{4CEC770B-7953-BC23-754E-50859200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1465"/>
              <a:ext cx="2022" cy="1371"/>
            </a:xfrm>
            <a:custGeom>
              <a:avLst/>
              <a:gdLst/>
              <a:ahLst/>
              <a:cxnLst>
                <a:cxn ang="0">
                  <a:pos x="1945" y="0"/>
                </a:cxn>
                <a:cxn ang="0">
                  <a:pos x="0" y="1238"/>
                </a:cxn>
                <a:cxn ang="0">
                  <a:pos x="88" y="1370"/>
                </a:cxn>
                <a:cxn ang="0">
                  <a:pos x="2021" y="122"/>
                </a:cxn>
                <a:cxn ang="0">
                  <a:pos x="1945" y="0"/>
                </a:cxn>
                <a:cxn ang="0">
                  <a:pos x="1945" y="0"/>
                </a:cxn>
              </a:cxnLst>
              <a:rect l="0" t="0" r="r" b="b"/>
              <a:pathLst>
                <a:path w="2022" h="1371">
                  <a:moveTo>
                    <a:pt x="1945" y="0"/>
                  </a:moveTo>
                  <a:lnTo>
                    <a:pt x="0" y="1238"/>
                  </a:lnTo>
                  <a:lnTo>
                    <a:pt x="88" y="1370"/>
                  </a:lnTo>
                  <a:lnTo>
                    <a:pt x="2021" y="122"/>
                  </a:lnTo>
                  <a:lnTo>
                    <a:pt x="1945" y="0"/>
                  </a:lnTo>
                  <a:lnTo>
                    <a:pt x="1945" y="0"/>
                  </a:lnTo>
                </a:path>
              </a:pathLst>
            </a:custGeom>
            <a:solidFill>
              <a:srgbClr val="FFF0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3" name="Freeform 71">
              <a:extLst>
                <a:ext uri="{FF2B5EF4-FFF2-40B4-BE49-F238E27FC236}">
                  <a16:creationId xmlns:a16="http://schemas.microsoft.com/office/drawing/2014/main" id="{7082149D-4BC7-AB6A-BB2E-91DD3CF3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1474"/>
              <a:ext cx="2005" cy="1350"/>
            </a:xfrm>
            <a:custGeom>
              <a:avLst/>
              <a:gdLst/>
              <a:ahLst/>
              <a:cxnLst>
                <a:cxn ang="0">
                  <a:pos x="1938" y="0"/>
                </a:cxn>
                <a:cxn ang="0">
                  <a:pos x="0" y="1232"/>
                </a:cxn>
                <a:cxn ang="0">
                  <a:pos x="78" y="1349"/>
                </a:cxn>
                <a:cxn ang="0">
                  <a:pos x="2004" y="106"/>
                </a:cxn>
                <a:cxn ang="0">
                  <a:pos x="1938" y="0"/>
                </a:cxn>
                <a:cxn ang="0">
                  <a:pos x="1938" y="0"/>
                </a:cxn>
              </a:cxnLst>
              <a:rect l="0" t="0" r="r" b="b"/>
              <a:pathLst>
                <a:path w="2005" h="1350">
                  <a:moveTo>
                    <a:pt x="1938" y="0"/>
                  </a:moveTo>
                  <a:lnTo>
                    <a:pt x="0" y="1232"/>
                  </a:lnTo>
                  <a:lnTo>
                    <a:pt x="78" y="1349"/>
                  </a:lnTo>
                  <a:lnTo>
                    <a:pt x="2004" y="106"/>
                  </a:lnTo>
                  <a:lnTo>
                    <a:pt x="1938" y="0"/>
                  </a:lnTo>
                  <a:lnTo>
                    <a:pt x="1938" y="0"/>
                  </a:lnTo>
                </a:path>
              </a:pathLst>
            </a:custGeom>
            <a:solidFill>
              <a:srgbClr val="FFF18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4" name="Freeform 72">
              <a:extLst>
                <a:ext uri="{FF2B5EF4-FFF2-40B4-BE49-F238E27FC236}">
                  <a16:creationId xmlns:a16="http://schemas.microsoft.com/office/drawing/2014/main" id="{D2604DCB-4BD9-E91B-51F1-830286090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481"/>
              <a:ext cx="1990" cy="1330"/>
            </a:xfrm>
            <a:custGeom>
              <a:avLst/>
              <a:gdLst/>
              <a:ahLst/>
              <a:cxnLst>
                <a:cxn ang="0">
                  <a:pos x="1933" y="0"/>
                </a:cxn>
                <a:cxn ang="0">
                  <a:pos x="0" y="1229"/>
                </a:cxn>
                <a:cxn ang="0">
                  <a:pos x="69" y="1329"/>
                </a:cxn>
                <a:cxn ang="0">
                  <a:pos x="1989" y="91"/>
                </a:cxn>
                <a:cxn ang="0">
                  <a:pos x="1933" y="0"/>
                </a:cxn>
                <a:cxn ang="0">
                  <a:pos x="1933" y="0"/>
                </a:cxn>
              </a:cxnLst>
              <a:rect l="0" t="0" r="r" b="b"/>
              <a:pathLst>
                <a:path w="1990" h="1330">
                  <a:moveTo>
                    <a:pt x="1933" y="0"/>
                  </a:moveTo>
                  <a:lnTo>
                    <a:pt x="0" y="1229"/>
                  </a:lnTo>
                  <a:lnTo>
                    <a:pt x="69" y="1329"/>
                  </a:lnTo>
                  <a:lnTo>
                    <a:pt x="1989" y="91"/>
                  </a:lnTo>
                  <a:lnTo>
                    <a:pt x="1933" y="0"/>
                  </a:lnTo>
                  <a:lnTo>
                    <a:pt x="1933" y="0"/>
                  </a:lnTo>
                </a:path>
              </a:pathLst>
            </a:custGeom>
            <a:solidFill>
              <a:srgbClr val="FFF29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5" name="Freeform 73">
              <a:extLst>
                <a:ext uri="{FF2B5EF4-FFF2-40B4-BE49-F238E27FC236}">
                  <a16:creationId xmlns:a16="http://schemas.microsoft.com/office/drawing/2014/main" id="{A5D83F8B-FB00-F108-212C-46D597302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489"/>
              <a:ext cx="1976" cy="1311"/>
            </a:xfrm>
            <a:custGeom>
              <a:avLst/>
              <a:gdLst/>
              <a:ahLst/>
              <a:cxnLst>
                <a:cxn ang="0">
                  <a:pos x="1928" y="0"/>
                </a:cxn>
                <a:cxn ang="0">
                  <a:pos x="0" y="1227"/>
                </a:cxn>
                <a:cxn ang="0">
                  <a:pos x="61" y="1310"/>
                </a:cxn>
                <a:cxn ang="0">
                  <a:pos x="1975" y="75"/>
                </a:cxn>
                <a:cxn ang="0">
                  <a:pos x="1928" y="0"/>
                </a:cxn>
                <a:cxn ang="0">
                  <a:pos x="1928" y="0"/>
                </a:cxn>
              </a:cxnLst>
              <a:rect l="0" t="0" r="r" b="b"/>
              <a:pathLst>
                <a:path w="1976" h="1311">
                  <a:moveTo>
                    <a:pt x="1928" y="0"/>
                  </a:moveTo>
                  <a:lnTo>
                    <a:pt x="0" y="1227"/>
                  </a:lnTo>
                  <a:lnTo>
                    <a:pt x="61" y="1310"/>
                  </a:lnTo>
                  <a:lnTo>
                    <a:pt x="1975" y="75"/>
                  </a:lnTo>
                  <a:lnTo>
                    <a:pt x="1928" y="0"/>
                  </a:lnTo>
                  <a:lnTo>
                    <a:pt x="1928" y="0"/>
                  </a:lnTo>
                </a:path>
              </a:pathLst>
            </a:custGeom>
            <a:solidFill>
              <a:srgbClr val="FFF49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6" name="Freeform 74">
              <a:extLst>
                <a:ext uri="{FF2B5EF4-FFF2-40B4-BE49-F238E27FC236}">
                  <a16:creationId xmlns:a16="http://schemas.microsoft.com/office/drawing/2014/main" id="{6A4C2466-53AC-EB4B-B832-AF1DC41E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498"/>
              <a:ext cx="1961" cy="1289"/>
            </a:xfrm>
            <a:custGeom>
              <a:avLst/>
              <a:gdLst/>
              <a:ahLst/>
              <a:cxnLst>
                <a:cxn ang="0">
                  <a:pos x="1924" y="0"/>
                </a:cxn>
                <a:cxn ang="0">
                  <a:pos x="0" y="1223"/>
                </a:cxn>
                <a:cxn ang="0">
                  <a:pos x="52" y="1288"/>
                </a:cxn>
                <a:cxn ang="0">
                  <a:pos x="1960" y="58"/>
                </a:cxn>
                <a:cxn ang="0">
                  <a:pos x="1924" y="0"/>
                </a:cxn>
                <a:cxn ang="0">
                  <a:pos x="1924" y="0"/>
                </a:cxn>
              </a:cxnLst>
              <a:rect l="0" t="0" r="r" b="b"/>
              <a:pathLst>
                <a:path w="1961" h="1289">
                  <a:moveTo>
                    <a:pt x="1924" y="0"/>
                  </a:moveTo>
                  <a:lnTo>
                    <a:pt x="0" y="1223"/>
                  </a:lnTo>
                  <a:lnTo>
                    <a:pt x="52" y="1288"/>
                  </a:lnTo>
                  <a:lnTo>
                    <a:pt x="1960" y="58"/>
                  </a:lnTo>
                  <a:lnTo>
                    <a:pt x="1924" y="0"/>
                  </a:lnTo>
                  <a:lnTo>
                    <a:pt x="1924" y="0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7" name="Freeform 75">
              <a:extLst>
                <a:ext uri="{FF2B5EF4-FFF2-40B4-BE49-F238E27FC236}">
                  <a16:creationId xmlns:a16="http://schemas.microsoft.com/office/drawing/2014/main" id="{211D2FF6-A66D-ABE2-2E1E-972C47287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" y="1506"/>
              <a:ext cx="1945" cy="1270"/>
            </a:xfrm>
            <a:custGeom>
              <a:avLst/>
              <a:gdLst/>
              <a:ahLst/>
              <a:cxnLst>
                <a:cxn ang="0">
                  <a:pos x="1917" y="0"/>
                </a:cxn>
                <a:cxn ang="0">
                  <a:pos x="0" y="1218"/>
                </a:cxn>
                <a:cxn ang="0">
                  <a:pos x="41" y="1269"/>
                </a:cxn>
                <a:cxn ang="0">
                  <a:pos x="1944" y="41"/>
                </a:cxn>
                <a:cxn ang="0">
                  <a:pos x="1917" y="0"/>
                </a:cxn>
                <a:cxn ang="0">
                  <a:pos x="1917" y="0"/>
                </a:cxn>
              </a:cxnLst>
              <a:rect l="0" t="0" r="r" b="b"/>
              <a:pathLst>
                <a:path w="1945" h="1270">
                  <a:moveTo>
                    <a:pt x="1917" y="0"/>
                  </a:moveTo>
                  <a:lnTo>
                    <a:pt x="0" y="1218"/>
                  </a:lnTo>
                  <a:lnTo>
                    <a:pt x="41" y="1269"/>
                  </a:lnTo>
                  <a:lnTo>
                    <a:pt x="1944" y="41"/>
                  </a:lnTo>
                  <a:lnTo>
                    <a:pt x="1917" y="0"/>
                  </a:lnTo>
                  <a:lnTo>
                    <a:pt x="1917" y="0"/>
                  </a:lnTo>
                </a:path>
              </a:pathLst>
            </a:custGeom>
            <a:solidFill>
              <a:srgbClr val="FFF7A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8" name="Freeform 76">
              <a:extLst>
                <a:ext uri="{FF2B5EF4-FFF2-40B4-BE49-F238E27FC236}">
                  <a16:creationId xmlns:a16="http://schemas.microsoft.com/office/drawing/2014/main" id="{EF68C154-5028-F4EF-445B-A2FC95C3C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1782"/>
              <a:ext cx="2134" cy="1403"/>
            </a:xfrm>
            <a:custGeom>
              <a:avLst/>
              <a:gdLst/>
              <a:ahLst/>
              <a:cxnLst>
                <a:cxn ang="0">
                  <a:pos x="16" y="1338"/>
                </a:cxn>
                <a:cxn ang="0">
                  <a:pos x="8" y="1347"/>
                </a:cxn>
                <a:cxn ang="0">
                  <a:pos x="2" y="1355"/>
                </a:cxn>
                <a:cxn ang="0">
                  <a:pos x="0" y="1365"/>
                </a:cxn>
                <a:cxn ang="0">
                  <a:pos x="2" y="1376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2" y="1393"/>
                </a:cxn>
                <a:cxn ang="0">
                  <a:pos x="23" y="1399"/>
                </a:cxn>
                <a:cxn ang="0">
                  <a:pos x="31" y="1402"/>
                </a:cxn>
                <a:cxn ang="0">
                  <a:pos x="44" y="1399"/>
                </a:cxn>
                <a:cxn ang="0">
                  <a:pos x="55" y="1395"/>
                </a:cxn>
                <a:cxn ang="0">
                  <a:pos x="2115" y="61"/>
                </a:cxn>
                <a:cxn ang="0">
                  <a:pos x="2115" y="61"/>
                </a:cxn>
                <a:cxn ang="0">
                  <a:pos x="2124" y="54"/>
                </a:cxn>
                <a:cxn ang="0">
                  <a:pos x="2128" y="46"/>
                </a:cxn>
                <a:cxn ang="0">
                  <a:pos x="2133" y="36"/>
                </a:cxn>
                <a:cxn ang="0">
                  <a:pos x="2130" y="25"/>
                </a:cxn>
                <a:cxn ang="0">
                  <a:pos x="2126" y="15"/>
                </a:cxn>
                <a:cxn ang="0">
                  <a:pos x="2126" y="15"/>
                </a:cxn>
                <a:cxn ang="0">
                  <a:pos x="2119" y="6"/>
                </a:cxn>
                <a:cxn ang="0">
                  <a:pos x="2109" y="2"/>
                </a:cxn>
                <a:cxn ang="0">
                  <a:pos x="2098" y="0"/>
                </a:cxn>
                <a:cxn ang="0">
                  <a:pos x="2090" y="0"/>
                </a:cxn>
                <a:cxn ang="0">
                  <a:pos x="2080" y="4"/>
                </a:cxn>
                <a:cxn ang="0">
                  <a:pos x="16" y="1338"/>
                </a:cxn>
                <a:cxn ang="0">
                  <a:pos x="16" y="1338"/>
                </a:cxn>
              </a:cxnLst>
              <a:rect l="0" t="0" r="r" b="b"/>
              <a:pathLst>
                <a:path w="2134" h="1403">
                  <a:moveTo>
                    <a:pt x="16" y="1338"/>
                  </a:moveTo>
                  <a:lnTo>
                    <a:pt x="8" y="1347"/>
                  </a:lnTo>
                  <a:lnTo>
                    <a:pt x="2" y="1355"/>
                  </a:lnTo>
                  <a:lnTo>
                    <a:pt x="0" y="1365"/>
                  </a:lnTo>
                  <a:lnTo>
                    <a:pt x="2" y="1376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2" y="1393"/>
                  </a:lnTo>
                  <a:lnTo>
                    <a:pt x="23" y="1399"/>
                  </a:lnTo>
                  <a:lnTo>
                    <a:pt x="31" y="1402"/>
                  </a:lnTo>
                  <a:lnTo>
                    <a:pt x="44" y="1399"/>
                  </a:lnTo>
                  <a:lnTo>
                    <a:pt x="55" y="1395"/>
                  </a:lnTo>
                  <a:lnTo>
                    <a:pt x="2115" y="61"/>
                  </a:lnTo>
                  <a:lnTo>
                    <a:pt x="2115" y="61"/>
                  </a:lnTo>
                  <a:lnTo>
                    <a:pt x="2124" y="54"/>
                  </a:lnTo>
                  <a:lnTo>
                    <a:pt x="2128" y="46"/>
                  </a:lnTo>
                  <a:lnTo>
                    <a:pt x="2133" y="36"/>
                  </a:lnTo>
                  <a:lnTo>
                    <a:pt x="2130" y="25"/>
                  </a:lnTo>
                  <a:lnTo>
                    <a:pt x="2126" y="15"/>
                  </a:lnTo>
                  <a:lnTo>
                    <a:pt x="2126" y="15"/>
                  </a:lnTo>
                  <a:lnTo>
                    <a:pt x="2119" y="6"/>
                  </a:lnTo>
                  <a:lnTo>
                    <a:pt x="2109" y="2"/>
                  </a:lnTo>
                  <a:lnTo>
                    <a:pt x="2098" y="0"/>
                  </a:lnTo>
                  <a:lnTo>
                    <a:pt x="2090" y="0"/>
                  </a:lnTo>
                  <a:lnTo>
                    <a:pt x="2080" y="4"/>
                  </a:lnTo>
                  <a:lnTo>
                    <a:pt x="16" y="1338"/>
                  </a:lnTo>
                  <a:lnTo>
                    <a:pt x="16" y="1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9" name="Freeform 77">
              <a:extLst>
                <a:ext uri="{FF2B5EF4-FFF2-40B4-BE49-F238E27FC236}">
                  <a16:creationId xmlns:a16="http://schemas.microsoft.com/office/drawing/2014/main" id="{025B66EF-D770-17B3-0275-1214B2208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1727"/>
              <a:ext cx="2130" cy="1401"/>
            </a:xfrm>
            <a:custGeom>
              <a:avLst/>
              <a:gdLst/>
              <a:ahLst/>
              <a:cxnLst>
                <a:cxn ang="0">
                  <a:pos x="17" y="1337"/>
                </a:cxn>
                <a:cxn ang="0">
                  <a:pos x="8" y="1345"/>
                </a:cxn>
                <a:cxn ang="0">
                  <a:pos x="2" y="1353"/>
                </a:cxn>
                <a:cxn ang="0">
                  <a:pos x="0" y="1364"/>
                </a:cxn>
                <a:cxn ang="0">
                  <a:pos x="0" y="1374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3" y="1393"/>
                </a:cxn>
                <a:cxn ang="0">
                  <a:pos x="20" y="1397"/>
                </a:cxn>
                <a:cxn ang="0">
                  <a:pos x="31" y="1400"/>
                </a:cxn>
                <a:cxn ang="0">
                  <a:pos x="42" y="1400"/>
                </a:cxn>
                <a:cxn ang="0">
                  <a:pos x="52" y="1395"/>
                </a:cxn>
                <a:cxn ang="0">
                  <a:pos x="2114" y="63"/>
                </a:cxn>
                <a:cxn ang="0">
                  <a:pos x="2114" y="63"/>
                </a:cxn>
                <a:cxn ang="0">
                  <a:pos x="2123" y="54"/>
                </a:cxn>
                <a:cxn ang="0">
                  <a:pos x="2126" y="47"/>
                </a:cxn>
                <a:cxn ang="0">
                  <a:pos x="2129" y="36"/>
                </a:cxn>
                <a:cxn ang="0">
                  <a:pos x="2126" y="25"/>
                </a:cxn>
                <a:cxn ang="0">
                  <a:pos x="2123" y="15"/>
                </a:cxn>
                <a:cxn ang="0">
                  <a:pos x="2123" y="15"/>
                </a:cxn>
                <a:cxn ang="0">
                  <a:pos x="2116" y="6"/>
                </a:cxn>
                <a:cxn ang="0">
                  <a:pos x="2105" y="2"/>
                </a:cxn>
                <a:cxn ang="0">
                  <a:pos x="2098" y="0"/>
                </a:cxn>
                <a:cxn ang="0">
                  <a:pos x="2087" y="0"/>
                </a:cxn>
                <a:cxn ang="0">
                  <a:pos x="2077" y="4"/>
                </a:cxn>
                <a:cxn ang="0">
                  <a:pos x="17" y="1337"/>
                </a:cxn>
                <a:cxn ang="0">
                  <a:pos x="17" y="1337"/>
                </a:cxn>
              </a:cxnLst>
              <a:rect l="0" t="0" r="r" b="b"/>
              <a:pathLst>
                <a:path w="2130" h="1401">
                  <a:moveTo>
                    <a:pt x="17" y="1337"/>
                  </a:moveTo>
                  <a:lnTo>
                    <a:pt x="8" y="1345"/>
                  </a:lnTo>
                  <a:lnTo>
                    <a:pt x="2" y="1353"/>
                  </a:lnTo>
                  <a:lnTo>
                    <a:pt x="0" y="1364"/>
                  </a:lnTo>
                  <a:lnTo>
                    <a:pt x="0" y="1374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3" y="1393"/>
                  </a:lnTo>
                  <a:lnTo>
                    <a:pt x="20" y="1397"/>
                  </a:lnTo>
                  <a:lnTo>
                    <a:pt x="31" y="1400"/>
                  </a:lnTo>
                  <a:lnTo>
                    <a:pt x="42" y="1400"/>
                  </a:lnTo>
                  <a:lnTo>
                    <a:pt x="52" y="1395"/>
                  </a:lnTo>
                  <a:lnTo>
                    <a:pt x="2114" y="63"/>
                  </a:lnTo>
                  <a:lnTo>
                    <a:pt x="2114" y="63"/>
                  </a:lnTo>
                  <a:lnTo>
                    <a:pt x="2123" y="54"/>
                  </a:lnTo>
                  <a:lnTo>
                    <a:pt x="2126" y="47"/>
                  </a:lnTo>
                  <a:lnTo>
                    <a:pt x="2129" y="36"/>
                  </a:lnTo>
                  <a:lnTo>
                    <a:pt x="2126" y="25"/>
                  </a:lnTo>
                  <a:lnTo>
                    <a:pt x="2123" y="15"/>
                  </a:lnTo>
                  <a:lnTo>
                    <a:pt x="2123" y="15"/>
                  </a:lnTo>
                  <a:lnTo>
                    <a:pt x="2116" y="6"/>
                  </a:lnTo>
                  <a:lnTo>
                    <a:pt x="2105" y="2"/>
                  </a:lnTo>
                  <a:lnTo>
                    <a:pt x="2098" y="0"/>
                  </a:lnTo>
                  <a:lnTo>
                    <a:pt x="2087" y="0"/>
                  </a:lnTo>
                  <a:lnTo>
                    <a:pt x="2077" y="4"/>
                  </a:lnTo>
                  <a:lnTo>
                    <a:pt x="17" y="1337"/>
                  </a:lnTo>
                  <a:lnTo>
                    <a:pt x="17" y="133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0" name="Freeform 78">
              <a:extLst>
                <a:ext uri="{FF2B5EF4-FFF2-40B4-BE49-F238E27FC236}">
                  <a16:creationId xmlns:a16="http://schemas.microsoft.com/office/drawing/2014/main" id="{1A63E6EF-38FA-73EE-18AA-987C61DEC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1662"/>
              <a:ext cx="2129" cy="1407"/>
            </a:xfrm>
            <a:custGeom>
              <a:avLst/>
              <a:gdLst/>
              <a:ahLst/>
              <a:cxnLst>
                <a:cxn ang="0">
                  <a:pos x="18" y="1327"/>
                </a:cxn>
                <a:cxn ang="0">
                  <a:pos x="8" y="1335"/>
                </a:cxn>
                <a:cxn ang="0">
                  <a:pos x="2" y="1348"/>
                </a:cxn>
                <a:cxn ang="0">
                  <a:pos x="0" y="1360"/>
                </a:cxn>
                <a:cxn ang="0">
                  <a:pos x="2" y="1374"/>
                </a:cxn>
                <a:cxn ang="0">
                  <a:pos x="6" y="1386"/>
                </a:cxn>
                <a:cxn ang="0">
                  <a:pos x="6" y="1386"/>
                </a:cxn>
                <a:cxn ang="0">
                  <a:pos x="14" y="1397"/>
                </a:cxn>
                <a:cxn ang="0">
                  <a:pos x="27" y="1401"/>
                </a:cxn>
                <a:cxn ang="0">
                  <a:pos x="39" y="1406"/>
                </a:cxn>
                <a:cxn ang="0">
                  <a:pos x="52" y="1403"/>
                </a:cxn>
                <a:cxn ang="0">
                  <a:pos x="64" y="1397"/>
                </a:cxn>
                <a:cxn ang="0">
                  <a:pos x="2109" y="78"/>
                </a:cxn>
                <a:cxn ang="0">
                  <a:pos x="2109" y="78"/>
                </a:cxn>
                <a:cxn ang="0">
                  <a:pos x="2117" y="67"/>
                </a:cxn>
                <a:cxn ang="0">
                  <a:pos x="2123" y="57"/>
                </a:cxn>
                <a:cxn ang="0">
                  <a:pos x="2128" y="43"/>
                </a:cxn>
                <a:cxn ang="0">
                  <a:pos x="2125" y="31"/>
                </a:cxn>
                <a:cxn ang="0">
                  <a:pos x="2121" y="18"/>
                </a:cxn>
                <a:cxn ang="0">
                  <a:pos x="2121" y="18"/>
                </a:cxn>
                <a:cxn ang="0">
                  <a:pos x="2111" y="8"/>
                </a:cxn>
                <a:cxn ang="0">
                  <a:pos x="2100" y="2"/>
                </a:cxn>
                <a:cxn ang="0">
                  <a:pos x="2088" y="0"/>
                </a:cxn>
                <a:cxn ang="0">
                  <a:pos x="2075" y="2"/>
                </a:cxn>
                <a:cxn ang="0">
                  <a:pos x="2063" y="6"/>
                </a:cxn>
                <a:cxn ang="0">
                  <a:pos x="18" y="1327"/>
                </a:cxn>
                <a:cxn ang="0">
                  <a:pos x="18" y="1327"/>
                </a:cxn>
              </a:cxnLst>
              <a:rect l="0" t="0" r="r" b="b"/>
              <a:pathLst>
                <a:path w="2129" h="1407">
                  <a:moveTo>
                    <a:pt x="18" y="1327"/>
                  </a:moveTo>
                  <a:lnTo>
                    <a:pt x="8" y="1335"/>
                  </a:lnTo>
                  <a:lnTo>
                    <a:pt x="2" y="1348"/>
                  </a:lnTo>
                  <a:lnTo>
                    <a:pt x="0" y="1360"/>
                  </a:lnTo>
                  <a:lnTo>
                    <a:pt x="2" y="1374"/>
                  </a:lnTo>
                  <a:lnTo>
                    <a:pt x="6" y="1386"/>
                  </a:lnTo>
                  <a:lnTo>
                    <a:pt x="6" y="1386"/>
                  </a:lnTo>
                  <a:lnTo>
                    <a:pt x="14" y="1397"/>
                  </a:lnTo>
                  <a:lnTo>
                    <a:pt x="27" y="1401"/>
                  </a:lnTo>
                  <a:lnTo>
                    <a:pt x="39" y="1406"/>
                  </a:lnTo>
                  <a:lnTo>
                    <a:pt x="52" y="1403"/>
                  </a:lnTo>
                  <a:lnTo>
                    <a:pt x="64" y="1397"/>
                  </a:lnTo>
                  <a:lnTo>
                    <a:pt x="2109" y="78"/>
                  </a:lnTo>
                  <a:lnTo>
                    <a:pt x="2109" y="78"/>
                  </a:lnTo>
                  <a:lnTo>
                    <a:pt x="2117" y="67"/>
                  </a:lnTo>
                  <a:lnTo>
                    <a:pt x="2123" y="57"/>
                  </a:lnTo>
                  <a:lnTo>
                    <a:pt x="2128" y="43"/>
                  </a:lnTo>
                  <a:lnTo>
                    <a:pt x="2125" y="31"/>
                  </a:lnTo>
                  <a:lnTo>
                    <a:pt x="2121" y="18"/>
                  </a:lnTo>
                  <a:lnTo>
                    <a:pt x="2121" y="18"/>
                  </a:lnTo>
                  <a:lnTo>
                    <a:pt x="2111" y="8"/>
                  </a:lnTo>
                  <a:lnTo>
                    <a:pt x="2100" y="2"/>
                  </a:lnTo>
                  <a:lnTo>
                    <a:pt x="2088" y="0"/>
                  </a:lnTo>
                  <a:lnTo>
                    <a:pt x="2075" y="2"/>
                  </a:lnTo>
                  <a:lnTo>
                    <a:pt x="2063" y="6"/>
                  </a:lnTo>
                  <a:lnTo>
                    <a:pt x="18" y="1327"/>
                  </a:lnTo>
                  <a:lnTo>
                    <a:pt x="18" y="13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1" name="Freeform 79">
              <a:extLst>
                <a:ext uri="{FF2B5EF4-FFF2-40B4-BE49-F238E27FC236}">
                  <a16:creationId xmlns:a16="http://schemas.microsoft.com/office/drawing/2014/main" id="{82A566AC-F269-7C92-C681-3E21C268B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577"/>
              <a:ext cx="2136" cy="1418"/>
            </a:xfrm>
            <a:custGeom>
              <a:avLst/>
              <a:gdLst/>
              <a:ahLst/>
              <a:cxnLst>
                <a:cxn ang="0">
                  <a:pos x="82" y="1408"/>
                </a:cxn>
                <a:cxn ang="0">
                  <a:pos x="73" y="1410"/>
                </a:cxn>
                <a:cxn ang="0">
                  <a:pos x="64" y="1414"/>
                </a:cxn>
                <a:cxn ang="0">
                  <a:pos x="57" y="1414"/>
                </a:cxn>
                <a:cxn ang="0">
                  <a:pos x="50" y="1417"/>
                </a:cxn>
                <a:cxn ang="0">
                  <a:pos x="41" y="1414"/>
                </a:cxn>
                <a:cxn ang="0">
                  <a:pos x="34" y="1412"/>
                </a:cxn>
                <a:cxn ang="0">
                  <a:pos x="25" y="1408"/>
                </a:cxn>
                <a:cxn ang="0">
                  <a:pos x="18" y="1403"/>
                </a:cxn>
                <a:cxn ang="0">
                  <a:pos x="13" y="1397"/>
                </a:cxn>
                <a:cxn ang="0">
                  <a:pos x="8" y="1391"/>
                </a:cxn>
                <a:cxn ang="0">
                  <a:pos x="8" y="1391"/>
                </a:cxn>
                <a:cxn ang="0">
                  <a:pos x="4" y="1382"/>
                </a:cxn>
                <a:cxn ang="0">
                  <a:pos x="2" y="1376"/>
                </a:cxn>
                <a:cxn ang="0">
                  <a:pos x="0" y="1368"/>
                </a:cxn>
                <a:cxn ang="0">
                  <a:pos x="0" y="1359"/>
                </a:cxn>
                <a:cxn ang="0">
                  <a:pos x="0" y="1350"/>
                </a:cxn>
                <a:cxn ang="0">
                  <a:pos x="4" y="1345"/>
                </a:cxn>
                <a:cxn ang="0">
                  <a:pos x="6" y="1336"/>
                </a:cxn>
                <a:cxn ang="0">
                  <a:pos x="13" y="1330"/>
                </a:cxn>
                <a:cxn ang="0">
                  <a:pos x="16" y="1323"/>
                </a:cxn>
                <a:cxn ang="0">
                  <a:pos x="25" y="1320"/>
                </a:cxn>
                <a:cxn ang="0">
                  <a:pos x="2052" y="7"/>
                </a:cxn>
                <a:cxn ang="0">
                  <a:pos x="2052" y="7"/>
                </a:cxn>
                <a:cxn ang="0">
                  <a:pos x="2061" y="3"/>
                </a:cxn>
                <a:cxn ang="0">
                  <a:pos x="2067" y="0"/>
                </a:cxn>
                <a:cxn ang="0">
                  <a:pos x="2075" y="0"/>
                </a:cxn>
                <a:cxn ang="0">
                  <a:pos x="2084" y="0"/>
                </a:cxn>
                <a:cxn ang="0">
                  <a:pos x="2093" y="0"/>
                </a:cxn>
                <a:cxn ang="0">
                  <a:pos x="2100" y="2"/>
                </a:cxn>
                <a:cxn ang="0">
                  <a:pos x="2107" y="5"/>
                </a:cxn>
                <a:cxn ang="0">
                  <a:pos x="2114" y="9"/>
                </a:cxn>
                <a:cxn ang="0">
                  <a:pos x="2120" y="16"/>
                </a:cxn>
                <a:cxn ang="0">
                  <a:pos x="2126" y="23"/>
                </a:cxn>
                <a:cxn ang="0">
                  <a:pos x="2126" y="23"/>
                </a:cxn>
                <a:cxn ang="0">
                  <a:pos x="2130" y="28"/>
                </a:cxn>
                <a:cxn ang="0">
                  <a:pos x="2132" y="37"/>
                </a:cxn>
                <a:cxn ang="0">
                  <a:pos x="2135" y="46"/>
                </a:cxn>
                <a:cxn ang="0">
                  <a:pos x="2135" y="53"/>
                </a:cxn>
                <a:cxn ang="0">
                  <a:pos x="2132" y="62"/>
                </a:cxn>
                <a:cxn ang="0">
                  <a:pos x="2130" y="69"/>
                </a:cxn>
                <a:cxn ang="0">
                  <a:pos x="2126" y="77"/>
                </a:cxn>
                <a:cxn ang="0">
                  <a:pos x="2121" y="83"/>
                </a:cxn>
                <a:cxn ang="0">
                  <a:pos x="2118" y="90"/>
                </a:cxn>
                <a:cxn ang="0">
                  <a:pos x="2109" y="94"/>
                </a:cxn>
                <a:cxn ang="0">
                  <a:pos x="82" y="1408"/>
                </a:cxn>
                <a:cxn ang="0">
                  <a:pos x="82" y="1408"/>
                </a:cxn>
              </a:cxnLst>
              <a:rect l="0" t="0" r="r" b="b"/>
              <a:pathLst>
                <a:path w="2136" h="1418">
                  <a:moveTo>
                    <a:pt x="82" y="1408"/>
                  </a:moveTo>
                  <a:lnTo>
                    <a:pt x="73" y="1410"/>
                  </a:lnTo>
                  <a:lnTo>
                    <a:pt x="64" y="1414"/>
                  </a:lnTo>
                  <a:lnTo>
                    <a:pt x="57" y="1414"/>
                  </a:lnTo>
                  <a:lnTo>
                    <a:pt x="50" y="1417"/>
                  </a:lnTo>
                  <a:lnTo>
                    <a:pt x="41" y="1414"/>
                  </a:lnTo>
                  <a:lnTo>
                    <a:pt x="34" y="1412"/>
                  </a:lnTo>
                  <a:lnTo>
                    <a:pt x="25" y="1408"/>
                  </a:lnTo>
                  <a:lnTo>
                    <a:pt x="18" y="1403"/>
                  </a:lnTo>
                  <a:lnTo>
                    <a:pt x="13" y="1397"/>
                  </a:lnTo>
                  <a:lnTo>
                    <a:pt x="8" y="1391"/>
                  </a:lnTo>
                  <a:lnTo>
                    <a:pt x="8" y="1391"/>
                  </a:lnTo>
                  <a:lnTo>
                    <a:pt x="4" y="1382"/>
                  </a:lnTo>
                  <a:lnTo>
                    <a:pt x="2" y="1376"/>
                  </a:lnTo>
                  <a:lnTo>
                    <a:pt x="0" y="1368"/>
                  </a:lnTo>
                  <a:lnTo>
                    <a:pt x="0" y="1359"/>
                  </a:lnTo>
                  <a:lnTo>
                    <a:pt x="0" y="1350"/>
                  </a:lnTo>
                  <a:lnTo>
                    <a:pt x="4" y="1345"/>
                  </a:lnTo>
                  <a:lnTo>
                    <a:pt x="6" y="1336"/>
                  </a:lnTo>
                  <a:lnTo>
                    <a:pt x="13" y="1330"/>
                  </a:lnTo>
                  <a:lnTo>
                    <a:pt x="16" y="1323"/>
                  </a:lnTo>
                  <a:lnTo>
                    <a:pt x="25" y="1320"/>
                  </a:lnTo>
                  <a:lnTo>
                    <a:pt x="2052" y="7"/>
                  </a:lnTo>
                  <a:lnTo>
                    <a:pt x="2052" y="7"/>
                  </a:lnTo>
                  <a:lnTo>
                    <a:pt x="2061" y="3"/>
                  </a:lnTo>
                  <a:lnTo>
                    <a:pt x="2067" y="0"/>
                  </a:lnTo>
                  <a:lnTo>
                    <a:pt x="2075" y="0"/>
                  </a:lnTo>
                  <a:lnTo>
                    <a:pt x="2084" y="0"/>
                  </a:lnTo>
                  <a:lnTo>
                    <a:pt x="2093" y="0"/>
                  </a:lnTo>
                  <a:lnTo>
                    <a:pt x="2100" y="2"/>
                  </a:lnTo>
                  <a:lnTo>
                    <a:pt x="2107" y="5"/>
                  </a:lnTo>
                  <a:lnTo>
                    <a:pt x="2114" y="9"/>
                  </a:lnTo>
                  <a:lnTo>
                    <a:pt x="2120" y="16"/>
                  </a:lnTo>
                  <a:lnTo>
                    <a:pt x="2126" y="23"/>
                  </a:lnTo>
                  <a:lnTo>
                    <a:pt x="2126" y="23"/>
                  </a:lnTo>
                  <a:lnTo>
                    <a:pt x="2130" y="28"/>
                  </a:lnTo>
                  <a:lnTo>
                    <a:pt x="2132" y="37"/>
                  </a:lnTo>
                  <a:lnTo>
                    <a:pt x="2135" y="46"/>
                  </a:lnTo>
                  <a:lnTo>
                    <a:pt x="2135" y="53"/>
                  </a:lnTo>
                  <a:lnTo>
                    <a:pt x="2132" y="62"/>
                  </a:lnTo>
                  <a:lnTo>
                    <a:pt x="2130" y="69"/>
                  </a:lnTo>
                  <a:lnTo>
                    <a:pt x="2126" y="77"/>
                  </a:lnTo>
                  <a:lnTo>
                    <a:pt x="2121" y="83"/>
                  </a:lnTo>
                  <a:lnTo>
                    <a:pt x="2118" y="90"/>
                  </a:lnTo>
                  <a:lnTo>
                    <a:pt x="2109" y="94"/>
                  </a:lnTo>
                  <a:lnTo>
                    <a:pt x="82" y="1408"/>
                  </a:lnTo>
                  <a:lnTo>
                    <a:pt x="82" y="140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2" name="Freeform 80">
              <a:extLst>
                <a:ext uri="{FF2B5EF4-FFF2-40B4-BE49-F238E27FC236}">
                  <a16:creationId xmlns:a16="http://schemas.microsoft.com/office/drawing/2014/main" id="{82981029-7337-A523-7889-24A2D73AD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1293"/>
              <a:ext cx="2132" cy="1403"/>
            </a:xfrm>
            <a:custGeom>
              <a:avLst/>
              <a:gdLst/>
              <a:ahLst/>
              <a:cxnLst>
                <a:cxn ang="0">
                  <a:pos x="52" y="1397"/>
                </a:cxn>
                <a:cxn ang="0">
                  <a:pos x="42" y="1402"/>
                </a:cxn>
                <a:cxn ang="0">
                  <a:pos x="31" y="1402"/>
                </a:cxn>
                <a:cxn ang="0">
                  <a:pos x="22" y="1399"/>
                </a:cxn>
                <a:cxn ang="0">
                  <a:pos x="13" y="1395"/>
                </a:cxn>
                <a:cxn ang="0">
                  <a:pos x="4" y="1386"/>
                </a:cxn>
                <a:cxn ang="0">
                  <a:pos x="4" y="1386"/>
                </a:cxn>
                <a:cxn ang="0">
                  <a:pos x="0" y="1376"/>
                </a:cxn>
                <a:cxn ang="0">
                  <a:pos x="0" y="1365"/>
                </a:cxn>
                <a:cxn ang="0">
                  <a:pos x="2" y="1355"/>
                </a:cxn>
                <a:cxn ang="0">
                  <a:pos x="6" y="1347"/>
                </a:cxn>
                <a:cxn ang="0">
                  <a:pos x="15" y="1338"/>
                </a:cxn>
                <a:cxn ang="0">
                  <a:pos x="2079" y="6"/>
                </a:cxn>
                <a:cxn ang="0">
                  <a:pos x="2079" y="6"/>
                </a:cxn>
                <a:cxn ang="0">
                  <a:pos x="2089" y="0"/>
                </a:cxn>
                <a:cxn ang="0">
                  <a:pos x="2100" y="0"/>
                </a:cxn>
                <a:cxn ang="0">
                  <a:pos x="2110" y="2"/>
                </a:cxn>
                <a:cxn ang="0">
                  <a:pos x="2118" y="8"/>
                </a:cxn>
                <a:cxn ang="0">
                  <a:pos x="2127" y="17"/>
                </a:cxn>
                <a:cxn ang="0">
                  <a:pos x="2127" y="17"/>
                </a:cxn>
                <a:cxn ang="0">
                  <a:pos x="2131" y="25"/>
                </a:cxn>
                <a:cxn ang="0">
                  <a:pos x="2131" y="36"/>
                </a:cxn>
                <a:cxn ang="0">
                  <a:pos x="2128" y="46"/>
                </a:cxn>
                <a:cxn ang="0">
                  <a:pos x="2123" y="57"/>
                </a:cxn>
                <a:cxn ang="0">
                  <a:pos x="2116" y="63"/>
                </a:cxn>
                <a:cxn ang="0">
                  <a:pos x="52" y="1397"/>
                </a:cxn>
                <a:cxn ang="0">
                  <a:pos x="52" y="1397"/>
                </a:cxn>
              </a:cxnLst>
              <a:rect l="0" t="0" r="r" b="b"/>
              <a:pathLst>
                <a:path w="2132" h="1403">
                  <a:moveTo>
                    <a:pt x="52" y="1397"/>
                  </a:moveTo>
                  <a:lnTo>
                    <a:pt x="42" y="1402"/>
                  </a:lnTo>
                  <a:lnTo>
                    <a:pt x="31" y="1402"/>
                  </a:lnTo>
                  <a:lnTo>
                    <a:pt x="22" y="1399"/>
                  </a:lnTo>
                  <a:lnTo>
                    <a:pt x="13" y="1395"/>
                  </a:lnTo>
                  <a:lnTo>
                    <a:pt x="4" y="1386"/>
                  </a:lnTo>
                  <a:lnTo>
                    <a:pt x="4" y="1386"/>
                  </a:lnTo>
                  <a:lnTo>
                    <a:pt x="0" y="1376"/>
                  </a:lnTo>
                  <a:lnTo>
                    <a:pt x="0" y="1365"/>
                  </a:lnTo>
                  <a:lnTo>
                    <a:pt x="2" y="1355"/>
                  </a:lnTo>
                  <a:lnTo>
                    <a:pt x="6" y="1347"/>
                  </a:lnTo>
                  <a:lnTo>
                    <a:pt x="15" y="1338"/>
                  </a:lnTo>
                  <a:lnTo>
                    <a:pt x="2079" y="6"/>
                  </a:lnTo>
                  <a:lnTo>
                    <a:pt x="2079" y="6"/>
                  </a:lnTo>
                  <a:lnTo>
                    <a:pt x="2089" y="0"/>
                  </a:lnTo>
                  <a:lnTo>
                    <a:pt x="2100" y="0"/>
                  </a:lnTo>
                  <a:lnTo>
                    <a:pt x="2110" y="2"/>
                  </a:lnTo>
                  <a:lnTo>
                    <a:pt x="2118" y="8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31" y="25"/>
                  </a:lnTo>
                  <a:lnTo>
                    <a:pt x="2131" y="36"/>
                  </a:lnTo>
                  <a:lnTo>
                    <a:pt x="2128" y="46"/>
                  </a:lnTo>
                  <a:lnTo>
                    <a:pt x="2123" y="57"/>
                  </a:lnTo>
                  <a:lnTo>
                    <a:pt x="2116" y="63"/>
                  </a:lnTo>
                  <a:lnTo>
                    <a:pt x="52" y="1397"/>
                  </a:lnTo>
                  <a:lnTo>
                    <a:pt x="52" y="139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3" name="Freeform 81">
              <a:extLst>
                <a:ext uri="{FF2B5EF4-FFF2-40B4-BE49-F238E27FC236}">
                  <a16:creationId xmlns:a16="http://schemas.microsoft.com/office/drawing/2014/main" id="{49F7F2E5-8406-18DE-F970-4A858A88D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" y="1353"/>
              <a:ext cx="2130" cy="1401"/>
            </a:xfrm>
            <a:custGeom>
              <a:avLst/>
              <a:gdLst/>
              <a:ahLst/>
              <a:cxnLst>
                <a:cxn ang="0">
                  <a:pos x="52" y="1393"/>
                </a:cxn>
                <a:cxn ang="0">
                  <a:pos x="41" y="1397"/>
                </a:cxn>
                <a:cxn ang="0">
                  <a:pos x="31" y="1400"/>
                </a:cxn>
                <a:cxn ang="0">
                  <a:pos x="20" y="1397"/>
                </a:cxn>
                <a:cxn ang="0">
                  <a:pos x="12" y="1393"/>
                </a:cxn>
                <a:cxn ang="0">
                  <a:pos x="6" y="1384"/>
                </a:cxn>
                <a:cxn ang="0">
                  <a:pos x="6" y="1384"/>
                </a:cxn>
                <a:cxn ang="0">
                  <a:pos x="2" y="1374"/>
                </a:cxn>
                <a:cxn ang="0">
                  <a:pos x="0" y="1363"/>
                </a:cxn>
                <a:cxn ang="0">
                  <a:pos x="2" y="1352"/>
                </a:cxn>
                <a:cxn ang="0">
                  <a:pos x="6" y="1345"/>
                </a:cxn>
                <a:cxn ang="0">
                  <a:pos x="14" y="1336"/>
                </a:cxn>
                <a:cxn ang="0">
                  <a:pos x="2076" y="4"/>
                </a:cxn>
                <a:cxn ang="0">
                  <a:pos x="2076" y="4"/>
                </a:cxn>
                <a:cxn ang="0">
                  <a:pos x="2087" y="0"/>
                </a:cxn>
                <a:cxn ang="0">
                  <a:pos x="2094" y="0"/>
                </a:cxn>
                <a:cxn ang="0">
                  <a:pos x="2105" y="2"/>
                </a:cxn>
                <a:cxn ang="0">
                  <a:pos x="2116" y="6"/>
                </a:cxn>
                <a:cxn ang="0">
                  <a:pos x="2122" y="14"/>
                </a:cxn>
                <a:cxn ang="0">
                  <a:pos x="2122" y="14"/>
                </a:cxn>
                <a:cxn ang="0">
                  <a:pos x="2126" y="25"/>
                </a:cxn>
                <a:cxn ang="0">
                  <a:pos x="2129" y="35"/>
                </a:cxn>
                <a:cxn ang="0">
                  <a:pos x="2126" y="46"/>
                </a:cxn>
                <a:cxn ang="0">
                  <a:pos x="2120" y="54"/>
                </a:cxn>
                <a:cxn ang="0">
                  <a:pos x="2112" y="60"/>
                </a:cxn>
                <a:cxn ang="0">
                  <a:pos x="52" y="1393"/>
                </a:cxn>
                <a:cxn ang="0">
                  <a:pos x="52" y="1393"/>
                </a:cxn>
              </a:cxnLst>
              <a:rect l="0" t="0" r="r" b="b"/>
              <a:pathLst>
                <a:path w="2130" h="1401">
                  <a:moveTo>
                    <a:pt x="52" y="1393"/>
                  </a:moveTo>
                  <a:lnTo>
                    <a:pt x="41" y="1397"/>
                  </a:lnTo>
                  <a:lnTo>
                    <a:pt x="31" y="1400"/>
                  </a:lnTo>
                  <a:lnTo>
                    <a:pt x="20" y="1397"/>
                  </a:lnTo>
                  <a:lnTo>
                    <a:pt x="12" y="1393"/>
                  </a:lnTo>
                  <a:lnTo>
                    <a:pt x="6" y="1384"/>
                  </a:lnTo>
                  <a:lnTo>
                    <a:pt x="6" y="1384"/>
                  </a:lnTo>
                  <a:lnTo>
                    <a:pt x="2" y="1374"/>
                  </a:lnTo>
                  <a:lnTo>
                    <a:pt x="0" y="1363"/>
                  </a:lnTo>
                  <a:lnTo>
                    <a:pt x="2" y="1352"/>
                  </a:lnTo>
                  <a:lnTo>
                    <a:pt x="6" y="1345"/>
                  </a:lnTo>
                  <a:lnTo>
                    <a:pt x="14" y="1336"/>
                  </a:lnTo>
                  <a:lnTo>
                    <a:pt x="2076" y="4"/>
                  </a:lnTo>
                  <a:lnTo>
                    <a:pt x="2076" y="4"/>
                  </a:lnTo>
                  <a:lnTo>
                    <a:pt x="2087" y="0"/>
                  </a:lnTo>
                  <a:lnTo>
                    <a:pt x="2094" y="0"/>
                  </a:lnTo>
                  <a:lnTo>
                    <a:pt x="2105" y="2"/>
                  </a:lnTo>
                  <a:lnTo>
                    <a:pt x="2116" y="6"/>
                  </a:lnTo>
                  <a:lnTo>
                    <a:pt x="2122" y="14"/>
                  </a:lnTo>
                  <a:lnTo>
                    <a:pt x="2122" y="14"/>
                  </a:lnTo>
                  <a:lnTo>
                    <a:pt x="2126" y="25"/>
                  </a:lnTo>
                  <a:lnTo>
                    <a:pt x="2129" y="35"/>
                  </a:lnTo>
                  <a:lnTo>
                    <a:pt x="2126" y="46"/>
                  </a:lnTo>
                  <a:lnTo>
                    <a:pt x="2120" y="54"/>
                  </a:lnTo>
                  <a:lnTo>
                    <a:pt x="2112" y="60"/>
                  </a:lnTo>
                  <a:lnTo>
                    <a:pt x="52" y="1393"/>
                  </a:lnTo>
                  <a:lnTo>
                    <a:pt x="52" y="13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4" name="Freeform 82">
              <a:extLst>
                <a:ext uri="{FF2B5EF4-FFF2-40B4-BE49-F238E27FC236}">
                  <a16:creationId xmlns:a16="http://schemas.microsoft.com/office/drawing/2014/main" id="{7D6F9ED9-BBCA-5C81-8D5E-69476C4FD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1410"/>
              <a:ext cx="2129" cy="1408"/>
            </a:xfrm>
            <a:custGeom>
              <a:avLst/>
              <a:gdLst/>
              <a:ahLst/>
              <a:cxnLst>
                <a:cxn ang="0">
                  <a:pos x="65" y="1400"/>
                </a:cxn>
                <a:cxn ang="0">
                  <a:pos x="52" y="1404"/>
                </a:cxn>
                <a:cxn ang="0">
                  <a:pos x="40" y="1407"/>
                </a:cxn>
                <a:cxn ang="0">
                  <a:pos x="27" y="1404"/>
                </a:cxn>
                <a:cxn ang="0">
                  <a:pos x="17" y="1398"/>
                </a:cxn>
                <a:cxn ang="0">
                  <a:pos x="6" y="1388"/>
                </a:cxn>
                <a:cxn ang="0">
                  <a:pos x="6" y="1388"/>
                </a:cxn>
                <a:cxn ang="0">
                  <a:pos x="2" y="1375"/>
                </a:cxn>
                <a:cxn ang="0">
                  <a:pos x="0" y="1362"/>
                </a:cxn>
                <a:cxn ang="0">
                  <a:pos x="2" y="1349"/>
                </a:cxn>
                <a:cxn ang="0">
                  <a:pos x="10" y="1339"/>
                </a:cxn>
                <a:cxn ang="0">
                  <a:pos x="19" y="1328"/>
                </a:cxn>
                <a:cxn ang="0">
                  <a:pos x="2063" y="6"/>
                </a:cxn>
                <a:cxn ang="0">
                  <a:pos x="2063" y="6"/>
                </a:cxn>
                <a:cxn ang="0">
                  <a:pos x="2076" y="2"/>
                </a:cxn>
                <a:cxn ang="0">
                  <a:pos x="2088" y="0"/>
                </a:cxn>
                <a:cxn ang="0">
                  <a:pos x="2101" y="2"/>
                </a:cxn>
                <a:cxn ang="0">
                  <a:pos x="2113" y="8"/>
                </a:cxn>
                <a:cxn ang="0">
                  <a:pos x="2122" y="19"/>
                </a:cxn>
                <a:cxn ang="0">
                  <a:pos x="2122" y="19"/>
                </a:cxn>
                <a:cxn ang="0">
                  <a:pos x="2126" y="31"/>
                </a:cxn>
                <a:cxn ang="0">
                  <a:pos x="2128" y="45"/>
                </a:cxn>
                <a:cxn ang="0">
                  <a:pos x="2126" y="57"/>
                </a:cxn>
                <a:cxn ang="0">
                  <a:pos x="2118" y="68"/>
                </a:cxn>
                <a:cxn ang="0">
                  <a:pos x="2109" y="78"/>
                </a:cxn>
                <a:cxn ang="0">
                  <a:pos x="65" y="1400"/>
                </a:cxn>
                <a:cxn ang="0">
                  <a:pos x="65" y="1400"/>
                </a:cxn>
              </a:cxnLst>
              <a:rect l="0" t="0" r="r" b="b"/>
              <a:pathLst>
                <a:path w="2129" h="1408">
                  <a:moveTo>
                    <a:pt x="65" y="1400"/>
                  </a:moveTo>
                  <a:lnTo>
                    <a:pt x="52" y="1404"/>
                  </a:lnTo>
                  <a:lnTo>
                    <a:pt x="40" y="1407"/>
                  </a:lnTo>
                  <a:lnTo>
                    <a:pt x="27" y="1404"/>
                  </a:lnTo>
                  <a:lnTo>
                    <a:pt x="17" y="1398"/>
                  </a:lnTo>
                  <a:lnTo>
                    <a:pt x="6" y="1388"/>
                  </a:lnTo>
                  <a:lnTo>
                    <a:pt x="6" y="1388"/>
                  </a:lnTo>
                  <a:lnTo>
                    <a:pt x="2" y="1375"/>
                  </a:lnTo>
                  <a:lnTo>
                    <a:pt x="0" y="1362"/>
                  </a:lnTo>
                  <a:lnTo>
                    <a:pt x="2" y="1349"/>
                  </a:lnTo>
                  <a:lnTo>
                    <a:pt x="10" y="1339"/>
                  </a:lnTo>
                  <a:lnTo>
                    <a:pt x="19" y="1328"/>
                  </a:lnTo>
                  <a:lnTo>
                    <a:pt x="2063" y="6"/>
                  </a:lnTo>
                  <a:lnTo>
                    <a:pt x="2063" y="6"/>
                  </a:lnTo>
                  <a:lnTo>
                    <a:pt x="2076" y="2"/>
                  </a:lnTo>
                  <a:lnTo>
                    <a:pt x="2088" y="0"/>
                  </a:lnTo>
                  <a:lnTo>
                    <a:pt x="2101" y="2"/>
                  </a:lnTo>
                  <a:lnTo>
                    <a:pt x="2113" y="8"/>
                  </a:lnTo>
                  <a:lnTo>
                    <a:pt x="2122" y="19"/>
                  </a:lnTo>
                  <a:lnTo>
                    <a:pt x="2122" y="19"/>
                  </a:lnTo>
                  <a:lnTo>
                    <a:pt x="2126" y="31"/>
                  </a:lnTo>
                  <a:lnTo>
                    <a:pt x="2128" y="45"/>
                  </a:lnTo>
                  <a:lnTo>
                    <a:pt x="2126" y="57"/>
                  </a:lnTo>
                  <a:lnTo>
                    <a:pt x="2118" y="68"/>
                  </a:lnTo>
                  <a:lnTo>
                    <a:pt x="2109" y="78"/>
                  </a:lnTo>
                  <a:lnTo>
                    <a:pt x="65" y="1400"/>
                  </a:lnTo>
                  <a:lnTo>
                    <a:pt x="65" y="140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5" name="Freeform 83">
              <a:extLst>
                <a:ext uri="{FF2B5EF4-FFF2-40B4-BE49-F238E27FC236}">
                  <a16:creationId xmlns:a16="http://schemas.microsoft.com/office/drawing/2014/main" id="{D03A9D39-7F32-24A5-C535-FD6ABEBB4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484"/>
              <a:ext cx="2136" cy="1417"/>
            </a:xfrm>
            <a:custGeom>
              <a:avLst/>
              <a:gdLst/>
              <a:ahLst/>
              <a:cxnLst>
                <a:cxn ang="0">
                  <a:pos x="25" y="1321"/>
                </a:cxn>
                <a:cxn ang="0">
                  <a:pos x="17" y="1325"/>
                </a:cxn>
                <a:cxn ang="0">
                  <a:pos x="13" y="1332"/>
                </a:cxn>
                <a:cxn ang="0">
                  <a:pos x="8" y="1339"/>
                </a:cxn>
                <a:cxn ang="0">
                  <a:pos x="4" y="1346"/>
                </a:cxn>
                <a:cxn ang="0">
                  <a:pos x="2" y="1353"/>
                </a:cxn>
                <a:cxn ang="0">
                  <a:pos x="0" y="1362"/>
                </a:cxn>
                <a:cxn ang="0">
                  <a:pos x="0" y="1369"/>
                </a:cxn>
                <a:cxn ang="0">
                  <a:pos x="2" y="1378"/>
                </a:cxn>
                <a:cxn ang="0">
                  <a:pos x="4" y="1385"/>
                </a:cxn>
                <a:cxn ang="0">
                  <a:pos x="8" y="1392"/>
                </a:cxn>
                <a:cxn ang="0">
                  <a:pos x="8" y="1392"/>
                </a:cxn>
                <a:cxn ang="0">
                  <a:pos x="15" y="1399"/>
                </a:cxn>
                <a:cxn ang="0">
                  <a:pos x="21" y="1406"/>
                </a:cxn>
                <a:cxn ang="0">
                  <a:pos x="27" y="1410"/>
                </a:cxn>
                <a:cxn ang="0">
                  <a:pos x="34" y="1414"/>
                </a:cxn>
                <a:cxn ang="0">
                  <a:pos x="42" y="1416"/>
                </a:cxn>
                <a:cxn ang="0">
                  <a:pos x="50" y="1416"/>
                </a:cxn>
                <a:cxn ang="0">
                  <a:pos x="59" y="1416"/>
                </a:cxn>
                <a:cxn ang="0">
                  <a:pos x="68" y="1416"/>
                </a:cxn>
                <a:cxn ang="0">
                  <a:pos x="73" y="1412"/>
                </a:cxn>
                <a:cxn ang="0">
                  <a:pos x="82" y="1408"/>
                </a:cxn>
                <a:cxn ang="0">
                  <a:pos x="2109" y="96"/>
                </a:cxn>
                <a:cxn ang="0">
                  <a:pos x="2109" y="96"/>
                </a:cxn>
                <a:cxn ang="0">
                  <a:pos x="2118" y="93"/>
                </a:cxn>
                <a:cxn ang="0">
                  <a:pos x="2122" y="86"/>
                </a:cxn>
                <a:cxn ang="0">
                  <a:pos x="2127" y="80"/>
                </a:cxn>
                <a:cxn ang="0">
                  <a:pos x="2130" y="71"/>
                </a:cxn>
                <a:cxn ang="0">
                  <a:pos x="2132" y="65"/>
                </a:cxn>
                <a:cxn ang="0">
                  <a:pos x="2135" y="57"/>
                </a:cxn>
                <a:cxn ang="0">
                  <a:pos x="2135" y="48"/>
                </a:cxn>
                <a:cxn ang="0">
                  <a:pos x="2132" y="40"/>
                </a:cxn>
                <a:cxn ang="0">
                  <a:pos x="2130" y="31"/>
                </a:cxn>
                <a:cxn ang="0">
                  <a:pos x="2127" y="25"/>
                </a:cxn>
                <a:cxn ang="0">
                  <a:pos x="2127" y="25"/>
                </a:cxn>
                <a:cxn ang="0">
                  <a:pos x="2120" y="19"/>
                </a:cxn>
                <a:cxn ang="0">
                  <a:pos x="2114" y="13"/>
                </a:cxn>
                <a:cxn ang="0">
                  <a:pos x="2107" y="8"/>
                </a:cxn>
                <a:cxn ang="0">
                  <a:pos x="2102" y="4"/>
                </a:cxn>
                <a:cxn ang="0">
                  <a:pos x="2093" y="2"/>
                </a:cxn>
                <a:cxn ang="0">
                  <a:pos x="2084" y="0"/>
                </a:cxn>
                <a:cxn ang="0">
                  <a:pos x="2076" y="2"/>
                </a:cxn>
                <a:cxn ang="0">
                  <a:pos x="2070" y="2"/>
                </a:cxn>
                <a:cxn ang="0">
                  <a:pos x="2061" y="6"/>
                </a:cxn>
                <a:cxn ang="0">
                  <a:pos x="2053" y="8"/>
                </a:cxn>
                <a:cxn ang="0">
                  <a:pos x="25" y="1321"/>
                </a:cxn>
                <a:cxn ang="0">
                  <a:pos x="25" y="1321"/>
                </a:cxn>
              </a:cxnLst>
              <a:rect l="0" t="0" r="r" b="b"/>
              <a:pathLst>
                <a:path w="2136" h="1417">
                  <a:moveTo>
                    <a:pt x="25" y="1321"/>
                  </a:moveTo>
                  <a:lnTo>
                    <a:pt x="17" y="1325"/>
                  </a:lnTo>
                  <a:lnTo>
                    <a:pt x="13" y="1332"/>
                  </a:lnTo>
                  <a:lnTo>
                    <a:pt x="8" y="1339"/>
                  </a:lnTo>
                  <a:lnTo>
                    <a:pt x="4" y="1346"/>
                  </a:lnTo>
                  <a:lnTo>
                    <a:pt x="2" y="1353"/>
                  </a:lnTo>
                  <a:lnTo>
                    <a:pt x="0" y="1362"/>
                  </a:lnTo>
                  <a:lnTo>
                    <a:pt x="0" y="1369"/>
                  </a:lnTo>
                  <a:lnTo>
                    <a:pt x="2" y="1378"/>
                  </a:lnTo>
                  <a:lnTo>
                    <a:pt x="4" y="1385"/>
                  </a:lnTo>
                  <a:lnTo>
                    <a:pt x="8" y="1392"/>
                  </a:lnTo>
                  <a:lnTo>
                    <a:pt x="8" y="1392"/>
                  </a:lnTo>
                  <a:lnTo>
                    <a:pt x="15" y="1399"/>
                  </a:lnTo>
                  <a:lnTo>
                    <a:pt x="21" y="1406"/>
                  </a:lnTo>
                  <a:lnTo>
                    <a:pt x="27" y="1410"/>
                  </a:lnTo>
                  <a:lnTo>
                    <a:pt x="34" y="1414"/>
                  </a:lnTo>
                  <a:lnTo>
                    <a:pt x="42" y="1416"/>
                  </a:lnTo>
                  <a:lnTo>
                    <a:pt x="50" y="1416"/>
                  </a:lnTo>
                  <a:lnTo>
                    <a:pt x="59" y="1416"/>
                  </a:lnTo>
                  <a:lnTo>
                    <a:pt x="68" y="1416"/>
                  </a:lnTo>
                  <a:lnTo>
                    <a:pt x="73" y="1412"/>
                  </a:lnTo>
                  <a:lnTo>
                    <a:pt x="82" y="1408"/>
                  </a:lnTo>
                  <a:lnTo>
                    <a:pt x="2109" y="96"/>
                  </a:lnTo>
                  <a:lnTo>
                    <a:pt x="2109" y="96"/>
                  </a:lnTo>
                  <a:lnTo>
                    <a:pt x="2118" y="93"/>
                  </a:lnTo>
                  <a:lnTo>
                    <a:pt x="2122" y="86"/>
                  </a:lnTo>
                  <a:lnTo>
                    <a:pt x="2127" y="80"/>
                  </a:lnTo>
                  <a:lnTo>
                    <a:pt x="2130" y="71"/>
                  </a:lnTo>
                  <a:lnTo>
                    <a:pt x="2132" y="65"/>
                  </a:lnTo>
                  <a:lnTo>
                    <a:pt x="2135" y="57"/>
                  </a:lnTo>
                  <a:lnTo>
                    <a:pt x="2135" y="48"/>
                  </a:lnTo>
                  <a:lnTo>
                    <a:pt x="2132" y="40"/>
                  </a:lnTo>
                  <a:lnTo>
                    <a:pt x="2130" y="31"/>
                  </a:lnTo>
                  <a:lnTo>
                    <a:pt x="2127" y="25"/>
                  </a:lnTo>
                  <a:lnTo>
                    <a:pt x="2127" y="25"/>
                  </a:lnTo>
                  <a:lnTo>
                    <a:pt x="2120" y="19"/>
                  </a:lnTo>
                  <a:lnTo>
                    <a:pt x="2114" y="13"/>
                  </a:lnTo>
                  <a:lnTo>
                    <a:pt x="2107" y="8"/>
                  </a:lnTo>
                  <a:lnTo>
                    <a:pt x="2102" y="4"/>
                  </a:lnTo>
                  <a:lnTo>
                    <a:pt x="2093" y="2"/>
                  </a:lnTo>
                  <a:lnTo>
                    <a:pt x="2084" y="0"/>
                  </a:lnTo>
                  <a:lnTo>
                    <a:pt x="2076" y="2"/>
                  </a:lnTo>
                  <a:lnTo>
                    <a:pt x="2070" y="2"/>
                  </a:lnTo>
                  <a:lnTo>
                    <a:pt x="2061" y="6"/>
                  </a:lnTo>
                  <a:lnTo>
                    <a:pt x="2053" y="8"/>
                  </a:lnTo>
                  <a:lnTo>
                    <a:pt x="25" y="1321"/>
                  </a:lnTo>
                  <a:lnTo>
                    <a:pt x="25" y="132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6" name="Freeform 84">
              <a:extLst>
                <a:ext uri="{FF2B5EF4-FFF2-40B4-BE49-F238E27FC236}">
                  <a16:creationId xmlns:a16="http://schemas.microsoft.com/office/drawing/2014/main" id="{2068F5E4-C457-C6BC-E80D-2AD781916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7" name="Freeform 85">
              <a:extLst>
                <a:ext uri="{FF2B5EF4-FFF2-40B4-BE49-F238E27FC236}">
                  <a16:creationId xmlns:a16="http://schemas.microsoft.com/office/drawing/2014/main" id="{FF197500-98AC-387C-2ABC-5A6845273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8" name="Freeform 86">
              <a:extLst>
                <a:ext uri="{FF2B5EF4-FFF2-40B4-BE49-F238E27FC236}">
                  <a16:creationId xmlns:a16="http://schemas.microsoft.com/office/drawing/2014/main" id="{FE00F28D-EFB4-3ED8-F746-90F32C63E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9" name="Freeform 87">
              <a:extLst>
                <a:ext uri="{FF2B5EF4-FFF2-40B4-BE49-F238E27FC236}">
                  <a16:creationId xmlns:a16="http://schemas.microsoft.com/office/drawing/2014/main" id="{7B7E4B30-E680-E7B6-1348-322F73CB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0" name="Freeform 88">
              <a:extLst>
                <a:ext uri="{FF2B5EF4-FFF2-40B4-BE49-F238E27FC236}">
                  <a16:creationId xmlns:a16="http://schemas.microsoft.com/office/drawing/2014/main" id="{3B77EA95-9995-9823-0DC2-A4538474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1" name="Freeform 89">
              <a:extLst>
                <a:ext uri="{FF2B5EF4-FFF2-40B4-BE49-F238E27FC236}">
                  <a16:creationId xmlns:a16="http://schemas.microsoft.com/office/drawing/2014/main" id="{344F2B80-0016-D006-2A90-61C3001B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2" name="Freeform 90">
              <a:extLst>
                <a:ext uri="{FF2B5EF4-FFF2-40B4-BE49-F238E27FC236}">
                  <a16:creationId xmlns:a16="http://schemas.microsoft.com/office/drawing/2014/main" id="{27C10975-A107-307D-4C80-E13894C97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3" name="Freeform 91">
              <a:extLst>
                <a:ext uri="{FF2B5EF4-FFF2-40B4-BE49-F238E27FC236}">
                  <a16:creationId xmlns:a16="http://schemas.microsoft.com/office/drawing/2014/main" id="{DAAF7D6D-5B0E-5420-4A4D-9006BB708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4" name="Freeform 92">
              <a:extLst>
                <a:ext uri="{FF2B5EF4-FFF2-40B4-BE49-F238E27FC236}">
                  <a16:creationId xmlns:a16="http://schemas.microsoft.com/office/drawing/2014/main" id="{5D082A51-7B95-9630-D7E5-E786C414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5" name="Freeform 93">
              <a:extLst>
                <a:ext uri="{FF2B5EF4-FFF2-40B4-BE49-F238E27FC236}">
                  <a16:creationId xmlns:a16="http://schemas.microsoft.com/office/drawing/2014/main" id="{F0082670-04D4-CA9E-B34C-F2CDB4E36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6" name="Freeform 94">
              <a:extLst>
                <a:ext uri="{FF2B5EF4-FFF2-40B4-BE49-F238E27FC236}">
                  <a16:creationId xmlns:a16="http://schemas.microsoft.com/office/drawing/2014/main" id="{68DF6011-12D1-D018-64FC-64A103DAF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  <a:cxn ang="0">
                  <a:pos x="189" y="14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  <a:lnTo>
                    <a:pt x="189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7" name="Freeform 95">
              <a:extLst>
                <a:ext uri="{FF2B5EF4-FFF2-40B4-BE49-F238E27FC236}">
                  <a16:creationId xmlns:a16="http://schemas.microsoft.com/office/drawing/2014/main" id="{EE38A87A-727C-2ADE-7966-59E58ED61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8" name="Freeform 96">
              <a:extLst>
                <a:ext uri="{FF2B5EF4-FFF2-40B4-BE49-F238E27FC236}">
                  <a16:creationId xmlns:a16="http://schemas.microsoft.com/office/drawing/2014/main" id="{F32761EA-2F16-EB4D-A584-9EB7C1866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  <a:cxn ang="0">
                  <a:pos x="166" y="129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  <a:lnTo>
                    <a:pt x="166" y="1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9" name="Freeform 97">
              <a:extLst>
                <a:ext uri="{FF2B5EF4-FFF2-40B4-BE49-F238E27FC236}">
                  <a16:creationId xmlns:a16="http://schemas.microsoft.com/office/drawing/2014/main" id="{5E5062C6-849F-0DBF-FDA7-75CFF4868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0" name="Freeform 98">
              <a:extLst>
                <a:ext uri="{FF2B5EF4-FFF2-40B4-BE49-F238E27FC236}">
                  <a16:creationId xmlns:a16="http://schemas.microsoft.com/office/drawing/2014/main" id="{BE2AF0AA-A592-C97D-E1B5-E752BF04F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  <a:cxn ang="0">
                  <a:pos x="130" y="94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  <a:lnTo>
                    <a:pt x="130" y="9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1" name="Freeform 99">
              <a:extLst>
                <a:ext uri="{FF2B5EF4-FFF2-40B4-BE49-F238E27FC236}">
                  <a16:creationId xmlns:a16="http://schemas.microsoft.com/office/drawing/2014/main" id="{FA3DB5F6-9380-3006-D45E-0723A3F5F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2" name="Freeform 100">
              <a:extLst>
                <a:ext uri="{FF2B5EF4-FFF2-40B4-BE49-F238E27FC236}">
                  <a16:creationId xmlns:a16="http://schemas.microsoft.com/office/drawing/2014/main" id="{02FA1496-8136-E7D2-1BBC-5AB65042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  <a:cxn ang="0">
                  <a:pos x="164" y="13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  <a:lnTo>
                    <a:pt x="164" y="13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3" name="Freeform 101">
              <a:extLst>
                <a:ext uri="{FF2B5EF4-FFF2-40B4-BE49-F238E27FC236}">
                  <a16:creationId xmlns:a16="http://schemas.microsoft.com/office/drawing/2014/main" id="{C5CB7EEB-F943-28DA-9545-A5732782F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4" name="Freeform 102">
              <a:extLst>
                <a:ext uri="{FF2B5EF4-FFF2-40B4-BE49-F238E27FC236}">
                  <a16:creationId xmlns:a16="http://schemas.microsoft.com/office/drawing/2014/main" id="{754350E1-F9EE-63DC-E584-15A033E14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  <a:cxn ang="0">
                  <a:pos x="145" y="140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  <a:lnTo>
                    <a:pt x="145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5" name="Freeform 103">
              <a:extLst>
                <a:ext uri="{FF2B5EF4-FFF2-40B4-BE49-F238E27FC236}">
                  <a16:creationId xmlns:a16="http://schemas.microsoft.com/office/drawing/2014/main" id="{45CBD28D-A09C-1E90-94DC-7C28A0557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6" name="Freeform 104">
              <a:extLst>
                <a:ext uri="{FF2B5EF4-FFF2-40B4-BE49-F238E27FC236}">
                  <a16:creationId xmlns:a16="http://schemas.microsoft.com/office/drawing/2014/main" id="{57184CC6-C546-1084-CE38-736D55FF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  <a:cxn ang="0">
                  <a:pos x="91" y="142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  <a:lnTo>
                    <a:pt x="91" y="14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7" name="Freeform 105">
              <a:extLst>
                <a:ext uri="{FF2B5EF4-FFF2-40B4-BE49-F238E27FC236}">
                  <a16:creationId xmlns:a16="http://schemas.microsoft.com/office/drawing/2014/main" id="{52E1C644-62DD-570E-FE90-E1A53239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8" name="Freeform 106">
              <a:extLst>
                <a:ext uri="{FF2B5EF4-FFF2-40B4-BE49-F238E27FC236}">
                  <a16:creationId xmlns:a16="http://schemas.microsoft.com/office/drawing/2014/main" id="{2D594F0D-9C77-E76E-125C-FDF4A6FD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  <a:cxn ang="0">
                  <a:pos x="81" y="196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  <a:lnTo>
                    <a:pt x="81" y="196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9" name="Freeform 107">
              <a:extLst>
                <a:ext uri="{FF2B5EF4-FFF2-40B4-BE49-F238E27FC236}">
                  <a16:creationId xmlns:a16="http://schemas.microsoft.com/office/drawing/2014/main" id="{6D3150DD-0B27-C562-C331-BE3B3C25D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0" name="Freeform 108">
              <a:extLst>
                <a:ext uri="{FF2B5EF4-FFF2-40B4-BE49-F238E27FC236}">
                  <a16:creationId xmlns:a16="http://schemas.microsoft.com/office/drawing/2014/main" id="{44679226-B04B-53E6-E0C7-8083032E4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193" y="137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93" y="13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1" name="Freeform 109">
              <a:extLst>
                <a:ext uri="{FF2B5EF4-FFF2-40B4-BE49-F238E27FC236}">
                  <a16:creationId xmlns:a16="http://schemas.microsoft.com/office/drawing/2014/main" id="{E07828FC-0633-8CF4-F79D-2C7A0744B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2" name="Freeform 110">
              <a:extLst>
                <a:ext uri="{FF2B5EF4-FFF2-40B4-BE49-F238E27FC236}">
                  <a16:creationId xmlns:a16="http://schemas.microsoft.com/office/drawing/2014/main" id="{67C2C2FC-4BE3-AF93-0052-C31FA6BFE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  <a:cxn ang="0">
                  <a:pos x="166" y="130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  <a:lnTo>
                    <a:pt x="166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3" name="Freeform 111">
              <a:extLst>
                <a:ext uri="{FF2B5EF4-FFF2-40B4-BE49-F238E27FC236}">
                  <a16:creationId xmlns:a16="http://schemas.microsoft.com/office/drawing/2014/main" id="{01F902E4-6D54-1497-76A1-2AE5C3090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4" name="Freeform 112">
              <a:extLst>
                <a:ext uri="{FF2B5EF4-FFF2-40B4-BE49-F238E27FC236}">
                  <a16:creationId xmlns:a16="http://schemas.microsoft.com/office/drawing/2014/main" id="{05A8295F-59F1-33BB-6A60-C14BF2E97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  <a:cxn ang="0">
                  <a:pos x="131" y="90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  <a:lnTo>
                    <a:pt x="131" y="9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5" name="Freeform 113">
              <a:extLst>
                <a:ext uri="{FF2B5EF4-FFF2-40B4-BE49-F238E27FC236}">
                  <a16:creationId xmlns:a16="http://schemas.microsoft.com/office/drawing/2014/main" id="{67B6D13A-791E-3567-528D-0E3DB90BD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6" name="Freeform 114">
              <a:extLst>
                <a:ext uri="{FF2B5EF4-FFF2-40B4-BE49-F238E27FC236}">
                  <a16:creationId xmlns:a16="http://schemas.microsoft.com/office/drawing/2014/main" id="{413ED540-00E3-2C9D-0230-B52D37E60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  <a:cxn ang="0">
                  <a:pos x="164" y="130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  <a:lnTo>
                    <a:pt x="164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7" name="Freeform 115">
              <a:extLst>
                <a:ext uri="{FF2B5EF4-FFF2-40B4-BE49-F238E27FC236}">
                  <a16:creationId xmlns:a16="http://schemas.microsoft.com/office/drawing/2014/main" id="{256736C4-5010-1C4E-C645-145AB2E43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8" name="Freeform 116">
              <a:extLst>
                <a:ext uri="{FF2B5EF4-FFF2-40B4-BE49-F238E27FC236}">
                  <a16:creationId xmlns:a16="http://schemas.microsoft.com/office/drawing/2014/main" id="{4087006C-3D8B-782B-30E4-2AF7213FD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  <a:cxn ang="0">
                  <a:pos x="143" y="142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  <a:lnTo>
                    <a:pt x="143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9" name="Freeform 117">
              <a:extLst>
                <a:ext uri="{FF2B5EF4-FFF2-40B4-BE49-F238E27FC236}">
                  <a16:creationId xmlns:a16="http://schemas.microsoft.com/office/drawing/2014/main" id="{5CA17A6E-DBE5-2E47-BE0D-81CA66877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0" name="Freeform 118">
              <a:extLst>
                <a:ext uri="{FF2B5EF4-FFF2-40B4-BE49-F238E27FC236}">
                  <a16:creationId xmlns:a16="http://schemas.microsoft.com/office/drawing/2014/main" id="{382C2E7D-B398-0D56-66ED-0AD4CE8DD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  <a:cxn ang="0">
                  <a:pos x="90" y="143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  <a:lnTo>
                    <a:pt x="90" y="14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1" name="Freeform 119">
              <a:extLst>
                <a:ext uri="{FF2B5EF4-FFF2-40B4-BE49-F238E27FC236}">
                  <a16:creationId xmlns:a16="http://schemas.microsoft.com/office/drawing/2014/main" id="{32041F8A-0AA0-808D-4501-561D9F7C1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2" name="Freeform 120">
              <a:extLst>
                <a:ext uri="{FF2B5EF4-FFF2-40B4-BE49-F238E27FC236}">
                  <a16:creationId xmlns:a16="http://schemas.microsoft.com/office/drawing/2014/main" id="{17B04FE2-73C6-F30E-20A4-DC0821EBF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  <a:cxn ang="0">
                  <a:pos x="80" y="196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  <a:lnTo>
                    <a:pt x="80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3" name="Freeform 121">
              <a:extLst>
                <a:ext uri="{FF2B5EF4-FFF2-40B4-BE49-F238E27FC236}">
                  <a16:creationId xmlns:a16="http://schemas.microsoft.com/office/drawing/2014/main" id="{1B05AE30-E7EB-ADE8-61B4-99C2CAEF3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4" name="Freeform 122">
              <a:extLst>
                <a:ext uri="{FF2B5EF4-FFF2-40B4-BE49-F238E27FC236}">
                  <a16:creationId xmlns:a16="http://schemas.microsoft.com/office/drawing/2014/main" id="{9D085E6F-76DE-8F67-F4E9-2166EC3EB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  <a:cxn ang="0">
                  <a:pos x="0" y="526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  <a:lnTo>
                    <a:pt x="0" y="52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5" name="Freeform 123">
              <a:extLst>
                <a:ext uri="{FF2B5EF4-FFF2-40B4-BE49-F238E27FC236}">
                  <a16:creationId xmlns:a16="http://schemas.microsoft.com/office/drawing/2014/main" id="{F363EA7D-389D-0312-5645-68C3F3B1B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6" name="Freeform 124">
              <a:extLst>
                <a:ext uri="{FF2B5EF4-FFF2-40B4-BE49-F238E27FC236}">
                  <a16:creationId xmlns:a16="http://schemas.microsoft.com/office/drawing/2014/main" id="{7DE74DD4-F445-B229-2845-B8F1F0890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  <a:lnTo>
                    <a:pt x="115" y="4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7" name="Freeform 125">
              <a:extLst>
                <a:ext uri="{FF2B5EF4-FFF2-40B4-BE49-F238E27FC236}">
                  <a16:creationId xmlns:a16="http://schemas.microsoft.com/office/drawing/2014/main" id="{1976C4E1-7299-80E9-1A1C-47895CADC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8" name="Freeform 126">
              <a:extLst>
                <a:ext uri="{FF2B5EF4-FFF2-40B4-BE49-F238E27FC236}">
                  <a16:creationId xmlns:a16="http://schemas.microsoft.com/office/drawing/2014/main" id="{35E17DAD-1513-1D09-81ED-1989FC903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  <a:cxn ang="0">
                  <a:pos x="34" y="399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  <a:lnTo>
                    <a:pt x="34" y="399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9" name="Freeform 127">
              <a:extLst>
                <a:ext uri="{FF2B5EF4-FFF2-40B4-BE49-F238E27FC236}">
                  <a16:creationId xmlns:a16="http://schemas.microsoft.com/office/drawing/2014/main" id="{E2F8BE83-A52A-7FEE-80DF-D2729017D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8" name="Freeform 128">
              <a:extLst>
                <a:ext uri="{FF2B5EF4-FFF2-40B4-BE49-F238E27FC236}">
                  <a16:creationId xmlns:a16="http://schemas.microsoft.com/office/drawing/2014/main" id="{022D961E-6D47-83F0-1800-5A6AFE075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  <a:cxn ang="0">
                  <a:pos x="33" y="401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  <a:lnTo>
                    <a:pt x="33" y="40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9" name="Freeform 129">
              <a:extLst>
                <a:ext uri="{FF2B5EF4-FFF2-40B4-BE49-F238E27FC236}">
                  <a16:creationId xmlns:a16="http://schemas.microsoft.com/office/drawing/2014/main" id="{2AB72CE5-CFD8-0769-2335-6568F7505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0" name="Freeform 130">
              <a:extLst>
                <a:ext uri="{FF2B5EF4-FFF2-40B4-BE49-F238E27FC236}">
                  <a16:creationId xmlns:a16="http://schemas.microsoft.com/office/drawing/2014/main" id="{F39F7EA8-D645-80C9-DB7D-F7D24D1E2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2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2" name="Freeform 131">
              <a:extLst>
                <a:ext uri="{FF2B5EF4-FFF2-40B4-BE49-F238E27FC236}">
                  <a16:creationId xmlns:a16="http://schemas.microsoft.com/office/drawing/2014/main" id="{05772BD5-DE6E-BF67-2BA9-2043EF5F7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3" name="Freeform 132">
              <a:extLst>
                <a:ext uri="{FF2B5EF4-FFF2-40B4-BE49-F238E27FC236}">
                  <a16:creationId xmlns:a16="http://schemas.microsoft.com/office/drawing/2014/main" id="{D1C672E1-B056-4240-9C47-EF56BB7F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1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4" name="Freeform 133">
              <a:extLst>
                <a:ext uri="{FF2B5EF4-FFF2-40B4-BE49-F238E27FC236}">
                  <a16:creationId xmlns:a16="http://schemas.microsoft.com/office/drawing/2014/main" id="{24EE7D73-C7D9-A9D9-2981-33365A807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5" name="Freeform 134">
              <a:extLst>
                <a:ext uri="{FF2B5EF4-FFF2-40B4-BE49-F238E27FC236}">
                  <a16:creationId xmlns:a16="http://schemas.microsoft.com/office/drawing/2014/main" id="{8CD2FC87-27F3-483E-E3FF-9D4A2506C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  <a:lnTo>
                    <a:pt x="0" y="2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6" name="Freeform 135">
              <a:extLst>
                <a:ext uri="{FF2B5EF4-FFF2-40B4-BE49-F238E27FC236}">
                  <a16:creationId xmlns:a16="http://schemas.microsoft.com/office/drawing/2014/main" id="{12BEF915-6BD7-8198-BEE2-9F6039221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7" name="Freeform 136">
              <a:extLst>
                <a:ext uri="{FF2B5EF4-FFF2-40B4-BE49-F238E27FC236}">
                  <a16:creationId xmlns:a16="http://schemas.microsoft.com/office/drawing/2014/main" id="{FCEFDC81-718C-B33F-5F76-0A8E1D5DC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  <a:lnTo>
                    <a:pt x="0" y="2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8" name="Freeform 137">
              <a:extLst>
                <a:ext uri="{FF2B5EF4-FFF2-40B4-BE49-F238E27FC236}">
                  <a16:creationId xmlns:a16="http://schemas.microsoft.com/office/drawing/2014/main" id="{C63C3CA8-F1F6-AF66-4BF2-7C5DFAC8E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9" name="Freeform 138">
              <a:extLst>
                <a:ext uri="{FF2B5EF4-FFF2-40B4-BE49-F238E27FC236}">
                  <a16:creationId xmlns:a16="http://schemas.microsoft.com/office/drawing/2014/main" id="{0BF4D638-9E62-B841-30AC-CF2E41B52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  <a:lnTo>
                    <a:pt x="0" y="6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0" name="Freeform 139">
              <a:extLst>
                <a:ext uri="{FF2B5EF4-FFF2-40B4-BE49-F238E27FC236}">
                  <a16:creationId xmlns:a16="http://schemas.microsoft.com/office/drawing/2014/main" id="{928D69AC-4575-299A-9C98-4F48F4D71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1" name="Freeform 140">
              <a:extLst>
                <a:ext uri="{FF2B5EF4-FFF2-40B4-BE49-F238E27FC236}">
                  <a16:creationId xmlns:a16="http://schemas.microsoft.com/office/drawing/2014/main" id="{9E21F766-DECA-6A9D-A356-EE75BFBA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  <a:lnTo>
                    <a:pt x="0" y="6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2" name="Freeform 141">
              <a:extLst>
                <a:ext uri="{FF2B5EF4-FFF2-40B4-BE49-F238E27FC236}">
                  <a16:creationId xmlns:a16="http://schemas.microsoft.com/office/drawing/2014/main" id="{640FBC82-104E-9C1C-C002-F52DA4988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3" name="Freeform 142">
              <a:extLst>
                <a:ext uri="{FF2B5EF4-FFF2-40B4-BE49-F238E27FC236}">
                  <a16:creationId xmlns:a16="http://schemas.microsoft.com/office/drawing/2014/main" id="{CB91E332-F569-9AE1-C6B6-45E45A4A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  <a:cxn ang="0">
                  <a:pos x="0" y="595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  <a:lnTo>
                    <a:pt x="0" y="59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4" name="Freeform 143">
              <a:extLst>
                <a:ext uri="{FF2B5EF4-FFF2-40B4-BE49-F238E27FC236}">
                  <a16:creationId xmlns:a16="http://schemas.microsoft.com/office/drawing/2014/main" id="{C8CD0ADB-2B55-37B8-6249-A3ADBAB72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5" name="Freeform 144">
              <a:extLst>
                <a:ext uri="{FF2B5EF4-FFF2-40B4-BE49-F238E27FC236}">
                  <a16:creationId xmlns:a16="http://schemas.microsoft.com/office/drawing/2014/main" id="{5F548D0D-9F91-2333-3843-BD53491CB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  <a:cxn ang="0">
                  <a:pos x="0" y="595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  <a:lnTo>
                    <a:pt x="0" y="5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6" name="Freeform 145">
              <a:extLst>
                <a:ext uri="{FF2B5EF4-FFF2-40B4-BE49-F238E27FC236}">
                  <a16:creationId xmlns:a16="http://schemas.microsoft.com/office/drawing/2014/main" id="{24BBA563-B26C-B980-731C-5C6F8377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7" name="Freeform 146">
              <a:extLst>
                <a:ext uri="{FF2B5EF4-FFF2-40B4-BE49-F238E27FC236}">
                  <a16:creationId xmlns:a16="http://schemas.microsoft.com/office/drawing/2014/main" id="{45F8ED2A-27FC-3420-A8B3-6AE0D9643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  <a:lnTo>
                    <a:pt x="0" y="522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8" name="Freeform 147">
              <a:extLst>
                <a:ext uri="{FF2B5EF4-FFF2-40B4-BE49-F238E27FC236}">
                  <a16:creationId xmlns:a16="http://schemas.microsoft.com/office/drawing/2014/main" id="{D3ADCD61-52D9-C558-0696-FC84923FC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9" name="Freeform 148">
              <a:extLst>
                <a:ext uri="{FF2B5EF4-FFF2-40B4-BE49-F238E27FC236}">
                  <a16:creationId xmlns:a16="http://schemas.microsoft.com/office/drawing/2014/main" id="{200D2F83-BBFB-D166-E4D3-1DE88170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  <a:lnTo>
                    <a:pt x="0" y="5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0" name="Freeform 149">
              <a:extLst>
                <a:ext uri="{FF2B5EF4-FFF2-40B4-BE49-F238E27FC236}">
                  <a16:creationId xmlns:a16="http://schemas.microsoft.com/office/drawing/2014/main" id="{A98D09DA-3FE8-A0CA-7E3C-9F2AE2AC3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1" name="Freeform 150">
              <a:extLst>
                <a:ext uri="{FF2B5EF4-FFF2-40B4-BE49-F238E27FC236}">
                  <a16:creationId xmlns:a16="http://schemas.microsoft.com/office/drawing/2014/main" id="{1BEE6BB0-818D-7DB8-A5DF-4A7BA68C1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  <a:cxn ang="0">
                  <a:pos x="0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  <a:lnTo>
                    <a:pt x="0" y="365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2" name="Freeform 151">
              <a:extLst>
                <a:ext uri="{FF2B5EF4-FFF2-40B4-BE49-F238E27FC236}">
                  <a16:creationId xmlns:a16="http://schemas.microsoft.com/office/drawing/2014/main" id="{57EBEE5B-F3FC-CFCD-FC61-E1D11E8DF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3" name="Freeform 152">
              <a:extLst>
                <a:ext uri="{FF2B5EF4-FFF2-40B4-BE49-F238E27FC236}">
                  <a16:creationId xmlns:a16="http://schemas.microsoft.com/office/drawing/2014/main" id="{A08EA000-2961-4AF5-1350-35B201452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  <a:cxn ang="0">
                  <a:pos x="0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  <a:lnTo>
                    <a:pt x="0" y="3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4" name="Freeform 153">
              <a:extLst>
                <a:ext uri="{FF2B5EF4-FFF2-40B4-BE49-F238E27FC236}">
                  <a16:creationId xmlns:a16="http://schemas.microsoft.com/office/drawing/2014/main" id="{82270C25-748F-5290-4405-FCC45382B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5" name="Freeform 154">
              <a:extLst>
                <a:ext uri="{FF2B5EF4-FFF2-40B4-BE49-F238E27FC236}">
                  <a16:creationId xmlns:a16="http://schemas.microsoft.com/office/drawing/2014/main" id="{F568598E-49FD-7038-7021-AD0C75702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  <a:cxn ang="0">
                  <a:pos x="0" y="362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6" name="Freeform 155">
              <a:extLst>
                <a:ext uri="{FF2B5EF4-FFF2-40B4-BE49-F238E27FC236}">
                  <a16:creationId xmlns:a16="http://schemas.microsoft.com/office/drawing/2014/main" id="{64E9D307-0374-A20B-F63C-3C20567EC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7" name="Freeform 156">
              <a:extLst>
                <a:ext uri="{FF2B5EF4-FFF2-40B4-BE49-F238E27FC236}">
                  <a16:creationId xmlns:a16="http://schemas.microsoft.com/office/drawing/2014/main" id="{8730C5B9-BDF2-296A-C4A9-DFECD199D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  <a:cxn ang="0">
                  <a:pos x="0" y="359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  <a:lnTo>
                    <a:pt x="0" y="3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8" name="Freeform 157">
              <a:extLst>
                <a:ext uri="{FF2B5EF4-FFF2-40B4-BE49-F238E27FC236}">
                  <a16:creationId xmlns:a16="http://schemas.microsoft.com/office/drawing/2014/main" id="{8D9503B3-CA92-2B13-AEF9-D8AD2852E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9" name="Freeform 158">
              <a:extLst>
                <a:ext uri="{FF2B5EF4-FFF2-40B4-BE49-F238E27FC236}">
                  <a16:creationId xmlns:a16="http://schemas.microsoft.com/office/drawing/2014/main" id="{B3AC2F72-C637-EFE1-C472-1AB7CF66A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  <a:lnTo>
                    <a:pt x="0" y="15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0" name="Freeform 159">
              <a:extLst>
                <a:ext uri="{FF2B5EF4-FFF2-40B4-BE49-F238E27FC236}">
                  <a16:creationId xmlns:a16="http://schemas.microsoft.com/office/drawing/2014/main" id="{ACC60E47-E428-7CC8-EA0F-AAFE25A30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1" name="Freeform 160">
              <a:extLst>
                <a:ext uri="{FF2B5EF4-FFF2-40B4-BE49-F238E27FC236}">
                  <a16:creationId xmlns:a16="http://schemas.microsoft.com/office/drawing/2014/main" id="{7A74E410-9F00-E804-D84B-E55F848A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  <a:lnTo>
                    <a:pt x="0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2" name="Freeform 161">
              <a:extLst>
                <a:ext uri="{FF2B5EF4-FFF2-40B4-BE49-F238E27FC236}">
                  <a16:creationId xmlns:a16="http://schemas.microsoft.com/office/drawing/2014/main" id="{80FDEBC4-451B-BBAB-3E5D-E79A1B27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3" name="Freeform 162">
              <a:extLst>
                <a:ext uri="{FF2B5EF4-FFF2-40B4-BE49-F238E27FC236}">
                  <a16:creationId xmlns:a16="http://schemas.microsoft.com/office/drawing/2014/main" id="{8D4258E9-A764-6467-7EDD-625C76472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  <a:lnTo>
                    <a:pt x="0" y="8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4" name="Freeform 163">
              <a:extLst>
                <a:ext uri="{FF2B5EF4-FFF2-40B4-BE49-F238E27FC236}">
                  <a16:creationId xmlns:a16="http://schemas.microsoft.com/office/drawing/2014/main" id="{1CEECA03-9C5D-3B59-EF7C-B97EC2B69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5" name="Freeform 164">
              <a:extLst>
                <a:ext uri="{FF2B5EF4-FFF2-40B4-BE49-F238E27FC236}">
                  <a16:creationId xmlns:a16="http://schemas.microsoft.com/office/drawing/2014/main" id="{35E32ACA-6D2B-CB55-A6CF-765BC3BEF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  <a:lnTo>
                    <a:pt x="0" y="8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6" name="Freeform 165">
              <a:extLst>
                <a:ext uri="{FF2B5EF4-FFF2-40B4-BE49-F238E27FC236}">
                  <a16:creationId xmlns:a16="http://schemas.microsoft.com/office/drawing/2014/main" id="{6AF99BEE-B7E2-33E0-8B95-E0EE39453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7" name="Freeform 166">
              <a:extLst>
                <a:ext uri="{FF2B5EF4-FFF2-40B4-BE49-F238E27FC236}">
                  <a16:creationId xmlns:a16="http://schemas.microsoft.com/office/drawing/2014/main" id="{A2156DD3-57BB-7ED3-FA65-B4A0A6F0C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  <a:cxn ang="0">
                  <a:pos x="78" y="388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  <a:lnTo>
                    <a:pt x="78" y="38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8" name="Freeform 167">
              <a:extLst>
                <a:ext uri="{FF2B5EF4-FFF2-40B4-BE49-F238E27FC236}">
                  <a16:creationId xmlns:a16="http://schemas.microsoft.com/office/drawing/2014/main" id="{8C0476A7-FA1E-020F-68F0-5068524C1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9" name="Freeform 168">
              <a:extLst>
                <a:ext uri="{FF2B5EF4-FFF2-40B4-BE49-F238E27FC236}">
                  <a16:creationId xmlns:a16="http://schemas.microsoft.com/office/drawing/2014/main" id="{F2D10F7E-FBCD-3988-BEF0-E101D27FB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  <a:cxn ang="0">
                  <a:pos x="140" y="331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  <a:lnTo>
                    <a:pt x="140" y="33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0" name="Freeform 169">
              <a:extLst>
                <a:ext uri="{FF2B5EF4-FFF2-40B4-BE49-F238E27FC236}">
                  <a16:creationId xmlns:a16="http://schemas.microsoft.com/office/drawing/2014/main" id="{278FD9BC-D67E-896E-1D1C-6526E1046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1" name="Freeform 170">
              <a:extLst>
                <a:ext uri="{FF2B5EF4-FFF2-40B4-BE49-F238E27FC236}">
                  <a16:creationId xmlns:a16="http://schemas.microsoft.com/office/drawing/2014/main" id="{9651B9A7-98B3-2E4A-FC19-2B1E2DD92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  <a:cxn ang="0">
                  <a:pos x="131" y="267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  <a:lnTo>
                    <a:pt x="131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2" name="Freeform 171">
              <a:extLst>
                <a:ext uri="{FF2B5EF4-FFF2-40B4-BE49-F238E27FC236}">
                  <a16:creationId xmlns:a16="http://schemas.microsoft.com/office/drawing/2014/main" id="{5F25EDCF-2766-3205-04D0-5225A59F5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3" name="Freeform 172">
              <a:extLst>
                <a:ext uri="{FF2B5EF4-FFF2-40B4-BE49-F238E27FC236}">
                  <a16:creationId xmlns:a16="http://schemas.microsoft.com/office/drawing/2014/main" id="{ED730D29-A036-128C-1E80-D50A64910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  <a:cxn ang="0">
                  <a:pos x="246" y="267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  <a:lnTo>
                    <a:pt x="246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4" name="Freeform 173">
              <a:extLst>
                <a:ext uri="{FF2B5EF4-FFF2-40B4-BE49-F238E27FC236}">
                  <a16:creationId xmlns:a16="http://schemas.microsoft.com/office/drawing/2014/main" id="{6778225F-FD29-A26D-973A-D0661CA32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5" name="Freeform 174">
              <a:extLst>
                <a:ext uri="{FF2B5EF4-FFF2-40B4-BE49-F238E27FC236}">
                  <a16:creationId xmlns:a16="http://schemas.microsoft.com/office/drawing/2014/main" id="{E218465A-8DBC-8409-9F01-9BA6626D7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94" y="21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6" name="Freeform 175">
              <a:extLst>
                <a:ext uri="{FF2B5EF4-FFF2-40B4-BE49-F238E27FC236}">
                  <a16:creationId xmlns:a16="http://schemas.microsoft.com/office/drawing/2014/main" id="{BF35B488-4CD7-5F8A-E05F-58144E403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7" name="Freeform 176">
              <a:extLst>
                <a:ext uri="{FF2B5EF4-FFF2-40B4-BE49-F238E27FC236}">
                  <a16:creationId xmlns:a16="http://schemas.microsoft.com/office/drawing/2014/main" id="{4E5104EA-AE48-6050-D116-41DD05DE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  <a:cxn ang="0">
                  <a:pos x="193" y="222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  <a:lnTo>
                    <a:pt x="193" y="22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8" name="Freeform 177">
              <a:extLst>
                <a:ext uri="{FF2B5EF4-FFF2-40B4-BE49-F238E27FC236}">
                  <a16:creationId xmlns:a16="http://schemas.microsoft.com/office/drawing/2014/main" id="{CFD9CA08-C0F5-FC9A-8551-78EF7C219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9" name="Freeform 178">
              <a:extLst>
                <a:ext uri="{FF2B5EF4-FFF2-40B4-BE49-F238E27FC236}">
                  <a16:creationId xmlns:a16="http://schemas.microsoft.com/office/drawing/2014/main" id="{677A4229-91D9-A1A2-A92A-26F24B26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  <a:cxn ang="0">
                  <a:pos x="231" y="159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  <a:lnTo>
                    <a:pt x="231" y="1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0" name="Freeform 179">
              <a:extLst>
                <a:ext uri="{FF2B5EF4-FFF2-40B4-BE49-F238E27FC236}">
                  <a16:creationId xmlns:a16="http://schemas.microsoft.com/office/drawing/2014/main" id="{278C69C0-4894-7B3D-6D4B-6AC04B2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1" name="Freeform 180">
              <a:extLst>
                <a:ext uri="{FF2B5EF4-FFF2-40B4-BE49-F238E27FC236}">
                  <a16:creationId xmlns:a16="http://schemas.microsoft.com/office/drawing/2014/main" id="{AB7B4AED-7CCB-881B-4BC7-6B9D041EB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  <a:cxn ang="0">
                  <a:pos x="77" y="384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  <a:lnTo>
                    <a:pt x="77" y="38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2" name="Freeform 181">
              <a:extLst>
                <a:ext uri="{FF2B5EF4-FFF2-40B4-BE49-F238E27FC236}">
                  <a16:creationId xmlns:a16="http://schemas.microsoft.com/office/drawing/2014/main" id="{ED23CECB-3563-3F68-A151-4B168636D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3" name="Freeform 182">
              <a:extLst>
                <a:ext uri="{FF2B5EF4-FFF2-40B4-BE49-F238E27FC236}">
                  <a16:creationId xmlns:a16="http://schemas.microsoft.com/office/drawing/2014/main" id="{85052ABA-1D7E-1151-6A80-9A098346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  <a:cxn ang="0">
                  <a:pos x="141" y="330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  <a:lnTo>
                    <a:pt x="141" y="3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4" name="Freeform 183">
              <a:extLst>
                <a:ext uri="{FF2B5EF4-FFF2-40B4-BE49-F238E27FC236}">
                  <a16:creationId xmlns:a16="http://schemas.microsoft.com/office/drawing/2014/main" id="{79AC881B-ABBB-6766-CC1A-9519BFA94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5" name="Freeform 184">
              <a:extLst>
                <a:ext uri="{FF2B5EF4-FFF2-40B4-BE49-F238E27FC236}">
                  <a16:creationId xmlns:a16="http://schemas.microsoft.com/office/drawing/2014/main" id="{A85A589C-141A-961A-40DD-6A015BF19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  <a:cxn ang="0">
                  <a:pos x="131" y="270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  <a:lnTo>
                    <a:pt x="131" y="27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6" name="Freeform 185">
              <a:extLst>
                <a:ext uri="{FF2B5EF4-FFF2-40B4-BE49-F238E27FC236}">
                  <a16:creationId xmlns:a16="http://schemas.microsoft.com/office/drawing/2014/main" id="{5629BB8E-04C0-CFDD-73C4-8A8FDE7BA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7" name="Freeform 186">
              <a:extLst>
                <a:ext uri="{FF2B5EF4-FFF2-40B4-BE49-F238E27FC236}">
                  <a16:creationId xmlns:a16="http://schemas.microsoft.com/office/drawing/2014/main" id="{4E679199-7DA0-DCD1-560C-8392626AB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  <a:cxn ang="0">
                  <a:pos x="246" y="269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246" y="26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8" name="Freeform 187">
              <a:extLst>
                <a:ext uri="{FF2B5EF4-FFF2-40B4-BE49-F238E27FC236}">
                  <a16:creationId xmlns:a16="http://schemas.microsoft.com/office/drawing/2014/main" id="{1E183EBE-C124-A0A8-3C1C-0402BE10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9" name="Freeform 188">
              <a:extLst>
                <a:ext uri="{FF2B5EF4-FFF2-40B4-BE49-F238E27FC236}">
                  <a16:creationId xmlns:a16="http://schemas.microsoft.com/office/drawing/2014/main" id="{7CE882DA-4836-662C-314B-4A7F3A43B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  <a:lnTo>
                    <a:pt x="194" y="21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0" name="Freeform 189">
              <a:extLst>
                <a:ext uri="{FF2B5EF4-FFF2-40B4-BE49-F238E27FC236}">
                  <a16:creationId xmlns:a16="http://schemas.microsoft.com/office/drawing/2014/main" id="{90B06619-6CA7-C291-0820-F16016F6B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1" name="Freeform 190">
              <a:extLst>
                <a:ext uri="{FF2B5EF4-FFF2-40B4-BE49-F238E27FC236}">
                  <a16:creationId xmlns:a16="http://schemas.microsoft.com/office/drawing/2014/main" id="{C38C3495-20BC-A54D-8EB4-95B5E3838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  <a:cxn ang="0">
                  <a:pos x="194" y="223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  <a:lnTo>
                    <a:pt x="194" y="2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0" name="Freeform 191">
              <a:extLst>
                <a:ext uri="{FF2B5EF4-FFF2-40B4-BE49-F238E27FC236}">
                  <a16:creationId xmlns:a16="http://schemas.microsoft.com/office/drawing/2014/main" id="{CCC1B77C-C9B4-65C8-0839-088DD7A3C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1" name="Freeform 192">
              <a:extLst>
                <a:ext uri="{FF2B5EF4-FFF2-40B4-BE49-F238E27FC236}">
                  <a16:creationId xmlns:a16="http://schemas.microsoft.com/office/drawing/2014/main" id="{E020E5BB-90D6-56F4-5093-F2C678B1F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  <a:cxn ang="0">
                  <a:pos x="232" y="162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  <a:lnTo>
                    <a:pt x="232" y="1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2" name="Freeform 193">
              <a:extLst>
                <a:ext uri="{FF2B5EF4-FFF2-40B4-BE49-F238E27FC236}">
                  <a16:creationId xmlns:a16="http://schemas.microsoft.com/office/drawing/2014/main" id="{CC7E8282-DC1F-4F59-75FD-C1B20792F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3" name="Freeform 194">
              <a:extLst>
                <a:ext uri="{FF2B5EF4-FFF2-40B4-BE49-F238E27FC236}">
                  <a16:creationId xmlns:a16="http://schemas.microsoft.com/office/drawing/2014/main" id="{BA540FF5-BC6F-2FA3-9A9A-DA5B28D6C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  <a:cxn ang="0">
                  <a:pos x="120" y="233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  <a:lnTo>
                    <a:pt x="120" y="2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4" name="Freeform 195">
              <a:extLst>
                <a:ext uri="{FF2B5EF4-FFF2-40B4-BE49-F238E27FC236}">
                  <a16:creationId xmlns:a16="http://schemas.microsoft.com/office/drawing/2014/main" id="{979D080D-F9B7-4B05-BB77-3523374B1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5" name="Freeform 196">
              <a:extLst>
                <a:ext uri="{FF2B5EF4-FFF2-40B4-BE49-F238E27FC236}">
                  <a16:creationId xmlns:a16="http://schemas.microsoft.com/office/drawing/2014/main" id="{4E04EE93-B32E-2CEC-5DA2-76668906B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  <a:cxn ang="0">
                  <a:pos x="80" y="362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  <a:lnTo>
                    <a:pt x="80" y="3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6" name="Freeform 197">
              <a:extLst>
                <a:ext uri="{FF2B5EF4-FFF2-40B4-BE49-F238E27FC236}">
                  <a16:creationId xmlns:a16="http://schemas.microsoft.com/office/drawing/2014/main" id="{AF393000-56FD-2E55-A517-BB1357572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7" name="Freeform 198">
              <a:extLst>
                <a:ext uri="{FF2B5EF4-FFF2-40B4-BE49-F238E27FC236}">
                  <a16:creationId xmlns:a16="http://schemas.microsoft.com/office/drawing/2014/main" id="{F4684CE5-96F0-EA34-3B8A-1A51693EC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  <a:cxn ang="0">
                  <a:pos x="34" y="318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  <a:lnTo>
                    <a:pt x="34" y="3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8" name="Freeform 199">
              <a:extLst>
                <a:ext uri="{FF2B5EF4-FFF2-40B4-BE49-F238E27FC236}">
                  <a16:creationId xmlns:a16="http://schemas.microsoft.com/office/drawing/2014/main" id="{38862A1F-C9E3-BFCE-FB91-EDDC492B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9" name="Freeform 200">
              <a:extLst>
                <a:ext uri="{FF2B5EF4-FFF2-40B4-BE49-F238E27FC236}">
                  <a16:creationId xmlns:a16="http://schemas.microsoft.com/office/drawing/2014/main" id="{599F60B9-25F6-E0A2-5F82-6406BCCB3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  <a:cxn ang="0">
                  <a:pos x="2" y="285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  <a:lnTo>
                    <a:pt x="2" y="28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0" name="Freeform 201">
              <a:extLst>
                <a:ext uri="{FF2B5EF4-FFF2-40B4-BE49-F238E27FC236}">
                  <a16:creationId xmlns:a16="http://schemas.microsoft.com/office/drawing/2014/main" id="{9B2DD37D-6134-E27D-FD51-D4E354AE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1" name="Freeform 202">
              <a:extLst>
                <a:ext uri="{FF2B5EF4-FFF2-40B4-BE49-F238E27FC236}">
                  <a16:creationId xmlns:a16="http://schemas.microsoft.com/office/drawing/2014/main" id="{8AE2BE2B-FDD0-EFB1-A022-8CBAFA8D3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  <a:cxn ang="0">
                  <a:pos x="0" y="218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  <a:lnTo>
                    <a:pt x="0" y="2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2" name="Freeform 203">
              <a:extLst>
                <a:ext uri="{FF2B5EF4-FFF2-40B4-BE49-F238E27FC236}">
                  <a16:creationId xmlns:a16="http://schemas.microsoft.com/office/drawing/2014/main" id="{E098061F-6197-38A3-9EC2-4BF8A83F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3" name="Freeform 204">
              <a:extLst>
                <a:ext uri="{FF2B5EF4-FFF2-40B4-BE49-F238E27FC236}">
                  <a16:creationId xmlns:a16="http://schemas.microsoft.com/office/drawing/2014/main" id="{E1AE9259-14C0-65AF-A9C5-19EB4B206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  <a:cxn ang="0">
                  <a:pos x="0" y="175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  <a:lnTo>
                    <a:pt x="0" y="1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4" name="Freeform 205">
              <a:extLst>
                <a:ext uri="{FF2B5EF4-FFF2-40B4-BE49-F238E27FC236}">
                  <a16:creationId xmlns:a16="http://schemas.microsoft.com/office/drawing/2014/main" id="{B3C1F942-6CAD-4A60-FEC4-77F7E2E3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5" name="Freeform 206">
              <a:extLst>
                <a:ext uri="{FF2B5EF4-FFF2-40B4-BE49-F238E27FC236}">
                  <a16:creationId xmlns:a16="http://schemas.microsoft.com/office/drawing/2014/main" id="{A5D4975C-626F-0142-6CFC-C8CEBAFFD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  <a:cxn ang="0">
                  <a:pos x="0" y="149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  <a:lnTo>
                    <a:pt x="0" y="14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6" name="Freeform 207">
              <a:extLst>
                <a:ext uri="{FF2B5EF4-FFF2-40B4-BE49-F238E27FC236}">
                  <a16:creationId xmlns:a16="http://schemas.microsoft.com/office/drawing/2014/main" id="{F00C0B0C-07B4-78BA-0AD4-5DDAD6A95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7" name="Freeform 208">
              <a:extLst>
                <a:ext uri="{FF2B5EF4-FFF2-40B4-BE49-F238E27FC236}">
                  <a16:creationId xmlns:a16="http://schemas.microsoft.com/office/drawing/2014/main" id="{A9BA4D32-94D3-6B29-A2FF-EB209CE91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  <a:cxn ang="0">
                  <a:pos x="0" y="200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  <a:lnTo>
                    <a:pt x="0" y="20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8" name="Freeform 209">
              <a:extLst>
                <a:ext uri="{FF2B5EF4-FFF2-40B4-BE49-F238E27FC236}">
                  <a16:creationId xmlns:a16="http://schemas.microsoft.com/office/drawing/2014/main" id="{435894A4-5D5D-BE0E-EB96-9AD6289D8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9" name="Freeform 210">
              <a:extLst>
                <a:ext uri="{FF2B5EF4-FFF2-40B4-BE49-F238E27FC236}">
                  <a16:creationId xmlns:a16="http://schemas.microsoft.com/office/drawing/2014/main" id="{9666747A-B657-382F-0DA6-4DCF1A3BB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  <a:cxn ang="0">
                  <a:pos x="243" y="338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  <a:lnTo>
                    <a:pt x="243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0" name="Freeform 211">
              <a:extLst>
                <a:ext uri="{FF2B5EF4-FFF2-40B4-BE49-F238E27FC236}">
                  <a16:creationId xmlns:a16="http://schemas.microsoft.com/office/drawing/2014/main" id="{19879773-3B35-BE2C-84DA-8EAD482D4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1" name="Freeform 212">
              <a:extLst>
                <a:ext uri="{FF2B5EF4-FFF2-40B4-BE49-F238E27FC236}">
                  <a16:creationId xmlns:a16="http://schemas.microsoft.com/office/drawing/2014/main" id="{A5DB7773-A52A-722B-AA30-168F1A034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2" name="Freeform 213">
              <a:extLst>
                <a:ext uri="{FF2B5EF4-FFF2-40B4-BE49-F238E27FC236}">
                  <a16:creationId xmlns:a16="http://schemas.microsoft.com/office/drawing/2014/main" id="{977022F0-B4C2-9151-642E-8144B7147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3" name="Freeform 214">
              <a:extLst>
                <a:ext uri="{FF2B5EF4-FFF2-40B4-BE49-F238E27FC236}">
                  <a16:creationId xmlns:a16="http://schemas.microsoft.com/office/drawing/2014/main" id="{A675CA89-5AD7-647E-6B89-7BDE79F47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4" name="Freeform 215">
              <a:extLst>
                <a:ext uri="{FF2B5EF4-FFF2-40B4-BE49-F238E27FC236}">
                  <a16:creationId xmlns:a16="http://schemas.microsoft.com/office/drawing/2014/main" id="{9B70A9C3-7181-CD3B-D6E1-09A0ACEA5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5" name="Freeform 216">
              <a:extLst>
                <a:ext uri="{FF2B5EF4-FFF2-40B4-BE49-F238E27FC236}">
                  <a16:creationId xmlns:a16="http://schemas.microsoft.com/office/drawing/2014/main" id="{FC3F10BE-CC2B-CAB1-3999-EDABE1765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  <a:cxn ang="0">
                  <a:pos x="0" y="14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6" name="Freeform 217">
              <a:extLst>
                <a:ext uri="{FF2B5EF4-FFF2-40B4-BE49-F238E27FC236}">
                  <a16:creationId xmlns:a16="http://schemas.microsoft.com/office/drawing/2014/main" id="{79ECA90E-3845-E680-3124-1634D107A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7" name="Freeform 218">
              <a:extLst>
                <a:ext uri="{FF2B5EF4-FFF2-40B4-BE49-F238E27FC236}">
                  <a16:creationId xmlns:a16="http://schemas.microsoft.com/office/drawing/2014/main" id="{069D4D27-C89A-E512-5331-C6A7D31BA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  <a:cxn ang="0">
                  <a:pos x="0" y="129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  <a:lnTo>
                    <a:pt x="0" y="12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8" name="Freeform 219">
              <a:extLst>
                <a:ext uri="{FF2B5EF4-FFF2-40B4-BE49-F238E27FC236}">
                  <a16:creationId xmlns:a16="http://schemas.microsoft.com/office/drawing/2014/main" id="{E797121F-ABB8-72B0-2470-1A85C7D48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9" name="Freeform 220">
              <a:extLst>
                <a:ext uri="{FF2B5EF4-FFF2-40B4-BE49-F238E27FC236}">
                  <a16:creationId xmlns:a16="http://schemas.microsoft.com/office/drawing/2014/main" id="{E24A9DBC-EFE4-547B-A029-DC23A540C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  <a:cxn ang="0">
                  <a:pos x="0" y="94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  <a:lnTo>
                    <a:pt x="0" y="9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0" name="Freeform 221">
              <a:extLst>
                <a:ext uri="{FF2B5EF4-FFF2-40B4-BE49-F238E27FC236}">
                  <a16:creationId xmlns:a16="http://schemas.microsoft.com/office/drawing/2014/main" id="{18487F45-3A2A-6285-7CFE-911F29BCD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1" name="Freeform 222">
              <a:extLst>
                <a:ext uri="{FF2B5EF4-FFF2-40B4-BE49-F238E27FC236}">
                  <a16:creationId xmlns:a16="http://schemas.microsoft.com/office/drawing/2014/main" id="{424FD889-3A83-087F-8D8B-09F4EA8A3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  <a:cxn ang="0">
                  <a:pos x="0" y="13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0" y="1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2" name="Freeform 223">
              <a:extLst>
                <a:ext uri="{FF2B5EF4-FFF2-40B4-BE49-F238E27FC236}">
                  <a16:creationId xmlns:a16="http://schemas.microsoft.com/office/drawing/2014/main" id="{B04AC8F6-2340-9505-242F-58349EE5B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3" name="Freeform 224">
              <a:extLst>
                <a:ext uri="{FF2B5EF4-FFF2-40B4-BE49-F238E27FC236}">
                  <a16:creationId xmlns:a16="http://schemas.microsoft.com/office/drawing/2014/main" id="{C53044CB-0A27-1AC0-4153-BCA1EC67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  <a:cxn ang="0">
                  <a:pos x="0" y="140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4" name="Freeform 225">
              <a:extLst>
                <a:ext uri="{FF2B5EF4-FFF2-40B4-BE49-F238E27FC236}">
                  <a16:creationId xmlns:a16="http://schemas.microsoft.com/office/drawing/2014/main" id="{0CE2B3B9-C046-A66A-0D13-8C395B463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5" name="Freeform 226">
              <a:extLst>
                <a:ext uri="{FF2B5EF4-FFF2-40B4-BE49-F238E27FC236}">
                  <a16:creationId xmlns:a16="http://schemas.microsoft.com/office/drawing/2014/main" id="{F4F1EB54-DE70-0FB8-930F-0C72444F2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  <a:cxn ang="0">
                  <a:pos x="0" y="142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  <a:lnTo>
                    <a:pt x="0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6" name="Freeform 227">
              <a:extLst>
                <a:ext uri="{FF2B5EF4-FFF2-40B4-BE49-F238E27FC236}">
                  <a16:creationId xmlns:a16="http://schemas.microsoft.com/office/drawing/2014/main" id="{2EE39280-059A-9535-17B5-873031E31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7" name="Freeform 228">
              <a:extLst>
                <a:ext uri="{FF2B5EF4-FFF2-40B4-BE49-F238E27FC236}">
                  <a16:creationId xmlns:a16="http://schemas.microsoft.com/office/drawing/2014/main" id="{843F4133-9620-DC7D-29C5-425D02D53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  <a:cxn ang="0">
                  <a:pos x="8" y="196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8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8" name="Freeform 229">
              <a:extLst>
                <a:ext uri="{FF2B5EF4-FFF2-40B4-BE49-F238E27FC236}">
                  <a16:creationId xmlns:a16="http://schemas.microsoft.com/office/drawing/2014/main" id="{F0882AFB-78DD-786E-4427-7826BB501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9" name="Freeform 230">
              <a:extLst>
                <a:ext uri="{FF2B5EF4-FFF2-40B4-BE49-F238E27FC236}">
                  <a16:creationId xmlns:a16="http://schemas.microsoft.com/office/drawing/2014/main" id="{F05B4F43-C300-9A65-A46D-32B7C9086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  <a:cxn ang="0">
                  <a:pos x="143" y="504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  <a:lnTo>
                    <a:pt x="143" y="50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0" name="Freeform 231">
              <a:extLst>
                <a:ext uri="{FF2B5EF4-FFF2-40B4-BE49-F238E27FC236}">
                  <a16:creationId xmlns:a16="http://schemas.microsoft.com/office/drawing/2014/main" id="{59EC7094-62BC-A929-49B1-A33682470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1" name="Freeform 232">
              <a:extLst>
                <a:ext uri="{FF2B5EF4-FFF2-40B4-BE49-F238E27FC236}">
                  <a16:creationId xmlns:a16="http://schemas.microsoft.com/office/drawing/2014/main" id="{D100E0F5-D784-CA8C-A732-781B7748C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2330"/>
              <a:ext cx="126" cy="386"/>
            </a:xfrm>
            <a:custGeom>
              <a:avLst/>
              <a:gdLst/>
              <a:ahLst/>
              <a:cxnLst>
                <a:cxn ang="0">
                  <a:pos x="125" y="380"/>
                </a:cxn>
                <a:cxn ang="0">
                  <a:pos x="103" y="338"/>
                </a:cxn>
                <a:cxn ang="0">
                  <a:pos x="85" y="299"/>
                </a:cxn>
                <a:cxn ang="0">
                  <a:pos x="67" y="256"/>
                </a:cxn>
                <a:cxn ang="0">
                  <a:pos x="50" y="216"/>
                </a:cxn>
                <a:cxn ang="0">
                  <a:pos x="37" y="177"/>
                </a:cxn>
                <a:cxn ang="0">
                  <a:pos x="27" y="136"/>
                </a:cxn>
                <a:cxn ang="0">
                  <a:pos x="16" y="101"/>
                </a:cxn>
                <a:cxn ang="0">
                  <a:pos x="9" y="64"/>
                </a:cxn>
                <a:cxn ang="0">
                  <a:pos x="4" y="3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8" y="64"/>
                </a:cxn>
                <a:cxn ang="0">
                  <a:pos x="14" y="101"/>
                </a:cxn>
                <a:cxn ang="0">
                  <a:pos x="21" y="138"/>
                </a:cxn>
                <a:cxn ang="0">
                  <a:pos x="32" y="178"/>
                </a:cxn>
                <a:cxn ang="0">
                  <a:pos x="42" y="218"/>
                </a:cxn>
                <a:cxn ang="0">
                  <a:pos x="55" y="258"/>
                </a:cxn>
                <a:cxn ang="0">
                  <a:pos x="69" y="300"/>
                </a:cxn>
                <a:cxn ang="0">
                  <a:pos x="88" y="343"/>
                </a:cxn>
                <a:cxn ang="0">
                  <a:pos x="110" y="385"/>
                </a:cxn>
                <a:cxn ang="0">
                  <a:pos x="125" y="380"/>
                </a:cxn>
              </a:cxnLst>
              <a:rect l="0" t="0" r="r" b="b"/>
              <a:pathLst>
                <a:path w="126" h="386">
                  <a:moveTo>
                    <a:pt x="125" y="380"/>
                  </a:moveTo>
                  <a:lnTo>
                    <a:pt x="103" y="338"/>
                  </a:lnTo>
                  <a:lnTo>
                    <a:pt x="85" y="299"/>
                  </a:lnTo>
                  <a:lnTo>
                    <a:pt x="67" y="256"/>
                  </a:lnTo>
                  <a:lnTo>
                    <a:pt x="50" y="216"/>
                  </a:lnTo>
                  <a:lnTo>
                    <a:pt x="37" y="177"/>
                  </a:lnTo>
                  <a:lnTo>
                    <a:pt x="27" y="136"/>
                  </a:lnTo>
                  <a:lnTo>
                    <a:pt x="16" y="101"/>
                  </a:lnTo>
                  <a:lnTo>
                    <a:pt x="9" y="64"/>
                  </a:lnTo>
                  <a:lnTo>
                    <a:pt x="4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8" y="64"/>
                  </a:lnTo>
                  <a:lnTo>
                    <a:pt x="14" y="101"/>
                  </a:lnTo>
                  <a:lnTo>
                    <a:pt x="21" y="138"/>
                  </a:lnTo>
                  <a:lnTo>
                    <a:pt x="32" y="178"/>
                  </a:lnTo>
                  <a:lnTo>
                    <a:pt x="42" y="218"/>
                  </a:lnTo>
                  <a:lnTo>
                    <a:pt x="55" y="258"/>
                  </a:lnTo>
                  <a:lnTo>
                    <a:pt x="69" y="300"/>
                  </a:lnTo>
                  <a:lnTo>
                    <a:pt x="88" y="343"/>
                  </a:lnTo>
                  <a:lnTo>
                    <a:pt x="110" y="385"/>
                  </a:lnTo>
                  <a:lnTo>
                    <a:pt x="125" y="38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2" name="Freeform 233">
              <a:extLst>
                <a:ext uri="{FF2B5EF4-FFF2-40B4-BE49-F238E27FC236}">
                  <a16:creationId xmlns:a16="http://schemas.microsoft.com/office/drawing/2014/main" id="{402ECCEC-3BEF-241D-0F96-0A6A69BDB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  <a:cxn ang="0">
                  <a:pos x="115" y="408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  <a:lnTo>
                    <a:pt x="115" y="40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3" name="Freeform 234">
              <a:extLst>
                <a:ext uri="{FF2B5EF4-FFF2-40B4-BE49-F238E27FC236}">
                  <a16:creationId xmlns:a16="http://schemas.microsoft.com/office/drawing/2014/main" id="{FB56FF51-BCAD-02C4-00DA-6D62CEE62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4" name="Freeform 235">
              <a:extLst>
                <a:ext uri="{FF2B5EF4-FFF2-40B4-BE49-F238E27FC236}">
                  <a16:creationId xmlns:a16="http://schemas.microsoft.com/office/drawing/2014/main" id="{F61B39EC-77F7-A4F4-C46B-40A6DAB0B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398"/>
              <a:ext cx="75" cy="318"/>
            </a:xfrm>
            <a:custGeom>
              <a:avLst/>
              <a:gdLst/>
              <a:ahLst/>
              <a:cxnLst>
                <a:cxn ang="0">
                  <a:pos x="74" y="304"/>
                </a:cxn>
                <a:cxn ang="0">
                  <a:pos x="53" y="268"/>
                </a:cxn>
                <a:cxn ang="0">
                  <a:pos x="38" y="231"/>
                </a:cxn>
                <a:cxn ang="0">
                  <a:pos x="25" y="195"/>
                </a:cxn>
                <a:cxn ang="0">
                  <a:pos x="16" y="161"/>
                </a:cxn>
                <a:cxn ang="0">
                  <a:pos x="8" y="128"/>
                </a:cxn>
                <a:cxn ang="0">
                  <a:pos x="4" y="98"/>
                </a:cxn>
                <a:cxn ang="0">
                  <a:pos x="4" y="69"/>
                </a:cxn>
                <a:cxn ang="0">
                  <a:pos x="4" y="41"/>
                </a:cxn>
                <a:cxn ang="0">
                  <a:pos x="6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20"/>
                </a:cxn>
                <a:cxn ang="0">
                  <a:pos x="2" y="43"/>
                </a:cxn>
                <a:cxn ang="0">
                  <a:pos x="0" y="71"/>
                </a:cxn>
                <a:cxn ang="0">
                  <a:pos x="0" y="103"/>
                </a:cxn>
                <a:cxn ang="0">
                  <a:pos x="2" y="134"/>
                </a:cxn>
                <a:cxn ang="0">
                  <a:pos x="6" y="167"/>
                </a:cxn>
                <a:cxn ang="0">
                  <a:pos x="13" y="204"/>
                </a:cxn>
                <a:cxn ang="0">
                  <a:pos x="25" y="241"/>
                </a:cxn>
                <a:cxn ang="0">
                  <a:pos x="39" y="279"/>
                </a:cxn>
                <a:cxn ang="0">
                  <a:pos x="59" y="317"/>
                </a:cxn>
                <a:cxn ang="0">
                  <a:pos x="74" y="304"/>
                </a:cxn>
              </a:cxnLst>
              <a:rect l="0" t="0" r="r" b="b"/>
              <a:pathLst>
                <a:path w="75" h="318">
                  <a:moveTo>
                    <a:pt x="74" y="304"/>
                  </a:moveTo>
                  <a:lnTo>
                    <a:pt x="53" y="268"/>
                  </a:lnTo>
                  <a:lnTo>
                    <a:pt x="38" y="231"/>
                  </a:lnTo>
                  <a:lnTo>
                    <a:pt x="25" y="195"/>
                  </a:lnTo>
                  <a:lnTo>
                    <a:pt x="16" y="161"/>
                  </a:lnTo>
                  <a:lnTo>
                    <a:pt x="8" y="128"/>
                  </a:lnTo>
                  <a:lnTo>
                    <a:pt x="4" y="98"/>
                  </a:lnTo>
                  <a:lnTo>
                    <a:pt x="4" y="69"/>
                  </a:lnTo>
                  <a:lnTo>
                    <a:pt x="4" y="41"/>
                  </a:lnTo>
                  <a:lnTo>
                    <a:pt x="6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0"/>
                  </a:lnTo>
                  <a:lnTo>
                    <a:pt x="2" y="43"/>
                  </a:lnTo>
                  <a:lnTo>
                    <a:pt x="0" y="71"/>
                  </a:lnTo>
                  <a:lnTo>
                    <a:pt x="0" y="103"/>
                  </a:lnTo>
                  <a:lnTo>
                    <a:pt x="2" y="134"/>
                  </a:lnTo>
                  <a:lnTo>
                    <a:pt x="6" y="167"/>
                  </a:lnTo>
                  <a:lnTo>
                    <a:pt x="13" y="204"/>
                  </a:lnTo>
                  <a:lnTo>
                    <a:pt x="25" y="241"/>
                  </a:lnTo>
                  <a:lnTo>
                    <a:pt x="39" y="279"/>
                  </a:lnTo>
                  <a:lnTo>
                    <a:pt x="59" y="317"/>
                  </a:lnTo>
                  <a:lnTo>
                    <a:pt x="74" y="30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5" name="Freeform 236">
              <a:extLst>
                <a:ext uri="{FF2B5EF4-FFF2-40B4-BE49-F238E27FC236}">
                  <a16:creationId xmlns:a16="http://schemas.microsoft.com/office/drawing/2014/main" id="{D4ADF580-0EDC-3BA5-C2A3-8D39277A1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  <a:cxn ang="0">
                  <a:pos x="38" y="339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  <a:lnTo>
                    <a:pt x="38" y="33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6" name="Freeform 237">
              <a:extLst>
                <a:ext uri="{FF2B5EF4-FFF2-40B4-BE49-F238E27FC236}">
                  <a16:creationId xmlns:a16="http://schemas.microsoft.com/office/drawing/2014/main" id="{2D521D3B-3DF2-DAEA-B88F-93CC21519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7" name="Freeform 238">
              <a:extLst>
                <a:ext uri="{FF2B5EF4-FFF2-40B4-BE49-F238E27FC236}">
                  <a16:creationId xmlns:a16="http://schemas.microsoft.com/office/drawing/2014/main" id="{913B5A31-047B-B6AA-0920-CEC9FB9A4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520"/>
              <a:ext cx="60" cy="270"/>
            </a:xfrm>
            <a:custGeom>
              <a:avLst/>
              <a:gdLst/>
              <a:ahLst/>
              <a:cxnLst>
                <a:cxn ang="0">
                  <a:pos x="59" y="269"/>
                </a:cxn>
                <a:cxn ang="0">
                  <a:pos x="43" y="237"/>
                </a:cxn>
                <a:cxn ang="0">
                  <a:pos x="31" y="207"/>
                </a:cxn>
                <a:cxn ang="0">
                  <a:pos x="22" y="176"/>
                </a:cxn>
                <a:cxn ang="0">
                  <a:pos x="15" y="144"/>
                </a:cxn>
                <a:cxn ang="0">
                  <a:pos x="10" y="115"/>
                </a:cxn>
                <a:cxn ang="0">
                  <a:pos x="6" y="87"/>
                </a:cxn>
                <a:cxn ang="0">
                  <a:pos x="4" y="62"/>
                </a:cxn>
                <a:cxn ang="0">
                  <a:pos x="4" y="37"/>
                </a:cxn>
                <a:cxn ang="0">
                  <a:pos x="4" y="1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6"/>
                </a:cxn>
                <a:cxn ang="0">
                  <a:pos x="2" y="37"/>
                </a:cxn>
                <a:cxn ang="0">
                  <a:pos x="0" y="61"/>
                </a:cxn>
                <a:cxn ang="0">
                  <a:pos x="0" y="85"/>
                </a:cxn>
                <a:cxn ang="0">
                  <a:pos x="2" y="113"/>
                </a:cxn>
                <a:cxn ang="0">
                  <a:pos x="6" y="142"/>
                </a:cxn>
                <a:cxn ang="0">
                  <a:pos x="10" y="174"/>
                </a:cxn>
                <a:cxn ang="0">
                  <a:pos x="18" y="204"/>
                </a:cxn>
                <a:cxn ang="0">
                  <a:pos x="29" y="234"/>
                </a:cxn>
                <a:cxn ang="0">
                  <a:pos x="43" y="264"/>
                </a:cxn>
                <a:cxn ang="0">
                  <a:pos x="59" y="269"/>
                </a:cxn>
              </a:cxnLst>
              <a:rect l="0" t="0" r="r" b="b"/>
              <a:pathLst>
                <a:path w="60" h="270">
                  <a:moveTo>
                    <a:pt x="59" y="269"/>
                  </a:moveTo>
                  <a:lnTo>
                    <a:pt x="43" y="237"/>
                  </a:lnTo>
                  <a:lnTo>
                    <a:pt x="31" y="207"/>
                  </a:lnTo>
                  <a:lnTo>
                    <a:pt x="22" y="176"/>
                  </a:lnTo>
                  <a:lnTo>
                    <a:pt x="15" y="144"/>
                  </a:lnTo>
                  <a:lnTo>
                    <a:pt x="10" y="115"/>
                  </a:lnTo>
                  <a:lnTo>
                    <a:pt x="6" y="87"/>
                  </a:lnTo>
                  <a:lnTo>
                    <a:pt x="4" y="62"/>
                  </a:lnTo>
                  <a:lnTo>
                    <a:pt x="4" y="37"/>
                  </a:lnTo>
                  <a:lnTo>
                    <a:pt x="4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6"/>
                  </a:lnTo>
                  <a:lnTo>
                    <a:pt x="2" y="37"/>
                  </a:lnTo>
                  <a:lnTo>
                    <a:pt x="0" y="61"/>
                  </a:lnTo>
                  <a:lnTo>
                    <a:pt x="0" y="85"/>
                  </a:lnTo>
                  <a:lnTo>
                    <a:pt x="2" y="113"/>
                  </a:lnTo>
                  <a:lnTo>
                    <a:pt x="6" y="142"/>
                  </a:lnTo>
                  <a:lnTo>
                    <a:pt x="10" y="174"/>
                  </a:lnTo>
                  <a:lnTo>
                    <a:pt x="18" y="204"/>
                  </a:lnTo>
                  <a:lnTo>
                    <a:pt x="29" y="234"/>
                  </a:lnTo>
                  <a:lnTo>
                    <a:pt x="43" y="264"/>
                  </a:lnTo>
                  <a:lnTo>
                    <a:pt x="59" y="26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8" name="Freeform 239">
              <a:extLst>
                <a:ext uri="{FF2B5EF4-FFF2-40B4-BE49-F238E27FC236}">
                  <a16:creationId xmlns:a16="http://schemas.microsoft.com/office/drawing/2014/main" id="{1FE50105-BF0A-7AE0-8ABA-26BC684CC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  <a:cxn ang="0">
                  <a:pos x="227" y="309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  <a:lnTo>
                    <a:pt x="227" y="30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9" name="Freeform 240">
              <a:extLst>
                <a:ext uri="{FF2B5EF4-FFF2-40B4-BE49-F238E27FC236}">
                  <a16:creationId xmlns:a16="http://schemas.microsoft.com/office/drawing/2014/main" id="{EC94F06C-9743-E59C-1BE9-91995E592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0" name="Freeform 241">
              <a:extLst>
                <a:ext uri="{FF2B5EF4-FFF2-40B4-BE49-F238E27FC236}">
                  <a16:creationId xmlns:a16="http://schemas.microsoft.com/office/drawing/2014/main" id="{314BB135-F76E-580F-50C2-84F7DD5C4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2497"/>
              <a:ext cx="205" cy="225"/>
            </a:xfrm>
            <a:custGeom>
              <a:avLst/>
              <a:gdLst/>
              <a:ahLst/>
              <a:cxnLst>
                <a:cxn ang="0">
                  <a:pos x="204" y="219"/>
                </a:cxn>
                <a:cxn ang="0">
                  <a:pos x="191" y="203"/>
                </a:cxn>
                <a:cxn ang="0">
                  <a:pos x="168" y="177"/>
                </a:cxn>
                <a:cxn ang="0">
                  <a:pos x="143" y="147"/>
                </a:cxn>
                <a:cxn ang="0">
                  <a:pos x="111" y="115"/>
                </a:cxn>
                <a:cxn ang="0">
                  <a:pos x="82" y="84"/>
                </a:cxn>
                <a:cxn ang="0">
                  <a:pos x="52" y="52"/>
                </a:cxn>
                <a:cxn ang="0">
                  <a:pos x="29" y="27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3" y="16"/>
                </a:cxn>
                <a:cxn ang="0">
                  <a:pos x="29" y="36"/>
                </a:cxn>
                <a:cxn ang="0">
                  <a:pos x="49" y="59"/>
                </a:cxn>
                <a:cxn ang="0">
                  <a:pos x="72" y="84"/>
                </a:cxn>
                <a:cxn ang="0">
                  <a:pos x="97" y="111"/>
                </a:cxn>
                <a:cxn ang="0">
                  <a:pos x="120" y="136"/>
                </a:cxn>
                <a:cxn ang="0">
                  <a:pos x="143" y="162"/>
                </a:cxn>
                <a:cxn ang="0">
                  <a:pos x="164" y="187"/>
                </a:cxn>
                <a:cxn ang="0">
                  <a:pos x="180" y="207"/>
                </a:cxn>
                <a:cxn ang="0">
                  <a:pos x="194" y="224"/>
                </a:cxn>
                <a:cxn ang="0">
                  <a:pos x="204" y="219"/>
                </a:cxn>
              </a:cxnLst>
              <a:rect l="0" t="0" r="r" b="b"/>
              <a:pathLst>
                <a:path w="205" h="225">
                  <a:moveTo>
                    <a:pt x="204" y="219"/>
                  </a:moveTo>
                  <a:lnTo>
                    <a:pt x="191" y="203"/>
                  </a:lnTo>
                  <a:lnTo>
                    <a:pt x="168" y="177"/>
                  </a:lnTo>
                  <a:lnTo>
                    <a:pt x="143" y="147"/>
                  </a:lnTo>
                  <a:lnTo>
                    <a:pt x="111" y="115"/>
                  </a:lnTo>
                  <a:lnTo>
                    <a:pt x="82" y="84"/>
                  </a:lnTo>
                  <a:lnTo>
                    <a:pt x="52" y="52"/>
                  </a:lnTo>
                  <a:lnTo>
                    <a:pt x="29" y="27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13" y="16"/>
                  </a:lnTo>
                  <a:lnTo>
                    <a:pt x="29" y="36"/>
                  </a:lnTo>
                  <a:lnTo>
                    <a:pt x="49" y="59"/>
                  </a:lnTo>
                  <a:lnTo>
                    <a:pt x="72" y="84"/>
                  </a:lnTo>
                  <a:lnTo>
                    <a:pt x="97" y="111"/>
                  </a:lnTo>
                  <a:lnTo>
                    <a:pt x="120" y="136"/>
                  </a:lnTo>
                  <a:lnTo>
                    <a:pt x="143" y="162"/>
                  </a:lnTo>
                  <a:lnTo>
                    <a:pt x="164" y="187"/>
                  </a:lnTo>
                  <a:lnTo>
                    <a:pt x="180" y="207"/>
                  </a:lnTo>
                  <a:lnTo>
                    <a:pt x="194" y="224"/>
                  </a:lnTo>
                  <a:lnTo>
                    <a:pt x="204" y="21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1" name="Freeform 242">
              <a:extLst>
                <a:ext uri="{FF2B5EF4-FFF2-40B4-BE49-F238E27FC236}">
                  <a16:creationId xmlns:a16="http://schemas.microsoft.com/office/drawing/2014/main" id="{00F0F44E-CE98-D044-6923-F5CE8AC4E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  <a:cxn ang="0">
                  <a:pos x="413" y="227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  <a:lnTo>
                    <a:pt x="413" y="22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2" name="Freeform 243">
              <a:extLst>
                <a:ext uri="{FF2B5EF4-FFF2-40B4-BE49-F238E27FC236}">
                  <a16:creationId xmlns:a16="http://schemas.microsoft.com/office/drawing/2014/main" id="{B727D9FE-51AE-CC78-61BF-862C0C440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3" name="Freeform 244">
              <a:extLst>
                <a:ext uri="{FF2B5EF4-FFF2-40B4-BE49-F238E27FC236}">
                  <a16:creationId xmlns:a16="http://schemas.microsoft.com/office/drawing/2014/main" id="{FF179AF5-C0EA-332B-0C8A-6CD4E3167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2667"/>
              <a:ext cx="259" cy="182"/>
            </a:xfrm>
            <a:custGeom>
              <a:avLst/>
              <a:gdLst/>
              <a:ahLst/>
              <a:cxnLst>
                <a:cxn ang="0">
                  <a:pos x="255" y="181"/>
                </a:cxn>
                <a:cxn ang="0">
                  <a:pos x="243" y="176"/>
                </a:cxn>
                <a:cxn ang="0">
                  <a:pos x="230" y="172"/>
                </a:cxn>
                <a:cxn ang="0">
                  <a:pos x="218" y="163"/>
                </a:cxn>
                <a:cxn ang="0">
                  <a:pos x="203" y="159"/>
                </a:cxn>
                <a:cxn ang="0">
                  <a:pos x="188" y="151"/>
                </a:cxn>
                <a:cxn ang="0">
                  <a:pos x="174" y="142"/>
                </a:cxn>
                <a:cxn ang="0">
                  <a:pos x="161" y="133"/>
                </a:cxn>
                <a:cxn ang="0">
                  <a:pos x="147" y="126"/>
                </a:cxn>
                <a:cxn ang="0">
                  <a:pos x="133" y="117"/>
                </a:cxn>
                <a:cxn ang="0">
                  <a:pos x="121" y="107"/>
                </a:cxn>
                <a:cxn ang="0">
                  <a:pos x="121" y="107"/>
                </a:cxn>
                <a:cxn ang="0">
                  <a:pos x="110" y="96"/>
                </a:cxn>
                <a:cxn ang="0">
                  <a:pos x="98" y="85"/>
                </a:cxn>
                <a:cxn ang="0">
                  <a:pos x="85" y="73"/>
                </a:cxn>
                <a:cxn ang="0">
                  <a:pos x="73" y="60"/>
                </a:cxn>
                <a:cxn ang="0">
                  <a:pos x="60" y="50"/>
                </a:cxn>
                <a:cxn ang="0">
                  <a:pos x="48" y="37"/>
                </a:cxn>
                <a:cxn ang="0">
                  <a:pos x="35" y="27"/>
                </a:cxn>
                <a:cxn ang="0">
                  <a:pos x="25" y="18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8"/>
                </a:cxn>
                <a:cxn ang="0">
                  <a:pos x="25" y="16"/>
                </a:cxn>
                <a:cxn ang="0">
                  <a:pos x="37" y="25"/>
                </a:cxn>
                <a:cxn ang="0">
                  <a:pos x="50" y="36"/>
                </a:cxn>
                <a:cxn ang="0">
                  <a:pos x="62" y="43"/>
                </a:cxn>
                <a:cxn ang="0">
                  <a:pos x="74" y="54"/>
                </a:cxn>
                <a:cxn ang="0">
                  <a:pos x="87" y="64"/>
                </a:cxn>
                <a:cxn ang="0">
                  <a:pos x="99" y="75"/>
                </a:cxn>
                <a:cxn ang="0">
                  <a:pos x="113" y="85"/>
                </a:cxn>
                <a:cxn ang="0">
                  <a:pos x="125" y="96"/>
                </a:cxn>
                <a:cxn ang="0">
                  <a:pos x="125" y="96"/>
                </a:cxn>
                <a:cxn ang="0">
                  <a:pos x="136" y="105"/>
                </a:cxn>
                <a:cxn ang="0">
                  <a:pos x="149" y="115"/>
                </a:cxn>
                <a:cxn ang="0">
                  <a:pos x="163" y="123"/>
                </a:cxn>
                <a:cxn ang="0">
                  <a:pos x="177" y="132"/>
                </a:cxn>
                <a:cxn ang="0">
                  <a:pos x="193" y="140"/>
                </a:cxn>
                <a:cxn ang="0">
                  <a:pos x="207" y="146"/>
                </a:cxn>
                <a:cxn ang="0">
                  <a:pos x="222" y="153"/>
                </a:cxn>
                <a:cxn ang="0">
                  <a:pos x="234" y="159"/>
                </a:cxn>
                <a:cxn ang="0">
                  <a:pos x="248" y="165"/>
                </a:cxn>
                <a:cxn ang="0">
                  <a:pos x="258" y="170"/>
                </a:cxn>
                <a:cxn ang="0">
                  <a:pos x="255" y="181"/>
                </a:cxn>
              </a:cxnLst>
              <a:rect l="0" t="0" r="r" b="b"/>
              <a:pathLst>
                <a:path w="259" h="182">
                  <a:moveTo>
                    <a:pt x="255" y="181"/>
                  </a:moveTo>
                  <a:lnTo>
                    <a:pt x="243" y="176"/>
                  </a:lnTo>
                  <a:lnTo>
                    <a:pt x="230" y="172"/>
                  </a:lnTo>
                  <a:lnTo>
                    <a:pt x="218" y="163"/>
                  </a:lnTo>
                  <a:lnTo>
                    <a:pt x="203" y="159"/>
                  </a:lnTo>
                  <a:lnTo>
                    <a:pt x="188" y="151"/>
                  </a:lnTo>
                  <a:lnTo>
                    <a:pt x="174" y="142"/>
                  </a:lnTo>
                  <a:lnTo>
                    <a:pt x="161" y="133"/>
                  </a:lnTo>
                  <a:lnTo>
                    <a:pt x="147" y="126"/>
                  </a:lnTo>
                  <a:lnTo>
                    <a:pt x="133" y="11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10" y="96"/>
                  </a:lnTo>
                  <a:lnTo>
                    <a:pt x="98" y="85"/>
                  </a:lnTo>
                  <a:lnTo>
                    <a:pt x="85" y="73"/>
                  </a:lnTo>
                  <a:lnTo>
                    <a:pt x="73" y="60"/>
                  </a:lnTo>
                  <a:lnTo>
                    <a:pt x="60" y="50"/>
                  </a:lnTo>
                  <a:lnTo>
                    <a:pt x="48" y="37"/>
                  </a:lnTo>
                  <a:lnTo>
                    <a:pt x="35" y="27"/>
                  </a:lnTo>
                  <a:lnTo>
                    <a:pt x="25" y="1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5" y="16"/>
                  </a:lnTo>
                  <a:lnTo>
                    <a:pt x="37" y="25"/>
                  </a:lnTo>
                  <a:lnTo>
                    <a:pt x="50" y="36"/>
                  </a:lnTo>
                  <a:lnTo>
                    <a:pt x="62" y="43"/>
                  </a:lnTo>
                  <a:lnTo>
                    <a:pt x="74" y="54"/>
                  </a:lnTo>
                  <a:lnTo>
                    <a:pt x="87" y="64"/>
                  </a:lnTo>
                  <a:lnTo>
                    <a:pt x="99" y="75"/>
                  </a:lnTo>
                  <a:lnTo>
                    <a:pt x="113" y="85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36" y="105"/>
                  </a:lnTo>
                  <a:lnTo>
                    <a:pt x="149" y="115"/>
                  </a:lnTo>
                  <a:lnTo>
                    <a:pt x="163" y="123"/>
                  </a:lnTo>
                  <a:lnTo>
                    <a:pt x="177" y="132"/>
                  </a:lnTo>
                  <a:lnTo>
                    <a:pt x="193" y="140"/>
                  </a:lnTo>
                  <a:lnTo>
                    <a:pt x="207" y="146"/>
                  </a:lnTo>
                  <a:lnTo>
                    <a:pt x="222" y="153"/>
                  </a:lnTo>
                  <a:lnTo>
                    <a:pt x="234" y="159"/>
                  </a:lnTo>
                  <a:lnTo>
                    <a:pt x="248" y="165"/>
                  </a:lnTo>
                  <a:lnTo>
                    <a:pt x="258" y="170"/>
                  </a:lnTo>
                  <a:lnTo>
                    <a:pt x="255" y="18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4" name="Freeform 245">
              <a:extLst>
                <a:ext uri="{FF2B5EF4-FFF2-40B4-BE49-F238E27FC236}">
                  <a16:creationId xmlns:a16="http://schemas.microsoft.com/office/drawing/2014/main" id="{F91E5800-12DF-FD38-4598-8DFA8246B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  <a:cxn ang="0">
                  <a:pos x="267" y="71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  <a:lnTo>
                    <a:pt x="267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5" name="Freeform 246">
              <a:extLst>
                <a:ext uri="{FF2B5EF4-FFF2-40B4-BE49-F238E27FC236}">
                  <a16:creationId xmlns:a16="http://schemas.microsoft.com/office/drawing/2014/main" id="{8C8885BD-360B-43F3-EF5A-DBC36BFE4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6" name="Freeform 247">
              <a:extLst>
                <a:ext uri="{FF2B5EF4-FFF2-40B4-BE49-F238E27FC236}">
                  <a16:creationId xmlns:a16="http://schemas.microsoft.com/office/drawing/2014/main" id="{704E0F99-C679-138B-B611-E50D17575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858"/>
              <a:ext cx="219" cy="96"/>
            </a:xfrm>
            <a:custGeom>
              <a:avLst/>
              <a:gdLst/>
              <a:ahLst/>
              <a:cxnLst>
                <a:cxn ang="0">
                  <a:pos x="218" y="85"/>
                </a:cxn>
                <a:cxn ang="0">
                  <a:pos x="187" y="76"/>
                </a:cxn>
                <a:cxn ang="0">
                  <a:pos x="159" y="67"/>
                </a:cxn>
                <a:cxn ang="0">
                  <a:pos x="132" y="59"/>
                </a:cxn>
                <a:cxn ang="0">
                  <a:pos x="107" y="48"/>
                </a:cxn>
                <a:cxn ang="0">
                  <a:pos x="86" y="40"/>
                </a:cxn>
                <a:cxn ang="0">
                  <a:pos x="63" y="32"/>
                </a:cxn>
                <a:cxn ang="0">
                  <a:pos x="43" y="23"/>
                </a:cxn>
                <a:cxn ang="0">
                  <a:pos x="27" y="15"/>
                </a:cxn>
                <a:cxn ang="0">
                  <a:pos x="13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6"/>
                </a:cxn>
                <a:cxn ang="0">
                  <a:pos x="27" y="15"/>
                </a:cxn>
                <a:cxn ang="0">
                  <a:pos x="43" y="25"/>
                </a:cxn>
                <a:cxn ang="0">
                  <a:pos x="63" y="36"/>
                </a:cxn>
                <a:cxn ang="0">
                  <a:pos x="84" y="46"/>
                </a:cxn>
                <a:cxn ang="0">
                  <a:pos x="105" y="57"/>
                </a:cxn>
                <a:cxn ang="0">
                  <a:pos x="130" y="67"/>
                </a:cxn>
                <a:cxn ang="0">
                  <a:pos x="155" y="76"/>
                </a:cxn>
                <a:cxn ang="0">
                  <a:pos x="182" y="87"/>
                </a:cxn>
                <a:cxn ang="0">
                  <a:pos x="214" y="95"/>
                </a:cxn>
                <a:cxn ang="0">
                  <a:pos x="218" y="85"/>
                </a:cxn>
              </a:cxnLst>
              <a:rect l="0" t="0" r="r" b="b"/>
              <a:pathLst>
                <a:path w="219" h="96">
                  <a:moveTo>
                    <a:pt x="218" y="85"/>
                  </a:moveTo>
                  <a:lnTo>
                    <a:pt x="187" y="76"/>
                  </a:lnTo>
                  <a:lnTo>
                    <a:pt x="159" y="67"/>
                  </a:lnTo>
                  <a:lnTo>
                    <a:pt x="132" y="59"/>
                  </a:lnTo>
                  <a:lnTo>
                    <a:pt x="107" y="48"/>
                  </a:lnTo>
                  <a:lnTo>
                    <a:pt x="86" y="40"/>
                  </a:lnTo>
                  <a:lnTo>
                    <a:pt x="63" y="32"/>
                  </a:lnTo>
                  <a:lnTo>
                    <a:pt x="43" y="23"/>
                  </a:lnTo>
                  <a:lnTo>
                    <a:pt x="27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6"/>
                  </a:lnTo>
                  <a:lnTo>
                    <a:pt x="27" y="15"/>
                  </a:lnTo>
                  <a:lnTo>
                    <a:pt x="43" y="25"/>
                  </a:lnTo>
                  <a:lnTo>
                    <a:pt x="63" y="36"/>
                  </a:lnTo>
                  <a:lnTo>
                    <a:pt x="84" y="46"/>
                  </a:lnTo>
                  <a:lnTo>
                    <a:pt x="105" y="57"/>
                  </a:lnTo>
                  <a:lnTo>
                    <a:pt x="130" y="67"/>
                  </a:lnTo>
                  <a:lnTo>
                    <a:pt x="155" y="76"/>
                  </a:lnTo>
                  <a:lnTo>
                    <a:pt x="182" y="87"/>
                  </a:lnTo>
                  <a:lnTo>
                    <a:pt x="214" y="95"/>
                  </a:lnTo>
                  <a:lnTo>
                    <a:pt x="218" y="8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7" name="Freeform 248">
              <a:extLst>
                <a:ext uri="{FF2B5EF4-FFF2-40B4-BE49-F238E27FC236}">
                  <a16:creationId xmlns:a16="http://schemas.microsoft.com/office/drawing/2014/main" id="{5AEB382E-B688-B8C0-DE6A-4DD7BDCE5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  <a:cxn ang="0">
                  <a:pos x="295" y="277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  <a:lnTo>
                    <a:pt x="295" y="27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8" name="Freeform 249">
              <a:extLst>
                <a:ext uri="{FF2B5EF4-FFF2-40B4-BE49-F238E27FC236}">
                  <a16:creationId xmlns:a16="http://schemas.microsoft.com/office/drawing/2014/main" id="{E939471E-6563-3E02-F84B-8FD889947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9" name="Freeform 250">
              <a:extLst>
                <a:ext uri="{FF2B5EF4-FFF2-40B4-BE49-F238E27FC236}">
                  <a16:creationId xmlns:a16="http://schemas.microsoft.com/office/drawing/2014/main" id="{8C20A6FE-09C5-D0E6-CB2E-9D40AE530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745"/>
              <a:ext cx="191" cy="176"/>
            </a:xfrm>
            <a:custGeom>
              <a:avLst/>
              <a:gdLst/>
              <a:ahLst/>
              <a:cxnLst>
                <a:cxn ang="0">
                  <a:pos x="190" y="168"/>
                </a:cxn>
                <a:cxn ang="0">
                  <a:pos x="169" y="154"/>
                </a:cxn>
                <a:cxn ang="0">
                  <a:pos x="144" y="138"/>
                </a:cxn>
                <a:cxn ang="0">
                  <a:pos x="124" y="119"/>
                </a:cxn>
                <a:cxn ang="0">
                  <a:pos x="101" y="103"/>
                </a:cxn>
                <a:cxn ang="0">
                  <a:pos x="80" y="83"/>
                </a:cxn>
                <a:cxn ang="0">
                  <a:pos x="59" y="64"/>
                </a:cxn>
                <a:cxn ang="0">
                  <a:pos x="40" y="46"/>
                </a:cxn>
                <a:cxn ang="0">
                  <a:pos x="25" y="29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2"/>
                </a:cxn>
                <a:cxn ang="0">
                  <a:pos x="23" y="29"/>
                </a:cxn>
                <a:cxn ang="0">
                  <a:pos x="38" y="48"/>
                </a:cxn>
                <a:cxn ang="0">
                  <a:pos x="57" y="67"/>
                </a:cxn>
                <a:cxn ang="0">
                  <a:pos x="75" y="85"/>
                </a:cxn>
                <a:cxn ang="0">
                  <a:pos x="96" y="106"/>
                </a:cxn>
                <a:cxn ang="0">
                  <a:pos x="118" y="126"/>
                </a:cxn>
                <a:cxn ang="0">
                  <a:pos x="139" y="145"/>
                </a:cxn>
                <a:cxn ang="0">
                  <a:pos x="160" y="159"/>
                </a:cxn>
                <a:cxn ang="0">
                  <a:pos x="181" y="175"/>
                </a:cxn>
                <a:cxn ang="0">
                  <a:pos x="190" y="168"/>
                </a:cxn>
              </a:cxnLst>
              <a:rect l="0" t="0" r="r" b="b"/>
              <a:pathLst>
                <a:path w="191" h="176">
                  <a:moveTo>
                    <a:pt x="190" y="168"/>
                  </a:moveTo>
                  <a:lnTo>
                    <a:pt x="169" y="154"/>
                  </a:lnTo>
                  <a:lnTo>
                    <a:pt x="144" y="138"/>
                  </a:lnTo>
                  <a:lnTo>
                    <a:pt x="124" y="119"/>
                  </a:lnTo>
                  <a:lnTo>
                    <a:pt x="101" y="103"/>
                  </a:lnTo>
                  <a:lnTo>
                    <a:pt x="80" y="83"/>
                  </a:lnTo>
                  <a:lnTo>
                    <a:pt x="59" y="64"/>
                  </a:lnTo>
                  <a:lnTo>
                    <a:pt x="40" y="46"/>
                  </a:lnTo>
                  <a:lnTo>
                    <a:pt x="25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23" y="29"/>
                  </a:lnTo>
                  <a:lnTo>
                    <a:pt x="38" y="48"/>
                  </a:lnTo>
                  <a:lnTo>
                    <a:pt x="57" y="67"/>
                  </a:lnTo>
                  <a:lnTo>
                    <a:pt x="75" y="85"/>
                  </a:lnTo>
                  <a:lnTo>
                    <a:pt x="96" y="106"/>
                  </a:lnTo>
                  <a:lnTo>
                    <a:pt x="118" y="126"/>
                  </a:lnTo>
                  <a:lnTo>
                    <a:pt x="139" y="145"/>
                  </a:lnTo>
                  <a:lnTo>
                    <a:pt x="160" y="159"/>
                  </a:lnTo>
                  <a:lnTo>
                    <a:pt x="181" y="175"/>
                  </a:lnTo>
                  <a:lnTo>
                    <a:pt x="190" y="16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0" name="Freeform 251">
              <a:extLst>
                <a:ext uri="{FF2B5EF4-FFF2-40B4-BE49-F238E27FC236}">
                  <a16:creationId xmlns:a16="http://schemas.microsoft.com/office/drawing/2014/main" id="{37872164-1C87-2BDA-2509-D531FC203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  <a:cxn ang="0">
                  <a:pos x="210" y="412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  <a:lnTo>
                    <a:pt x="210" y="41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1" name="Freeform 252">
              <a:extLst>
                <a:ext uri="{FF2B5EF4-FFF2-40B4-BE49-F238E27FC236}">
                  <a16:creationId xmlns:a16="http://schemas.microsoft.com/office/drawing/2014/main" id="{B0DAA9F5-E07E-E4C2-493A-906E235A1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2" name="Freeform 253">
              <a:extLst>
                <a:ext uri="{FF2B5EF4-FFF2-40B4-BE49-F238E27FC236}">
                  <a16:creationId xmlns:a16="http://schemas.microsoft.com/office/drawing/2014/main" id="{9BE649DE-D8D3-C858-0FA9-590ACCEC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670"/>
              <a:ext cx="163" cy="271"/>
            </a:xfrm>
            <a:custGeom>
              <a:avLst/>
              <a:gdLst/>
              <a:ahLst/>
              <a:cxnLst>
                <a:cxn ang="0">
                  <a:pos x="162" y="261"/>
                </a:cxn>
                <a:cxn ang="0">
                  <a:pos x="145" y="249"/>
                </a:cxn>
                <a:cxn ang="0">
                  <a:pos x="130" y="238"/>
                </a:cxn>
                <a:cxn ang="0">
                  <a:pos x="115" y="225"/>
                </a:cxn>
                <a:cxn ang="0">
                  <a:pos x="103" y="214"/>
                </a:cxn>
                <a:cxn ang="0">
                  <a:pos x="90" y="200"/>
                </a:cxn>
                <a:cxn ang="0">
                  <a:pos x="79" y="187"/>
                </a:cxn>
                <a:cxn ang="0">
                  <a:pos x="69" y="175"/>
                </a:cxn>
                <a:cxn ang="0">
                  <a:pos x="60" y="162"/>
                </a:cxn>
                <a:cxn ang="0">
                  <a:pos x="52" y="149"/>
                </a:cxn>
                <a:cxn ang="0">
                  <a:pos x="44" y="134"/>
                </a:cxn>
                <a:cxn ang="0">
                  <a:pos x="44" y="134"/>
                </a:cxn>
                <a:cxn ang="0">
                  <a:pos x="37" y="124"/>
                </a:cxn>
                <a:cxn ang="0">
                  <a:pos x="33" y="113"/>
                </a:cxn>
                <a:cxn ang="0">
                  <a:pos x="27" y="101"/>
                </a:cxn>
                <a:cxn ang="0">
                  <a:pos x="20" y="88"/>
                </a:cxn>
                <a:cxn ang="0">
                  <a:pos x="16" y="73"/>
                </a:cxn>
                <a:cxn ang="0">
                  <a:pos x="12" y="58"/>
                </a:cxn>
                <a:cxn ang="0">
                  <a:pos x="7" y="46"/>
                </a:cxn>
                <a:cxn ang="0">
                  <a:pos x="3" y="29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3" y="31"/>
                </a:cxn>
                <a:cxn ang="0">
                  <a:pos x="5" y="46"/>
                </a:cxn>
                <a:cxn ang="0">
                  <a:pos x="7" y="62"/>
                </a:cxn>
                <a:cxn ang="0">
                  <a:pos x="12" y="78"/>
                </a:cxn>
                <a:cxn ang="0">
                  <a:pos x="14" y="92"/>
                </a:cxn>
                <a:cxn ang="0">
                  <a:pos x="18" y="105"/>
                </a:cxn>
                <a:cxn ang="0">
                  <a:pos x="23" y="120"/>
                </a:cxn>
                <a:cxn ang="0">
                  <a:pos x="27" y="132"/>
                </a:cxn>
                <a:cxn ang="0">
                  <a:pos x="33" y="143"/>
                </a:cxn>
                <a:cxn ang="0">
                  <a:pos x="33" y="143"/>
                </a:cxn>
                <a:cxn ang="0">
                  <a:pos x="39" y="157"/>
                </a:cxn>
                <a:cxn ang="0">
                  <a:pos x="50" y="170"/>
                </a:cxn>
                <a:cxn ang="0">
                  <a:pos x="58" y="182"/>
                </a:cxn>
                <a:cxn ang="0">
                  <a:pos x="67" y="196"/>
                </a:cxn>
                <a:cxn ang="0">
                  <a:pos x="79" y="208"/>
                </a:cxn>
                <a:cxn ang="0">
                  <a:pos x="92" y="221"/>
                </a:cxn>
                <a:cxn ang="0">
                  <a:pos x="104" y="233"/>
                </a:cxn>
                <a:cxn ang="0">
                  <a:pos x="117" y="244"/>
                </a:cxn>
                <a:cxn ang="0">
                  <a:pos x="134" y="256"/>
                </a:cxn>
                <a:cxn ang="0">
                  <a:pos x="152" y="270"/>
                </a:cxn>
                <a:cxn ang="0">
                  <a:pos x="162" y="261"/>
                </a:cxn>
              </a:cxnLst>
              <a:rect l="0" t="0" r="r" b="b"/>
              <a:pathLst>
                <a:path w="163" h="271">
                  <a:moveTo>
                    <a:pt x="162" y="261"/>
                  </a:moveTo>
                  <a:lnTo>
                    <a:pt x="145" y="249"/>
                  </a:lnTo>
                  <a:lnTo>
                    <a:pt x="130" y="238"/>
                  </a:lnTo>
                  <a:lnTo>
                    <a:pt x="115" y="225"/>
                  </a:lnTo>
                  <a:lnTo>
                    <a:pt x="103" y="214"/>
                  </a:lnTo>
                  <a:lnTo>
                    <a:pt x="90" y="200"/>
                  </a:lnTo>
                  <a:lnTo>
                    <a:pt x="79" y="187"/>
                  </a:lnTo>
                  <a:lnTo>
                    <a:pt x="69" y="175"/>
                  </a:lnTo>
                  <a:lnTo>
                    <a:pt x="60" y="162"/>
                  </a:lnTo>
                  <a:lnTo>
                    <a:pt x="52" y="149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7" y="124"/>
                  </a:lnTo>
                  <a:lnTo>
                    <a:pt x="33" y="113"/>
                  </a:lnTo>
                  <a:lnTo>
                    <a:pt x="27" y="101"/>
                  </a:lnTo>
                  <a:lnTo>
                    <a:pt x="20" y="88"/>
                  </a:lnTo>
                  <a:lnTo>
                    <a:pt x="16" y="73"/>
                  </a:lnTo>
                  <a:lnTo>
                    <a:pt x="12" y="58"/>
                  </a:lnTo>
                  <a:lnTo>
                    <a:pt x="7" y="46"/>
                  </a:lnTo>
                  <a:lnTo>
                    <a:pt x="3" y="29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5" y="46"/>
                  </a:lnTo>
                  <a:lnTo>
                    <a:pt x="7" y="62"/>
                  </a:lnTo>
                  <a:lnTo>
                    <a:pt x="12" y="78"/>
                  </a:lnTo>
                  <a:lnTo>
                    <a:pt x="14" y="92"/>
                  </a:lnTo>
                  <a:lnTo>
                    <a:pt x="18" y="105"/>
                  </a:lnTo>
                  <a:lnTo>
                    <a:pt x="23" y="120"/>
                  </a:lnTo>
                  <a:lnTo>
                    <a:pt x="27" y="132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7"/>
                  </a:lnTo>
                  <a:lnTo>
                    <a:pt x="50" y="170"/>
                  </a:lnTo>
                  <a:lnTo>
                    <a:pt x="58" y="182"/>
                  </a:lnTo>
                  <a:lnTo>
                    <a:pt x="67" y="196"/>
                  </a:lnTo>
                  <a:lnTo>
                    <a:pt x="79" y="208"/>
                  </a:lnTo>
                  <a:lnTo>
                    <a:pt x="92" y="221"/>
                  </a:lnTo>
                  <a:lnTo>
                    <a:pt x="104" y="233"/>
                  </a:lnTo>
                  <a:lnTo>
                    <a:pt x="117" y="244"/>
                  </a:lnTo>
                  <a:lnTo>
                    <a:pt x="134" y="256"/>
                  </a:lnTo>
                  <a:lnTo>
                    <a:pt x="152" y="270"/>
                  </a:lnTo>
                  <a:lnTo>
                    <a:pt x="162" y="26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3" name="Freeform 254">
              <a:extLst>
                <a:ext uri="{FF2B5EF4-FFF2-40B4-BE49-F238E27FC236}">
                  <a16:creationId xmlns:a16="http://schemas.microsoft.com/office/drawing/2014/main" id="{A40C64A3-9F3D-6F4E-3EB9-0BEF6634A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  <a:cxn ang="0">
                  <a:pos x="389" y="4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  <a:lnTo>
                    <a:pt x="389" y="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4" name="Freeform 255">
              <a:extLst>
                <a:ext uri="{FF2B5EF4-FFF2-40B4-BE49-F238E27FC236}">
                  <a16:creationId xmlns:a16="http://schemas.microsoft.com/office/drawing/2014/main" id="{67FC0D89-18A4-4D83-2C0B-66353613A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5" name="Freeform 256">
              <a:extLst>
                <a:ext uri="{FF2B5EF4-FFF2-40B4-BE49-F238E27FC236}">
                  <a16:creationId xmlns:a16="http://schemas.microsoft.com/office/drawing/2014/main" id="{E13585FA-C957-780B-C476-A77AF78C5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994"/>
              <a:ext cx="304" cy="28"/>
            </a:xfrm>
            <a:custGeom>
              <a:avLst/>
              <a:gdLst/>
              <a:ahLst/>
              <a:cxnLst>
                <a:cxn ang="0">
                  <a:pos x="298" y="0"/>
                </a:cxn>
                <a:cxn ang="0">
                  <a:pos x="263" y="7"/>
                </a:cxn>
                <a:cxn ang="0">
                  <a:pos x="227" y="11"/>
                </a:cxn>
                <a:cxn ang="0">
                  <a:pos x="192" y="16"/>
                </a:cxn>
                <a:cxn ang="0">
                  <a:pos x="155" y="18"/>
                </a:cxn>
                <a:cxn ang="0">
                  <a:pos x="124" y="20"/>
                </a:cxn>
                <a:cxn ang="0">
                  <a:pos x="93" y="20"/>
                </a:cxn>
                <a:cxn ang="0">
                  <a:pos x="63" y="20"/>
                </a:cxn>
                <a:cxn ang="0">
                  <a:pos x="38" y="18"/>
                </a:cxn>
                <a:cxn ang="0">
                  <a:pos x="17" y="16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7" y="16"/>
                </a:cxn>
                <a:cxn ang="0">
                  <a:pos x="38" y="20"/>
                </a:cxn>
                <a:cxn ang="0">
                  <a:pos x="65" y="22"/>
                </a:cxn>
                <a:cxn ang="0">
                  <a:pos x="93" y="24"/>
                </a:cxn>
                <a:cxn ang="0">
                  <a:pos x="124" y="27"/>
                </a:cxn>
                <a:cxn ang="0">
                  <a:pos x="158" y="27"/>
                </a:cxn>
                <a:cxn ang="0">
                  <a:pos x="194" y="24"/>
                </a:cxn>
                <a:cxn ang="0">
                  <a:pos x="231" y="22"/>
                </a:cxn>
                <a:cxn ang="0">
                  <a:pos x="267" y="18"/>
                </a:cxn>
                <a:cxn ang="0">
                  <a:pos x="303" y="11"/>
                </a:cxn>
                <a:cxn ang="0">
                  <a:pos x="298" y="0"/>
                </a:cxn>
              </a:cxnLst>
              <a:rect l="0" t="0" r="r" b="b"/>
              <a:pathLst>
                <a:path w="304" h="28">
                  <a:moveTo>
                    <a:pt x="298" y="0"/>
                  </a:moveTo>
                  <a:lnTo>
                    <a:pt x="263" y="7"/>
                  </a:lnTo>
                  <a:lnTo>
                    <a:pt x="227" y="11"/>
                  </a:lnTo>
                  <a:lnTo>
                    <a:pt x="192" y="16"/>
                  </a:lnTo>
                  <a:lnTo>
                    <a:pt x="155" y="18"/>
                  </a:lnTo>
                  <a:lnTo>
                    <a:pt x="124" y="20"/>
                  </a:lnTo>
                  <a:lnTo>
                    <a:pt x="93" y="20"/>
                  </a:lnTo>
                  <a:lnTo>
                    <a:pt x="63" y="20"/>
                  </a:lnTo>
                  <a:lnTo>
                    <a:pt x="38" y="18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38" y="20"/>
                  </a:lnTo>
                  <a:lnTo>
                    <a:pt x="65" y="22"/>
                  </a:lnTo>
                  <a:lnTo>
                    <a:pt x="93" y="24"/>
                  </a:lnTo>
                  <a:lnTo>
                    <a:pt x="124" y="27"/>
                  </a:lnTo>
                  <a:lnTo>
                    <a:pt x="158" y="27"/>
                  </a:lnTo>
                  <a:lnTo>
                    <a:pt x="194" y="24"/>
                  </a:lnTo>
                  <a:lnTo>
                    <a:pt x="231" y="22"/>
                  </a:lnTo>
                  <a:lnTo>
                    <a:pt x="267" y="18"/>
                  </a:lnTo>
                  <a:lnTo>
                    <a:pt x="303" y="11"/>
                  </a:lnTo>
                  <a:lnTo>
                    <a:pt x="298" y="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6" name="Freeform 257">
              <a:extLst>
                <a:ext uri="{FF2B5EF4-FFF2-40B4-BE49-F238E27FC236}">
                  <a16:creationId xmlns:a16="http://schemas.microsoft.com/office/drawing/2014/main" id="{B4C01D7E-4B7B-C6C2-7698-688308B8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  <a:cxn ang="0">
                  <a:pos x="175" y="265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  <a:lnTo>
                    <a:pt x="175" y="26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7" name="Freeform 258">
              <a:extLst>
                <a:ext uri="{FF2B5EF4-FFF2-40B4-BE49-F238E27FC236}">
                  <a16:creationId xmlns:a16="http://schemas.microsoft.com/office/drawing/2014/main" id="{F137C735-88E6-4586-6086-4A0210C07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8" name="Freeform 259">
              <a:extLst>
                <a:ext uri="{FF2B5EF4-FFF2-40B4-BE49-F238E27FC236}">
                  <a16:creationId xmlns:a16="http://schemas.microsoft.com/office/drawing/2014/main" id="{B06D13C0-A481-1499-F0D6-EF61E891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745"/>
              <a:ext cx="121" cy="204"/>
            </a:xfrm>
            <a:custGeom>
              <a:avLst/>
              <a:gdLst/>
              <a:ahLst/>
              <a:cxnLst>
                <a:cxn ang="0">
                  <a:pos x="108" y="203"/>
                </a:cxn>
                <a:cxn ang="0">
                  <a:pos x="101" y="195"/>
                </a:cxn>
                <a:cxn ang="0">
                  <a:pos x="92" y="186"/>
                </a:cxn>
                <a:cxn ang="0">
                  <a:pos x="83" y="176"/>
                </a:cxn>
                <a:cxn ang="0">
                  <a:pos x="75" y="165"/>
                </a:cxn>
                <a:cxn ang="0">
                  <a:pos x="67" y="154"/>
                </a:cxn>
                <a:cxn ang="0">
                  <a:pos x="60" y="147"/>
                </a:cxn>
                <a:cxn ang="0">
                  <a:pos x="52" y="136"/>
                </a:cxn>
                <a:cxn ang="0">
                  <a:pos x="46" y="126"/>
                </a:cxn>
                <a:cxn ang="0">
                  <a:pos x="39" y="117"/>
                </a:cxn>
                <a:cxn ang="0">
                  <a:pos x="35" y="110"/>
                </a:cxn>
                <a:cxn ang="0">
                  <a:pos x="35" y="110"/>
                </a:cxn>
                <a:cxn ang="0">
                  <a:pos x="31" y="103"/>
                </a:cxn>
                <a:cxn ang="0">
                  <a:pos x="27" y="94"/>
                </a:cxn>
                <a:cxn ang="0">
                  <a:pos x="23" y="85"/>
                </a:cxn>
                <a:cxn ang="0">
                  <a:pos x="20" y="73"/>
                </a:cxn>
                <a:cxn ang="0">
                  <a:pos x="16" y="62"/>
                </a:cxn>
                <a:cxn ang="0">
                  <a:pos x="12" y="50"/>
                </a:cxn>
                <a:cxn ang="0">
                  <a:pos x="9" y="37"/>
                </a:cxn>
                <a:cxn ang="0">
                  <a:pos x="6" y="25"/>
                </a:cxn>
                <a:cxn ang="0">
                  <a:pos x="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2"/>
                </a:cxn>
                <a:cxn ang="0">
                  <a:pos x="6" y="25"/>
                </a:cxn>
                <a:cxn ang="0">
                  <a:pos x="12" y="37"/>
                </a:cxn>
                <a:cxn ang="0">
                  <a:pos x="16" y="50"/>
                </a:cxn>
                <a:cxn ang="0">
                  <a:pos x="20" y="62"/>
                </a:cxn>
                <a:cxn ang="0">
                  <a:pos x="27" y="73"/>
                </a:cxn>
                <a:cxn ang="0">
                  <a:pos x="31" y="85"/>
                </a:cxn>
                <a:cxn ang="0">
                  <a:pos x="37" y="94"/>
                </a:cxn>
                <a:cxn ang="0">
                  <a:pos x="41" y="103"/>
                </a:cxn>
                <a:cxn ang="0">
                  <a:pos x="46" y="110"/>
                </a:cxn>
                <a:cxn ang="0">
                  <a:pos x="46" y="110"/>
                </a:cxn>
                <a:cxn ang="0">
                  <a:pos x="50" y="117"/>
                </a:cxn>
                <a:cxn ang="0">
                  <a:pos x="57" y="126"/>
                </a:cxn>
                <a:cxn ang="0">
                  <a:pos x="62" y="136"/>
                </a:cxn>
                <a:cxn ang="0">
                  <a:pos x="71" y="147"/>
                </a:cxn>
                <a:cxn ang="0">
                  <a:pos x="80" y="154"/>
                </a:cxn>
                <a:cxn ang="0">
                  <a:pos x="88" y="165"/>
                </a:cxn>
                <a:cxn ang="0">
                  <a:pos x="96" y="176"/>
                </a:cxn>
                <a:cxn ang="0">
                  <a:pos x="105" y="186"/>
                </a:cxn>
                <a:cxn ang="0">
                  <a:pos x="113" y="195"/>
                </a:cxn>
                <a:cxn ang="0">
                  <a:pos x="120" y="203"/>
                </a:cxn>
                <a:cxn ang="0">
                  <a:pos x="108" y="203"/>
                </a:cxn>
              </a:cxnLst>
              <a:rect l="0" t="0" r="r" b="b"/>
              <a:pathLst>
                <a:path w="121" h="204">
                  <a:moveTo>
                    <a:pt x="108" y="203"/>
                  </a:moveTo>
                  <a:lnTo>
                    <a:pt x="101" y="195"/>
                  </a:lnTo>
                  <a:lnTo>
                    <a:pt x="92" y="186"/>
                  </a:lnTo>
                  <a:lnTo>
                    <a:pt x="83" y="176"/>
                  </a:lnTo>
                  <a:lnTo>
                    <a:pt x="75" y="165"/>
                  </a:lnTo>
                  <a:lnTo>
                    <a:pt x="67" y="154"/>
                  </a:lnTo>
                  <a:lnTo>
                    <a:pt x="60" y="147"/>
                  </a:lnTo>
                  <a:lnTo>
                    <a:pt x="52" y="136"/>
                  </a:lnTo>
                  <a:lnTo>
                    <a:pt x="46" y="126"/>
                  </a:lnTo>
                  <a:lnTo>
                    <a:pt x="39" y="117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1" y="103"/>
                  </a:lnTo>
                  <a:lnTo>
                    <a:pt x="27" y="94"/>
                  </a:lnTo>
                  <a:lnTo>
                    <a:pt x="23" y="85"/>
                  </a:lnTo>
                  <a:lnTo>
                    <a:pt x="20" y="73"/>
                  </a:lnTo>
                  <a:lnTo>
                    <a:pt x="16" y="62"/>
                  </a:lnTo>
                  <a:lnTo>
                    <a:pt x="12" y="50"/>
                  </a:lnTo>
                  <a:lnTo>
                    <a:pt x="9" y="37"/>
                  </a:lnTo>
                  <a:lnTo>
                    <a:pt x="6" y="25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25"/>
                  </a:lnTo>
                  <a:lnTo>
                    <a:pt x="12" y="37"/>
                  </a:lnTo>
                  <a:lnTo>
                    <a:pt x="16" y="50"/>
                  </a:lnTo>
                  <a:lnTo>
                    <a:pt x="20" y="62"/>
                  </a:lnTo>
                  <a:lnTo>
                    <a:pt x="27" y="73"/>
                  </a:lnTo>
                  <a:lnTo>
                    <a:pt x="31" y="85"/>
                  </a:lnTo>
                  <a:lnTo>
                    <a:pt x="37" y="94"/>
                  </a:lnTo>
                  <a:lnTo>
                    <a:pt x="41" y="103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50" y="117"/>
                  </a:lnTo>
                  <a:lnTo>
                    <a:pt x="57" y="126"/>
                  </a:lnTo>
                  <a:lnTo>
                    <a:pt x="62" y="136"/>
                  </a:lnTo>
                  <a:lnTo>
                    <a:pt x="71" y="147"/>
                  </a:lnTo>
                  <a:lnTo>
                    <a:pt x="80" y="154"/>
                  </a:lnTo>
                  <a:lnTo>
                    <a:pt x="88" y="165"/>
                  </a:lnTo>
                  <a:lnTo>
                    <a:pt x="96" y="176"/>
                  </a:lnTo>
                  <a:lnTo>
                    <a:pt x="105" y="186"/>
                  </a:lnTo>
                  <a:lnTo>
                    <a:pt x="113" y="195"/>
                  </a:lnTo>
                  <a:lnTo>
                    <a:pt x="120" y="203"/>
                  </a:lnTo>
                  <a:lnTo>
                    <a:pt x="108" y="20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9" name="Freeform 260">
              <a:extLst>
                <a:ext uri="{FF2B5EF4-FFF2-40B4-BE49-F238E27FC236}">
                  <a16:creationId xmlns:a16="http://schemas.microsoft.com/office/drawing/2014/main" id="{90966D7A-0D1A-65B0-48B2-BC519DDD2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3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0" name="Freeform 261">
              <a:extLst>
                <a:ext uri="{FF2B5EF4-FFF2-40B4-BE49-F238E27FC236}">
                  <a16:creationId xmlns:a16="http://schemas.microsoft.com/office/drawing/2014/main" id="{4B9F00E5-75D0-618A-0F99-ECD17F8BA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1" name="Freeform 262">
              <a:extLst>
                <a:ext uri="{FF2B5EF4-FFF2-40B4-BE49-F238E27FC236}">
                  <a16:creationId xmlns:a16="http://schemas.microsoft.com/office/drawing/2014/main" id="{666028E5-B867-567A-544E-9A0044A98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15" y="68"/>
                </a:cxn>
                <a:cxn ang="0">
                  <a:pos x="36" y="50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98" y="4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62" y="19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75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7"/>
                </a:cxn>
                <a:cxn ang="0">
                  <a:pos x="213" y="183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89" y="241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1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5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2" name="Freeform 263">
              <a:extLst>
                <a:ext uri="{FF2B5EF4-FFF2-40B4-BE49-F238E27FC236}">
                  <a16:creationId xmlns:a16="http://schemas.microsoft.com/office/drawing/2014/main" id="{5764E02D-5ECE-B292-2441-5287F46E0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8"/>
                </a:cxn>
                <a:cxn ang="0">
                  <a:pos x="25" y="59"/>
                </a:cxn>
                <a:cxn ang="0">
                  <a:pos x="36" y="50"/>
                </a:cxn>
                <a:cxn ang="0">
                  <a:pos x="47" y="42"/>
                </a:cxn>
                <a:cxn ang="0">
                  <a:pos x="59" y="29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86" y="10"/>
                </a:cxn>
                <a:cxn ang="0">
                  <a:pos x="98" y="4"/>
                </a:cxn>
                <a:cxn ang="0">
                  <a:pos x="111" y="2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49" y="8"/>
                </a:cxn>
                <a:cxn ang="0">
                  <a:pos x="162" y="19"/>
                </a:cxn>
                <a:cxn ang="0">
                  <a:pos x="173" y="31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68"/>
                </a:cxn>
                <a:cxn ang="0">
                  <a:pos x="178" y="75"/>
                </a:cxn>
                <a:cxn ang="0">
                  <a:pos x="176" y="86"/>
                </a:cxn>
                <a:cxn ang="0">
                  <a:pos x="174" y="94"/>
                </a:cxn>
                <a:cxn ang="0">
                  <a:pos x="174" y="103"/>
                </a:cxn>
                <a:cxn ang="0">
                  <a:pos x="173" y="111"/>
                </a:cxn>
                <a:cxn ang="0">
                  <a:pos x="173" y="118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4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60"/>
                </a:cxn>
                <a:cxn ang="0">
                  <a:pos x="204" y="167"/>
                </a:cxn>
                <a:cxn ang="0">
                  <a:pos x="208" y="174"/>
                </a:cxn>
                <a:cxn ang="0">
                  <a:pos x="213" y="183"/>
                </a:cxn>
                <a:cxn ang="0">
                  <a:pos x="213" y="190"/>
                </a:cxn>
                <a:cxn ang="0">
                  <a:pos x="213" y="199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99" y="231"/>
                </a:cxn>
                <a:cxn ang="0">
                  <a:pos x="189" y="241"/>
                </a:cxn>
                <a:cxn ang="0">
                  <a:pos x="174" y="250"/>
                </a:cxn>
                <a:cxn ang="0">
                  <a:pos x="160" y="256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5"/>
                </a:cxn>
                <a:cxn ang="0">
                  <a:pos x="88" y="241"/>
                </a:cxn>
                <a:cxn ang="0">
                  <a:pos x="80" y="235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18"/>
                </a:cxn>
                <a:cxn ang="0">
                  <a:pos x="36" y="215"/>
                </a:cxn>
                <a:cxn ang="0">
                  <a:pos x="23" y="212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3" name="Freeform 264">
              <a:extLst>
                <a:ext uri="{FF2B5EF4-FFF2-40B4-BE49-F238E27FC236}">
                  <a16:creationId xmlns:a16="http://schemas.microsoft.com/office/drawing/2014/main" id="{75829F1B-F727-8BE2-F271-1C9A906A2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15" y="67"/>
                </a:cxn>
                <a:cxn ang="0">
                  <a:pos x="36" y="51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98" y="5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62" y="1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77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8"/>
                </a:cxn>
                <a:cxn ang="0">
                  <a:pos x="213" y="185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89" y="244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2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7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4" name="Freeform 265">
              <a:extLst>
                <a:ext uri="{FF2B5EF4-FFF2-40B4-BE49-F238E27FC236}">
                  <a16:creationId xmlns:a16="http://schemas.microsoft.com/office/drawing/2014/main" id="{7821EAFB-F288-034D-A14B-3EE41400E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7"/>
                </a:cxn>
                <a:cxn ang="0">
                  <a:pos x="25" y="60"/>
                </a:cxn>
                <a:cxn ang="0">
                  <a:pos x="36" y="51"/>
                </a:cxn>
                <a:cxn ang="0">
                  <a:pos x="47" y="41"/>
                </a:cxn>
                <a:cxn ang="0">
                  <a:pos x="59" y="28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86" y="12"/>
                </a:cxn>
                <a:cxn ang="0">
                  <a:pos x="98" y="5"/>
                </a:cxn>
                <a:cxn ang="0">
                  <a:pos x="111" y="1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49" y="7"/>
                </a:cxn>
                <a:cxn ang="0">
                  <a:pos x="162" y="18"/>
                </a:cxn>
                <a:cxn ang="0">
                  <a:pos x="173" y="33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67"/>
                </a:cxn>
                <a:cxn ang="0">
                  <a:pos x="178" y="77"/>
                </a:cxn>
                <a:cxn ang="0">
                  <a:pos x="176" y="85"/>
                </a:cxn>
                <a:cxn ang="0">
                  <a:pos x="174" y="94"/>
                </a:cxn>
                <a:cxn ang="0">
                  <a:pos x="174" y="102"/>
                </a:cxn>
                <a:cxn ang="0">
                  <a:pos x="173" y="111"/>
                </a:cxn>
                <a:cxn ang="0">
                  <a:pos x="173" y="120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6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59"/>
                </a:cxn>
                <a:cxn ang="0">
                  <a:pos x="204" y="168"/>
                </a:cxn>
                <a:cxn ang="0">
                  <a:pos x="208" y="176"/>
                </a:cxn>
                <a:cxn ang="0">
                  <a:pos x="213" y="185"/>
                </a:cxn>
                <a:cxn ang="0">
                  <a:pos x="213" y="193"/>
                </a:cxn>
                <a:cxn ang="0">
                  <a:pos x="213" y="201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99" y="231"/>
                </a:cxn>
                <a:cxn ang="0">
                  <a:pos x="189" y="244"/>
                </a:cxn>
                <a:cxn ang="0">
                  <a:pos x="174" y="252"/>
                </a:cxn>
                <a:cxn ang="0">
                  <a:pos x="160" y="259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6"/>
                </a:cxn>
                <a:cxn ang="0">
                  <a:pos x="88" y="242"/>
                </a:cxn>
                <a:cxn ang="0">
                  <a:pos x="80" y="238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21"/>
                </a:cxn>
                <a:cxn ang="0">
                  <a:pos x="36" y="217"/>
                </a:cxn>
                <a:cxn ang="0">
                  <a:pos x="23" y="214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5" name="Freeform 266">
              <a:extLst>
                <a:ext uri="{FF2B5EF4-FFF2-40B4-BE49-F238E27FC236}">
                  <a16:creationId xmlns:a16="http://schemas.microsoft.com/office/drawing/2014/main" id="{0D13E073-0D34-FA0F-F721-68E05DEEE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6" name="Freeform 267">
              <a:extLst>
                <a:ext uri="{FF2B5EF4-FFF2-40B4-BE49-F238E27FC236}">
                  <a16:creationId xmlns:a16="http://schemas.microsoft.com/office/drawing/2014/main" id="{255CDF23-B6D7-2C9C-1483-BF8DD29EE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7" name="Freeform 268">
              <a:extLst>
                <a:ext uri="{FF2B5EF4-FFF2-40B4-BE49-F238E27FC236}">
                  <a16:creationId xmlns:a16="http://schemas.microsoft.com/office/drawing/2014/main" id="{FA3459DF-AB71-17FB-97F6-790E4239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8" name="Freeform 269">
              <a:extLst>
                <a:ext uri="{FF2B5EF4-FFF2-40B4-BE49-F238E27FC236}">
                  <a16:creationId xmlns:a16="http://schemas.microsoft.com/office/drawing/2014/main" id="{4F5EC62A-ECBF-7A96-40C7-7DBA3E65F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9" name="Freeform 270">
              <a:extLst>
                <a:ext uri="{FF2B5EF4-FFF2-40B4-BE49-F238E27FC236}">
                  <a16:creationId xmlns:a16="http://schemas.microsoft.com/office/drawing/2014/main" id="{FF0F4846-923D-5016-6D47-308BBE4B5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0" name="Freeform 271">
              <a:extLst>
                <a:ext uri="{FF2B5EF4-FFF2-40B4-BE49-F238E27FC236}">
                  <a16:creationId xmlns:a16="http://schemas.microsoft.com/office/drawing/2014/main" id="{6050EC6B-E4AA-E4E0-788F-CEAEEF86D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1" name="Freeform 272">
              <a:extLst>
                <a:ext uri="{FF2B5EF4-FFF2-40B4-BE49-F238E27FC236}">
                  <a16:creationId xmlns:a16="http://schemas.microsoft.com/office/drawing/2014/main" id="{51565E72-41CF-99EF-C4E1-7BB5CACB8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  <a:lnTo>
                    <a:pt x="20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2" name="Freeform 273">
              <a:extLst>
                <a:ext uri="{FF2B5EF4-FFF2-40B4-BE49-F238E27FC236}">
                  <a16:creationId xmlns:a16="http://schemas.microsoft.com/office/drawing/2014/main" id="{9AA3BECB-7753-D298-6753-5E6C673FE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3" name="Freeform 274">
              <a:extLst>
                <a:ext uri="{FF2B5EF4-FFF2-40B4-BE49-F238E27FC236}">
                  <a16:creationId xmlns:a16="http://schemas.microsoft.com/office/drawing/2014/main" id="{75782ABA-7398-BC7F-E24F-12CDCCCB4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00" y="68"/>
                </a:cxn>
                <a:cxn ang="0">
                  <a:pos x="177" y="50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16" y="4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50" y="19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6" y="75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7"/>
                </a:cxn>
                <a:cxn ang="0">
                  <a:pos x="2" y="183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25" y="241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1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5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4" name="Freeform 275">
              <a:extLst>
                <a:ext uri="{FF2B5EF4-FFF2-40B4-BE49-F238E27FC236}">
                  <a16:creationId xmlns:a16="http://schemas.microsoft.com/office/drawing/2014/main" id="{655B77AE-A72B-9855-A873-7165A9EC0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8"/>
                </a:cxn>
                <a:cxn ang="0">
                  <a:pos x="188" y="59"/>
                </a:cxn>
                <a:cxn ang="0">
                  <a:pos x="177" y="50"/>
                </a:cxn>
                <a:cxn ang="0">
                  <a:pos x="167" y="42"/>
                </a:cxn>
                <a:cxn ang="0">
                  <a:pos x="154" y="29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29" y="10"/>
                </a:cxn>
                <a:cxn ang="0">
                  <a:pos x="116" y="4"/>
                </a:cxn>
                <a:cxn ang="0">
                  <a:pos x="103" y="2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63" y="8"/>
                </a:cxn>
                <a:cxn ang="0">
                  <a:pos x="50" y="19"/>
                </a:cxn>
                <a:cxn ang="0">
                  <a:pos x="40" y="31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4" y="68"/>
                </a:cxn>
                <a:cxn ang="0">
                  <a:pos x="36" y="75"/>
                </a:cxn>
                <a:cxn ang="0">
                  <a:pos x="38" y="86"/>
                </a:cxn>
                <a:cxn ang="0">
                  <a:pos x="38" y="94"/>
                </a:cxn>
                <a:cxn ang="0">
                  <a:pos x="40" y="103"/>
                </a:cxn>
                <a:cxn ang="0">
                  <a:pos x="40" y="111"/>
                </a:cxn>
                <a:cxn ang="0">
                  <a:pos x="40" y="118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4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60"/>
                </a:cxn>
                <a:cxn ang="0">
                  <a:pos x="8" y="167"/>
                </a:cxn>
                <a:cxn ang="0">
                  <a:pos x="4" y="174"/>
                </a:cxn>
                <a:cxn ang="0">
                  <a:pos x="2" y="183"/>
                </a:cxn>
                <a:cxn ang="0">
                  <a:pos x="0" y="190"/>
                </a:cxn>
                <a:cxn ang="0">
                  <a:pos x="2" y="199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15" y="231"/>
                </a:cxn>
                <a:cxn ang="0">
                  <a:pos x="25" y="241"/>
                </a:cxn>
                <a:cxn ang="0">
                  <a:pos x="38" y="250"/>
                </a:cxn>
                <a:cxn ang="0">
                  <a:pos x="52" y="256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5"/>
                </a:cxn>
                <a:cxn ang="0">
                  <a:pos x="124" y="241"/>
                </a:cxn>
                <a:cxn ang="0">
                  <a:pos x="135" y="235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18"/>
                </a:cxn>
                <a:cxn ang="0">
                  <a:pos x="177" y="215"/>
                </a:cxn>
                <a:cxn ang="0">
                  <a:pos x="190" y="212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5" name="Freeform 276">
              <a:extLst>
                <a:ext uri="{FF2B5EF4-FFF2-40B4-BE49-F238E27FC236}">
                  <a16:creationId xmlns:a16="http://schemas.microsoft.com/office/drawing/2014/main" id="{68E64CB8-063F-0DE7-BE0D-1D15AD048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00" y="67"/>
                </a:cxn>
                <a:cxn ang="0">
                  <a:pos x="177" y="51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16" y="5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50" y="1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6" y="77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8"/>
                </a:cxn>
                <a:cxn ang="0">
                  <a:pos x="2" y="185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25" y="244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2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7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6" name="Freeform 277">
              <a:extLst>
                <a:ext uri="{FF2B5EF4-FFF2-40B4-BE49-F238E27FC236}">
                  <a16:creationId xmlns:a16="http://schemas.microsoft.com/office/drawing/2014/main" id="{C69C9EA3-3364-8125-45DA-C26C22B4B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7"/>
                </a:cxn>
                <a:cxn ang="0">
                  <a:pos x="188" y="60"/>
                </a:cxn>
                <a:cxn ang="0">
                  <a:pos x="177" y="51"/>
                </a:cxn>
                <a:cxn ang="0">
                  <a:pos x="167" y="41"/>
                </a:cxn>
                <a:cxn ang="0">
                  <a:pos x="154" y="28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29" y="12"/>
                </a:cxn>
                <a:cxn ang="0">
                  <a:pos x="116" y="5"/>
                </a:cxn>
                <a:cxn ang="0">
                  <a:pos x="103" y="1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63" y="7"/>
                </a:cxn>
                <a:cxn ang="0">
                  <a:pos x="50" y="18"/>
                </a:cxn>
                <a:cxn ang="0">
                  <a:pos x="40" y="33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4" y="67"/>
                </a:cxn>
                <a:cxn ang="0">
                  <a:pos x="36" y="77"/>
                </a:cxn>
                <a:cxn ang="0">
                  <a:pos x="38" y="85"/>
                </a:cxn>
                <a:cxn ang="0">
                  <a:pos x="38" y="94"/>
                </a:cxn>
                <a:cxn ang="0">
                  <a:pos x="40" y="102"/>
                </a:cxn>
                <a:cxn ang="0">
                  <a:pos x="40" y="111"/>
                </a:cxn>
                <a:cxn ang="0">
                  <a:pos x="40" y="120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6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59"/>
                </a:cxn>
                <a:cxn ang="0">
                  <a:pos x="8" y="168"/>
                </a:cxn>
                <a:cxn ang="0">
                  <a:pos x="4" y="176"/>
                </a:cxn>
                <a:cxn ang="0">
                  <a:pos x="2" y="185"/>
                </a:cxn>
                <a:cxn ang="0">
                  <a:pos x="0" y="193"/>
                </a:cxn>
                <a:cxn ang="0">
                  <a:pos x="2" y="201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15" y="231"/>
                </a:cxn>
                <a:cxn ang="0">
                  <a:pos x="25" y="244"/>
                </a:cxn>
                <a:cxn ang="0">
                  <a:pos x="38" y="252"/>
                </a:cxn>
                <a:cxn ang="0">
                  <a:pos x="52" y="259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6"/>
                </a:cxn>
                <a:cxn ang="0">
                  <a:pos x="124" y="242"/>
                </a:cxn>
                <a:cxn ang="0">
                  <a:pos x="135" y="238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21"/>
                </a:cxn>
                <a:cxn ang="0">
                  <a:pos x="177" y="217"/>
                </a:cxn>
                <a:cxn ang="0">
                  <a:pos x="190" y="214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7" name="Freeform 278">
              <a:extLst>
                <a:ext uri="{FF2B5EF4-FFF2-40B4-BE49-F238E27FC236}">
                  <a16:creationId xmlns:a16="http://schemas.microsoft.com/office/drawing/2014/main" id="{BD5722CB-4BDB-EE04-3AE5-82234A7F4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8" name="Freeform 279">
              <a:extLst>
                <a:ext uri="{FF2B5EF4-FFF2-40B4-BE49-F238E27FC236}">
                  <a16:creationId xmlns:a16="http://schemas.microsoft.com/office/drawing/2014/main" id="{DE028514-884B-B69D-237C-6D29D2832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9" name="Freeform 280">
              <a:extLst>
                <a:ext uri="{FF2B5EF4-FFF2-40B4-BE49-F238E27FC236}">
                  <a16:creationId xmlns:a16="http://schemas.microsoft.com/office/drawing/2014/main" id="{6E0E90F1-4170-76D8-EDB1-13307F678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0" name="Freeform 281">
              <a:extLst>
                <a:ext uri="{FF2B5EF4-FFF2-40B4-BE49-F238E27FC236}">
                  <a16:creationId xmlns:a16="http://schemas.microsoft.com/office/drawing/2014/main" id="{4BB86FD7-38A8-E49F-0289-49438C22D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1" name="Freeform 282">
              <a:extLst>
                <a:ext uri="{FF2B5EF4-FFF2-40B4-BE49-F238E27FC236}">
                  <a16:creationId xmlns:a16="http://schemas.microsoft.com/office/drawing/2014/main" id="{A360728A-A66C-9FA9-6CE8-2BB4755B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2" name="Freeform 283">
              <a:extLst>
                <a:ext uri="{FF2B5EF4-FFF2-40B4-BE49-F238E27FC236}">
                  <a16:creationId xmlns:a16="http://schemas.microsoft.com/office/drawing/2014/main" id="{582847F0-2ED4-993E-8678-8BF2D2DED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3" name="Freeform 284">
              <a:extLst>
                <a:ext uri="{FF2B5EF4-FFF2-40B4-BE49-F238E27FC236}">
                  <a16:creationId xmlns:a16="http://schemas.microsoft.com/office/drawing/2014/main" id="{E4E5BA3C-BA15-3BF2-D8DA-3AB897AF3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4" name="Freeform 285">
              <a:extLst>
                <a:ext uri="{FF2B5EF4-FFF2-40B4-BE49-F238E27FC236}">
                  <a16:creationId xmlns:a16="http://schemas.microsoft.com/office/drawing/2014/main" id="{40A20658-3776-16E2-CCF4-9DE7CA71B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5" name="Freeform 286">
              <a:extLst>
                <a:ext uri="{FF2B5EF4-FFF2-40B4-BE49-F238E27FC236}">
                  <a16:creationId xmlns:a16="http://schemas.microsoft.com/office/drawing/2014/main" id="{5E8A7104-4B97-B970-7124-53249614E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6" name="Freeform 287">
              <a:extLst>
                <a:ext uri="{FF2B5EF4-FFF2-40B4-BE49-F238E27FC236}">
                  <a16:creationId xmlns:a16="http://schemas.microsoft.com/office/drawing/2014/main" id="{3EE8EFAC-3B97-6CCA-08B3-DBF0D3379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7" name="Freeform 288">
              <a:extLst>
                <a:ext uri="{FF2B5EF4-FFF2-40B4-BE49-F238E27FC236}">
                  <a16:creationId xmlns:a16="http://schemas.microsoft.com/office/drawing/2014/main" id="{00E58359-B632-36FD-8DEE-90C5D1C51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8" name="Freeform 289">
              <a:extLst>
                <a:ext uri="{FF2B5EF4-FFF2-40B4-BE49-F238E27FC236}">
                  <a16:creationId xmlns:a16="http://schemas.microsoft.com/office/drawing/2014/main" id="{D51DD687-EC04-4432-0907-B5EC9033F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9" name="Freeform 290">
              <a:extLst>
                <a:ext uri="{FF2B5EF4-FFF2-40B4-BE49-F238E27FC236}">
                  <a16:creationId xmlns:a16="http://schemas.microsoft.com/office/drawing/2014/main" id="{8E4097BA-509C-9639-F7EE-6077E5913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0" name="Freeform 291">
              <a:extLst>
                <a:ext uri="{FF2B5EF4-FFF2-40B4-BE49-F238E27FC236}">
                  <a16:creationId xmlns:a16="http://schemas.microsoft.com/office/drawing/2014/main" id="{0B691424-E9FD-9103-CEB1-D3CC96A2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1" name="Freeform 292">
              <a:extLst>
                <a:ext uri="{FF2B5EF4-FFF2-40B4-BE49-F238E27FC236}">
                  <a16:creationId xmlns:a16="http://schemas.microsoft.com/office/drawing/2014/main" id="{7F32972F-25BE-0C66-D3A3-FD2D12E67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2" name="Freeform 293">
              <a:extLst>
                <a:ext uri="{FF2B5EF4-FFF2-40B4-BE49-F238E27FC236}">
                  <a16:creationId xmlns:a16="http://schemas.microsoft.com/office/drawing/2014/main" id="{E6E14C06-95F5-3579-9E80-59FEBD44E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3" name="Freeform 294">
              <a:extLst>
                <a:ext uri="{FF2B5EF4-FFF2-40B4-BE49-F238E27FC236}">
                  <a16:creationId xmlns:a16="http://schemas.microsoft.com/office/drawing/2014/main" id="{C7E30A25-84E1-031D-F0D6-1218D22B7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274"/>
              <a:ext cx="1523" cy="950"/>
            </a:xfrm>
            <a:custGeom>
              <a:avLst/>
              <a:gdLst/>
              <a:ahLst/>
              <a:cxnLst>
                <a:cxn ang="0">
                  <a:pos x="10" y="727"/>
                </a:cxn>
                <a:cxn ang="0">
                  <a:pos x="98" y="460"/>
                </a:cxn>
                <a:cxn ang="0">
                  <a:pos x="263" y="246"/>
                </a:cxn>
                <a:cxn ang="0">
                  <a:pos x="489" y="92"/>
                </a:cxn>
                <a:cxn ang="0">
                  <a:pos x="761" y="10"/>
                </a:cxn>
                <a:cxn ang="0">
                  <a:pos x="910" y="0"/>
                </a:cxn>
                <a:cxn ang="0">
                  <a:pos x="1043" y="8"/>
                </a:cxn>
                <a:cxn ang="0">
                  <a:pos x="1161" y="34"/>
                </a:cxn>
                <a:cxn ang="0">
                  <a:pos x="1269" y="75"/>
                </a:cxn>
                <a:cxn ang="0">
                  <a:pos x="1372" y="134"/>
                </a:cxn>
                <a:cxn ang="0">
                  <a:pos x="1471" y="210"/>
                </a:cxn>
                <a:cxn ang="0">
                  <a:pos x="1496" y="233"/>
                </a:cxn>
                <a:cxn ang="0">
                  <a:pos x="1522" y="271"/>
                </a:cxn>
                <a:cxn ang="0">
                  <a:pos x="1504" y="290"/>
                </a:cxn>
                <a:cxn ang="0">
                  <a:pos x="1443" y="290"/>
                </a:cxn>
                <a:cxn ang="0">
                  <a:pos x="1333" y="262"/>
                </a:cxn>
                <a:cxn ang="0">
                  <a:pos x="1260" y="239"/>
                </a:cxn>
                <a:cxn ang="0">
                  <a:pos x="1094" y="200"/>
                </a:cxn>
                <a:cxn ang="0">
                  <a:pos x="919" y="186"/>
                </a:cxn>
                <a:cxn ang="0">
                  <a:pos x="744" y="207"/>
                </a:cxn>
                <a:cxn ang="0">
                  <a:pos x="581" y="258"/>
                </a:cxn>
                <a:cxn ang="0">
                  <a:pos x="445" y="347"/>
                </a:cxn>
                <a:cxn ang="0">
                  <a:pos x="390" y="398"/>
                </a:cxn>
                <a:cxn ang="0">
                  <a:pos x="310" y="488"/>
                </a:cxn>
                <a:cxn ang="0">
                  <a:pos x="263" y="570"/>
                </a:cxn>
                <a:cxn ang="0">
                  <a:pos x="232" y="654"/>
                </a:cxn>
                <a:cxn ang="0">
                  <a:pos x="206" y="745"/>
                </a:cxn>
                <a:cxn ang="0">
                  <a:pos x="192" y="797"/>
                </a:cxn>
                <a:cxn ang="0">
                  <a:pos x="147" y="886"/>
                </a:cxn>
                <a:cxn ang="0">
                  <a:pos x="98" y="936"/>
                </a:cxn>
                <a:cxn ang="0">
                  <a:pos x="50" y="949"/>
                </a:cxn>
                <a:cxn ang="0">
                  <a:pos x="15" y="928"/>
                </a:cxn>
                <a:cxn ang="0">
                  <a:pos x="0" y="875"/>
                </a:cxn>
              </a:cxnLst>
              <a:rect l="0" t="0" r="r" b="b"/>
              <a:pathLst>
                <a:path w="1523" h="950">
                  <a:moveTo>
                    <a:pt x="0" y="875"/>
                  </a:moveTo>
                  <a:lnTo>
                    <a:pt x="10" y="727"/>
                  </a:lnTo>
                  <a:lnTo>
                    <a:pt x="47" y="589"/>
                  </a:lnTo>
                  <a:lnTo>
                    <a:pt x="98" y="460"/>
                  </a:lnTo>
                  <a:lnTo>
                    <a:pt x="172" y="347"/>
                  </a:lnTo>
                  <a:lnTo>
                    <a:pt x="263" y="246"/>
                  </a:lnTo>
                  <a:lnTo>
                    <a:pt x="369" y="159"/>
                  </a:lnTo>
                  <a:lnTo>
                    <a:pt x="489" y="92"/>
                  </a:lnTo>
                  <a:lnTo>
                    <a:pt x="620" y="41"/>
                  </a:lnTo>
                  <a:lnTo>
                    <a:pt x="761" y="10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977" y="2"/>
                  </a:lnTo>
                  <a:lnTo>
                    <a:pt x="1043" y="8"/>
                  </a:lnTo>
                  <a:lnTo>
                    <a:pt x="1101" y="18"/>
                  </a:lnTo>
                  <a:lnTo>
                    <a:pt x="1161" y="34"/>
                  </a:lnTo>
                  <a:lnTo>
                    <a:pt x="1216" y="52"/>
                  </a:lnTo>
                  <a:lnTo>
                    <a:pt x="1269" y="75"/>
                  </a:lnTo>
                  <a:lnTo>
                    <a:pt x="1321" y="103"/>
                  </a:lnTo>
                  <a:lnTo>
                    <a:pt x="1372" y="134"/>
                  </a:lnTo>
                  <a:lnTo>
                    <a:pt x="1420" y="170"/>
                  </a:lnTo>
                  <a:lnTo>
                    <a:pt x="1471" y="210"/>
                  </a:lnTo>
                  <a:lnTo>
                    <a:pt x="1471" y="210"/>
                  </a:lnTo>
                  <a:lnTo>
                    <a:pt x="1496" y="233"/>
                  </a:lnTo>
                  <a:lnTo>
                    <a:pt x="1513" y="255"/>
                  </a:lnTo>
                  <a:lnTo>
                    <a:pt x="1522" y="271"/>
                  </a:lnTo>
                  <a:lnTo>
                    <a:pt x="1517" y="281"/>
                  </a:lnTo>
                  <a:lnTo>
                    <a:pt x="1504" y="290"/>
                  </a:lnTo>
                  <a:lnTo>
                    <a:pt x="1479" y="292"/>
                  </a:lnTo>
                  <a:lnTo>
                    <a:pt x="1443" y="290"/>
                  </a:lnTo>
                  <a:lnTo>
                    <a:pt x="1395" y="280"/>
                  </a:lnTo>
                  <a:lnTo>
                    <a:pt x="1333" y="262"/>
                  </a:lnTo>
                  <a:lnTo>
                    <a:pt x="1260" y="239"/>
                  </a:lnTo>
                  <a:lnTo>
                    <a:pt x="1260" y="239"/>
                  </a:lnTo>
                  <a:lnTo>
                    <a:pt x="1179" y="216"/>
                  </a:lnTo>
                  <a:lnTo>
                    <a:pt x="1094" y="200"/>
                  </a:lnTo>
                  <a:lnTo>
                    <a:pt x="1007" y="191"/>
                  </a:lnTo>
                  <a:lnTo>
                    <a:pt x="919" y="186"/>
                  </a:lnTo>
                  <a:lnTo>
                    <a:pt x="828" y="193"/>
                  </a:lnTo>
                  <a:lnTo>
                    <a:pt x="744" y="207"/>
                  </a:lnTo>
                  <a:lnTo>
                    <a:pt x="659" y="229"/>
                  </a:lnTo>
                  <a:lnTo>
                    <a:pt x="581" y="258"/>
                  </a:lnTo>
                  <a:lnTo>
                    <a:pt x="508" y="299"/>
                  </a:lnTo>
                  <a:lnTo>
                    <a:pt x="445" y="347"/>
                  </a:lnTo>
                  <a:lnTo>
                    <a:pt x="445" y="347"/>
                  </a:lnTo>
                  <a:lnTo>
                    <a:pt x="390" y="398"/>
                  </a:lnTo>
                  <a:lnTo>
                    <a:pt x="346" y="444"/>
                  </a:lnTo>
                  <a:lnTo>
                    <a:pt x="310" y="488"/>
                  </a:lnTo>
                  <a:lnTo>
                    <a:pt x="282" y="530"/>
                  </a:lnTo>
                  <a:lnTo>
                    <a:pt x="263" y="570"/>
                  </a:lnTo>
                  <a:lnTo>
                    <a:pt x="247" y="612"/>
                  </a:lnTo>
                  <a:lnTo>
                    <a:pt x="232" y="654"/>
                  </a:lnTo>
                  <a:lnTo>
                    <a:pt x="219" y="698"/>
                  </a:lnTo>
                  <a:lnTo>
                    <a:pt x="206" y="745"/>
                  </a:lnTo>
                  <a:lnTo>
                    <a:pt x="192" y="797"/>
                  </a:lnTo>
                  <a:lnTo>
                    <a:pt x="192" y="797"/>
                  </a:lnTo>
                  <a:lnTo>
                    <a:pt x="171" y="847"/>
                  </a:lnTo>
                  <a:lnTo>
                    <a:pt x="147" y="886"/>
                  </a:lnTo>
                  <a:lnTo>
                    <a:pt x="124" y="916"/>
                  </a:lnTo>
                  <a:lnTo>
                    <a:pt x="98" y="936"/>
                  </a:lnTo>
                  <a:lnTo>
                    <a:pt x="73" y="946"/>
                  </a:lnTo>
                  <a:lnTo>
                    <a:pt x="50" y="949"/>
                  </a:lnTo>
                  <a:lnTo>
                    <a:pt x="29" y="942"/>
                  </a:lnTo>
                  <a:lnTo>
                    <a:pt x="15" y="928"/>
                  </a:lnTo>
                  <a:lnTo>
                    <a:pt x="2" y="905"/>
                  </a:lnTo>
                  <a:lnTo>
                    <a:pt x="0" y="875"/>
                  </a:lnTo>
                  <a:lnTo>
                    <a:pt x="0" y="8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4" name="Freeform 295">
              <a:extLst>
                <a:ext uri="{FF2B5EF4-FFF2-40B4-BE49-F238E27FC236}">
                  <a16:creationId xmlns:a16="http://schemas.microsoft.com/office/drawing/2014/main" id="{BE1A29E6-A94A-1167-D0D6-9905B0B51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276"/>
              <a:ext cx="1499" cy="931"/>
            </a:xfrm>
            <a:custGeom>
              <a:avLst/>
              <a:gdLst/>
              <a:ahLst/>
              <a:cxnLst>
                <a:cxn ang="0">
                  <a:pos x="15" y="711"/>
                </a:cxn>
                <a:cxn ang="0">
                  <a:pos x="105" y="449"/>
                </a:cxn>
                <a:cxn ang="0">
                  <a:pos x="268" y="239"/>
                </a:cxn>
                <a:cxn ang="0">
                  <a:pos x="491" y="90"/>
                </a:cxn>
                <a:cxn ang="0">
                  <a:pos x="756" y="9"/>
                </a:cxn>
                <a:cxn ang="0">
                  <a:pos x="904" y="0"/>
                </a:cxn>
                <a:cxn ang="0">
                  <a:pos x="1034" y="8"/>
                </a:cxn>
                <a:cxn ang="0">
                  <a:pos x="1150" y="31"/>
                </a:cxn>
                <a:cxn ang="0">
                  <a:pos x="1256" y="73"/>
                </a:cxn>
                <a:cxn ang="0">
                  <a:pos x="1355" y="128"/>
                </a:cxn>
                <a:cxn ang="0">
                  <a:pos x="1449" y="200"/>
                </a:cxn>
                <a:cxn ang="0">
                  <a:pos x="1474" y="223"/>
                </a:cxn>
                <a:cxn ang="0">
                  <a:pos x="1498" y="256"/>
                </a:cxn>
                <a:cxn ang="0">
                  <a:pos x="1481" y="275"/>
                </a:cxn>
                <a:cxn ang="0">
                  <a:pos x="1422" y="275"/>
                </a:cxn>
                <a:cxn ang="0">
                  <a:pos x="1319" y="250"/>
                </a:cxn>
                <a:cxn ang="0">
                  <a:pos x="1249" y="227"/>
                </a:cxn>
                <a:cxn ang="0">
                  <a:pos x="1083" y="189"/>
                </a:cxn>
                <a:cxn ang="0">
                  <a:pos x="910" y="179"/>
                </a:cxn>
                <a:cxn ang="0">
                  <a:pos x="735" y="197"/>
                </a:cxn>
                <a:cxn ang="0">
                  <a:pos x="573" y="250"/>
                </a:cxn>
                <a:cxn ang="0">
                  <a:pos x="436" y="336"/>
                </a:cxn>
                <a:cxn ang="0">
                  <a:pos x="381" y="386"/>
                </a:cxn>
                <a:cxn ang="0">
                  <a:pos x="303" y="477"/>
                </a:cxn>
                <a:cxn ang="0">
                  <a:pos x="255" y="559"/>
                </a:cxn>
                <a:cxn ang="0">
                  <a:pos x="223" y="641"/>
                </a:cxn>
                <a:cxn ang="0">
                  <a:pos x="197" y="729"/>
                </a:cxn>
                <a:cxn ang="0">
                  <a:pos x="183" y="780"/>
                </a:cxn>
                <a:cxn ang="0">
                  <a:pos x="142" y="866"/>
                </a:cxn>
                <a:cxn ang="0">
                  <a:pos x="94" y="916"/>
                </a:cxn>
                <a:cxn ang="0">
                  <a:pos x="48" y="930"/>
                </a:cxn>
                <a:cxn ang="0">
                  <a:pos x="15" y="911"/>
                </a:cxn>
                <a:cxn ang="0">
                  <a:pos x="0" y="858"/>
                </a:cxn>
              </a:cxnLst>
              <a:rect l="0" t="0" r="r" b="b"/>
              <a:pathLst>
                <a:path w="1499" h="931">
                  <a:moveTo>
                    <a:pt x="0" y="858"/>
                  </a:moveTo>
                  <a:lnTo>
                    <a:pt x="15" y="711"/>
                  </a:lnTo>
                  <a:lnTo>
                    <a:pt x="50" y="576"/>
                  </a:lnTo>
                  <a:lnTo>
                    <a:pt x="105" y="449"/>
                  </a:lnTo>
                  <a:lnTo>
                    <a:pt x="179" y="338"/>
                  </a:lnTo>
                  <a:lnTo>
                    <a:pt x="268" y="239"/>
                  </a:lnTo>
                  <a:lnTo>
                    <a:pt x="372" y="157"/>
                  </a:lnTo>
                  <a:lnTo>
                    <a:pt x="491" y="90"/>
                  </a:lnTo>
                  <a:lnTo>
                    <a:pt x="619" y="39"/>
                  </a:lnTo>
                  <a:lnTo>
                    <a:pt x="756" y="9"/>
                  </a:lnTo>
                  <a:lnTo>
                    <a:pt x="904" y="0"/>
                  </a:lnTo>
                  <a:lnTo>
                    <a:pt x="904" y="0"/>
                  </a:lnTo>
                  <a:lnTo>
                    <a:pt x="970" y="2"/>
                  </a:lnTo>
                  <a:lnTo>
                    <a:pt x="1034" y="8"/>
                  </a:lnTo>
                  <a:lnTo>
                    <a:pt x="1094" y="18"/>
                  </a:lnTo>
                  <a:lnTo>
                    <a:pt x="1150" y="31"/>
                  </a:lnTo>
                  <a:lnTo>
                    <a:pt x="1203" y="50"/>
                  </a:lnTo>
                  <a:lnTo>
                    <a:pt x="1256" y="73"/>
                  </a:lnTo>
                  <a:lnTo>
                    <a:pt x="1306" y="98"/>
                  </a:lnTo>
                  <a:lnTo>
                    <a:pt x="1355" y="128"/>
                  </a:lnTo>
                  <a:lnTo>
                    <a:pt x="1401" y="161"/>
                  </a:lnTo>
                  <a:lnTo>
                    <a:pt x="1449" y="200"/>
                  </a:lnTo>
                  <a:lnTo>
                    <a:pt x="1449" y="200"/>
                  </a:lnTo>
                  <a:lnTo>
                    <a:pt x="1474" y="223"/>
                  </a:lnTo>
                  <a:lnTo>
                    <a:pt x="1492" y="241"/>
                  </a:lnTo>
                  <a:lnTo>
                    <a:pt x="1498" y="256"/>
                  </a:lnTo>
                  <a:lnTo>
                    <a:pt x="1494" y="269"/>
                  </a:lnTo>
                  <a:lnTo>
                    <a:pt x="1481" y="275"/>
                  </a:lnTo>
                  <a:lnTo>
                    <a:pt x="1458" y="278"/>
                  </a:lnTo>
                  <a:lnTo>
                    <a:pt x="1422" y="275"/>
                  </a:lnTo>
                  <a:lnTo>
                    <a:pt x="1375" y="264"/>
                  </a:lnTo>
                  <a:lnTo>
                    <a:pt x="1319" y="250"/>
                  </a:lnTo>
                  <a:lnTo>
                    <a:pt x="1249" y="227"/>
                  </a:lnTo>
                  <a:lnTo>
                    <a:pt x="1249" y="227"/>
                  </a:lnTo>
                  <a:lnTo>
                    <a:pt x="1168" y="204"/>
                  </a:lnTo>
                  <a:lnTo>
                    <a:pt x="1083" y="189"/>
                  </a:lnTo>
                  <a:lnTo>
                    <a:pt x="996" y="181"/>
                  </a:lnTo>
                  <a:lnTo>
                    <a:pt x="910" y="179"/>
                  </a:lnTo>
                  <a:lnTo>
                    <a:pt x="821" y="184"/>
                  </a:lnTo>
                  <a:lnTo>
                    <a:pt x="735" y="197"/>
                  </a:lnTo>
                  <a:lnTo>
                    <a:pt x="653" y="218"/>
                  </a:lnTo>
                  <a:lnTo>
                    <a:pt x="573" y="250"/>
                  </a:lnTo>
                  <a:lnTo>
                    <a:pt x="501" y="288"/>
                  </a:lnTo>
                  <a:lnTo>
                    <a:pt x="436" y="336"/>
                  </a:lnTo>
                  <a:lnTo>
                    <a:pt x="436" y="336"/>
                  </a:lnTo>
                  <a:lnTo>
                    <a:pt x="381" y="386"/>
                  </a:lnTo>
                  <a:lnTo>
                    <a:pt x="337" y="433"/>
                  </a:lnTo>
                  <a:lnTo>
                    <a:pt x="303" y="477"/>
                  </a:lnTo>
                  <a:lnTo>
                    <a:pt x="276" y="519"/>
                  </a:lnTo>
                  <a:lnTo>
                    <a:pt x="255" y="559"/>
                  </a:lnTo>
                  <a:lnTo>
                    <a:pt x="238" y="599"/>
                  </a:lnTo>
                  <a:lnTo>
                    <a:pt x="223" y="641"/>
                  </a:lnTo>
                  <a:lnTo>
                    <a:pt x="211" y="685"/>
                  </a:lnTo>
                  <a:lnTo>
                    <a:pt x="197" y="729"/>
                  </a:lnTo>
                  <a:lnTo>
                    <a:pt x="183" y="780"/>
                  </a:lnTo>
                  <a:lnTo>
                    <a:pt x="183" y="780"/>
                  </a:lnTo>
                  <a:lnTo>
                    <a:pt x="164" y="828"/>
                  </a:lnTo>
                  <a:lnTo>
                    <a:pt x="142" y="866"/>
                  </a:lnTo>
                  <a:lnTo>
                    <a:pt x="117" y="895"/>
                  </a:lnTo>
                  <a:lnTo>
                    <a:pt x="94" y="916"/>
                  </a:lnTo>
                  <a:lnTo>
                    <a:pt x="71" y="927"/>
                  </a:lnTo>
                  <a:lnTo>
                    <a:pt x="48" y="930"/>
                  </a:lnTo>
                  <a:lnTo>
                    <a:pt x="29" y="923"/>
                  </a:lnTo>
                  <a:lnTo>
                    <a:pt x="15" y="911"/>
                  </a:lnTo>
                  <a:lnTo>
                    <a:pt x="4" y="888"/>
                  </a:lnTo>
                  <a:lnTo>
                    <a:pt x="0" y="858"/>
                  </a:lnTo>
                  <a:lnTo>
                    <a:pt x="0" y="858"/>
                  </a:lnTo>
                </a:path>
              </a:pathLst>
            </a:custGeom>
            <a:solidFill>
              <a:srgbClr val="FFDA1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5" name="Freeform 296">
              <a:extLst>
                <a:ext uri="{FF2B5EF4-FFF2-40B4-BE49-F238E27FC236}">
                  <a16:creationId xmlns:a16="http://schemas.microsoft.com/office/drawing/2014/main" id="{D7FB7D8C-08F7-3BF8-4B27-643770C11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" y="1279"/>
              <a:ext cx="1474" cy="913"/>
            </a:xfrm>
            <a:custGeom>
              <a:avLst/>
              <a:gdLst/>
              <a:ahLst/>
              <a:cxnLst>
                <a:cxn ang="0">
                  <a:pos x="16" y="696"/>
                </a:cxn>
                <a:cxn ang="0">
                  <a:pos x="110" y="440"/>
                </a:cxn>
                <a:cxn ang="0">
                  <a:pos x="271" y="233"/>
                </a:cxn>
                <a:cxn ang="0">
                  <a:pos x="490" y="88"/>
                </a:cxn>
                <a:cxn ang="0">
                  <a:pos x="752" y="9"/>
                </a:cxn>
                <a:cxn ang="0">
                  <a:pos x="895" y="0"/>
                </a:cxn>
                <a:cxn ang="0">
                  <a:pos x="1024" y="7"/>
                </a:cxn>
                <a:cxn ang="0">
                  <a:pos x="1136" y="31"/>
                </a:cxn>
                <a:cxn ang="0">
                  <a:pos x="1240" y="69"/>
                </a:cxn>
                <a:cxn ang="0">
                  <a:pos x="1336" y="122"/>
                </a:cxn>
                <a:cxn ang="0">
                  <a:pos x="1428" y="189"/>
                </a:cxn>
                <a:cxn ang="0">
                  <a:pos x="1452" y="212"/>
                </a:cxn>
                <a:cxn ang="0">
                  <a:pos x="1473" y="244"/>
                </a:cxn>
                <a:cxn ang="0">
                  <a:pos x="1458" y="262"/>
                </a:cxn>
                <a:cxn ang="0">
                  <a:pos x="1401" y="260"/>
                </a:cxn>
                <a:cxn ang="0">
                  <a:pos x="1302" y="235"/>
                </a:cxn>
                <a:cxn ang="0">
                  <a:pos x="1235" y="214"/>
                </a:cxn>
                <a:cxn ang="0">
                  <a:pos x="1072" y="177"/>
                </a:cxn>
                <a:cxn ang="0">
                  <a:pos x="897" y="168"/>
                </a:cxn>
                <a:cxn ang="0">
                  <a:pos x="724" y="187"/>
                </a:cxn>
                <a:cxn ang="0">
                  <a:pos x="564" y="239"/>
                </a:cxn>
                <a:cxn ang="0">
                  <a:pos x="427" y="325"/>
                </a:cxn>
                <a:cxn ang="0">
                  <a:pos x="372" y="376"/>
                </a:cxn>
                <a:cxn ang="0">
                  <a:pos x="292" y="467"/>
                </a:cxn>
                <a:cxn ang="0">
                  <a:pos x="244" y="546"/>
                </a:cxn>
                <a:cxn ang="0">
                  <a:pos x="212" y="629"/>
                </a:cxn>
                <a:cxn ang="0">
                  <a:pos x="187" y="716"/>
                </a:cxn>
                <a:cxn ang="0">
                  <a:pos x="172" y="764"/>
                </a:cxn>
                <a:cxn ang="0">
                  <a:pos x="133" y="850"/>
                </a:cxn>
                <a:cxn ang="0">
                  <a:pos x="88" y="896"/>
                </a:cxn>
                <a:cxn ang="0">
                  <a:pos x="44" y="912"/>
                </a:cxn>
                <a:cxn ang="0">
                  <a:pos x="12" y="892"/>
                </a:cxn>
                <a:cxn ang="0">
                  <a:pos x="0" y="841"/>
                </a:cxn>
              </a:cxnLst>
              <a:rect l="0" t="0" r="r" b="b"/>
              <a:pathLst>
                <a:path w="1474" h="913">
                  <a:moveTo>
                    <a:pt x="0" y="841"/>
                  </a:moveTo>
                  <a:lnTo>
                    <a:pt x="16" y="696"/>
                  </a:lnTo>
                  <a:lnTo>
                    <a:pt x="52" y="562"/>
                  </a:lnTo>
                  <a:lnTo>
                    <a:pt x="110" y="440"/>
                  </a:lnTo>
                  <a:lnTo>
                    <a:pt x="183" y="330"/>
                  </a:lnTo>
                  <a:lnTo>
                    <a:pt x="271" y="233"/>
                  </a:lnTo>
                  <a:lnTo>
                    <a:pt x="375" y="151"/>
                  </a:lnTo>
                  <a:lnTo>
                    <a:pt x="490" y="88"/>
                  </a:lnTo>
                  <a:lnTo>
                    <a:pt x="617" y="39"/>
                  </a:lnTo>
                  <a:lnTo>
                    <a:pt x="752" y="9"/>
                  </a:lnTo>
                  <a:lnTo>
                    <a:pt x="895" y="0"/>
                  </a:lnTo>
                  <a:lnTo>
                    <a:pt x="895" y="0"/>
                  </a:lnTo>
                  <a:lnTo>
                    <a:pt x="961" y="2"/>
                  </a:lnTo>
                  <a:lnTo>
                    <a:pt x="1024" y="7"/>
                  </a:lnTo>
                  <a:lnTo>
                    <a:pt x="1081" y="18"/>
                  </a:lnTo>
                  <a:lnTo>
                    <a:pt x="1136" y="31"/>
                  </a:lnTo>
                  <a:lnTo>
                    <a:pt x="1190" y="48"/>
                  </a:lnTo>
                  <a:lnTo>
                    <a:pt x="1240" y="69"/>
                  </a:lnTo>
                  <a:lnTo>
                    <a:pt x="1290" y="94"/>
                  </a:lnTo>
                  <a:lnTo>
                    <a:pt x="1336" y="122"/>
                  </a:lnTo>
                  <a:lnTo>
                    <a:pt x="1382" y="154"/>
                  </a:lnTo>
                  <a:lnTo>
                    <a:pt x="1428" y="189"/>
                  </a:lnTo>
                  <a:lnTo>
                    <a:pt x="1428" y="189"/>
                  </a:lnTo>
                  <a:lnTo>
                    <a:pt x="1452" y="212"/>
                  </a:lnTo>
                  <a:lnTo>
                    <a:pt x="1466" y="228"/>
                  </a:lnTo>
                  <a:lnTo>
                    <a:pt x="1473" y="244"/>
                  </a:lnTo>
                  <a:lnTo>
                    <a:pt x="1470" y="254"/>
                  </a:lnTo>
                  <a:lnTo>
                    <a:pt x="1458" y="262"/>
                  </a:lnTo>
                  <a:lnTo>
                    <a:pt x="1435" y="265"/>
                  </a:lnTo>
                  <a:lnTo>
                    <a:pt x="1401" y="260"/>
                  </a:lnTo>
                  <a:lnTo>
                    <a:pt x="1357" y="250"/>
                  </a:lnTo>
                  <a:lnTo>
                    <a:pt x="1302" y="235"/>
                  </a:lnTo>
                  <a:lnTo>
                    <a:pt x="1235" y="214"/>
                  </a:lnTo>
                  <a:lnTo>
                    <a:pt x="1235" y="214"/>
                  </a:lnTo>
                  <a:lnTo>
                    <a:pt x="1155" y="193"/>
                  </a:lnTo>
                  <a:lnTo>
                    <a:pt x="1072" y="177"/>
                  </a:lnTo>
                  <a:lnTo>
                    <a:pt x="986" y="168"/>
                  </a:lnTo>
                  <a:lnTo>
                    <a:pt x="897" y="168"/>
                  </a:lnTo>
                  <a:lnTo>
                    <a:pt x="811" y="174"/>
                  </a:lnTo>
                  <a:lnTo>
                    <a:pt x="724" y="187"/>
                  </a:lnTo>
                  <a:lnTo>
                    <a:pt x="642" y="207"/>
                  </a:lnTo>
                  <a:lnTo>
                    <a:pt x="564" y="239"/>
                  </a:lnTo>
                  <a:lnTo>
                    <a:pt x="492" y="277"/>
                  </a:lnTo>
                  <a:lnTo>
                    <a:pt x="427" y="325"/>
                  </a:lnTo>
                  <a:lnTo>
                    <a:pt x="427" y="325"/>
                  </a:lnTo>
                  <a:lnTo>
                    <a:pt x="372" y="376"/>
                  </a:lnTo>
                  <a:lnTo>
                    <a:pt x="328" y="423"/>
                  </a:lnTo>
                  <a:lnTo>
                    <a:pt x="292" y="467"/>
                  </a:lnTo>
                  <a:lnTo>
                    <a:pt x="265" y="509"/>
                  </a:lnTo>
                  <a:lnTo>
                    <a:pt x="244" y="546"/>
                  </a:lnTo>
                  <a:lnTo>
                    <a:pt x="227" y="589"/>
                  </a:lnTo>
                  <a:lnTo>
                    <a:pt x="212" y="629"/>
                  </a:lnTo>
                  <a:lnTo>
                    <a:pt x="200" y="671"/>
                  </a:lnTo>
                  <a:lnTo>
                    <a:pt x="187" y="716"/>
                  </a:lnTo>
                  <a:lnTo>
                    <a:pt x="172" y="764"/>
                  </a:lnTo>
                  <a:lnTo>
                    <a:pt x="172" y="764"/>
                  </a:lnTo>
                  <a:lnTo>
                    <a:pt x="156" y="812"/>
                  </a:lnTo>
                  <a:lnTo>
                    <a:pt x="133" y="850"/>
                  </a:lnTo>
                  <a:lnTo>
                    <a:pt x="111" y="877"/>
                  </a:lnTo>
                  <a:lnTo>
                    <a:pt x="88" y="896"/>
                  </a:lnTo>
                  <a:lnTo>
                    <a:pt x="64" y="909"/>
                  </a:lnTo>
                  <a:lnTo>
                    <a:pt x="44" y="912"/>
                  </a:lnTo>
                  <a:lnTo>
                    <a:pt x="27" y="905"/>
                  </a:lnTo>
                  <a:lnTo>
                    <a:pt x="12" y="892"/>
                  </a:lnTo>
                  <a:lnTo>
                    <a:pt x="2" y="869"/>
                  </a:lnTo>
                  <a:lnTo>
                    <a:pt x="0" y="841"/>
                  </a:lnTo>
                  <a:lnTo>
                    <a:pt x="0" y="841"/>
                  </a:lnTo>
                </a:path>
              </a:pathLst>
            </a:custGeom>
            <a:solidFill>
              <a:srgbClr val="FFDC2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6" name="Freeform 297">
              <a:extLst>
                <a:ext uri="{FF2B5EF4-FFF2-40B4-BE49-F238E27FC236}">
                  <a16:creationId xmlns:a16="http://schemas.microsoft.com/office/drawing/2014/main" id="{73593DC9-18F3-2E25-CD23-050599F7A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1283"/>
              <a:ext cx="1451" cy="889"/>
            </a:xfrm>
            <a:custGeom>
              <a:avLst/>
              <a:gdLst/>
              <a:ahLst/>
              <a:cxnLst>
                <a:cxn ang="0">
                  <a:pos x="16" y="680"/>
                </a:cxn>
                <a:cxn ang="0">
                  <a:pos x="113" y="426"/>
                </a:cxn>
                <a:cxn ang="0">
                  <a:pos x="276" y="224"/>
                </a:cxn>
                <a:cxn ang="0">
                  <a:pos x="490" y="83"/>
                </a:cxn>
                <a:cxn ang="0">
                  <a:pos x="748" y="7"/>
                </a:cxn>
                <a:cxn ang="0">
                  <a:pos x="886" y="0"/>
                </a:cxn>
                <a:cxn ang="0">
                  <a:pos x="1011" y="5"/>
                </a:cxn>
                <a:cxn ang="0">
                  <a:pos x="1123" y="27"/>
                </a:cxn>
                <a:cxn ang="0">
                  <a:pos x="1224" y="64"/>
                </a:cxn>
                <a:cxn ang="0">
                  <a:pos x="1316" y="113"/>
                </a:cxn>
                <a:cxn ang="0">
                  <a:pos x="1405" y="178"/>
                </a:cxn>
                <a:cxn ang="0">
                  <a:pos x="1429" y="198"/>
                </a:cxn>
                <a:cxn ang="0">
                  <a:pos x="1450" y="228"/>
                </a:cxn>
                <a:cxn ang="0">
                  <a:pos x="1433" y="246"/>
                </a:cxn>
                <a:cxn ang="0">
                  <a:pos x="1378" y="244"/>
                </a:cxn>
                <a:cxn ang="0">
                  <a:pos x="1283" y="221"/>
                </a:cxn>
                <a:cxn ang="0">
                  <a:pos x="1220" y="199"/>
                </a:cxn>
                <a:cxn ang="0">
                  <a:pos x="1059" y="163"/>
                </a:cxn>
                <a:cxn ang="0">
                  <a:pos x="886" y="155"/>
                </a:cxn>
                <a:cxn ang="0">
                  <a:pos x="716" y="174"/>
                </a:cxn>
                <a:cxn ang="0">
                  <a:pos x="554" y="226"/>
                </a:cxn>
                <a:cxn ang="0">
                  <a:pos x="416" y="313"/>
                </a:cxn>
                <a:cxn ang="0">
                  <a:pos x="361" y="364"/>
                </a:cxn>
                <a:cxn ang="0">
                  <a:pos x="281" y="454"/>
                </a:cxn>
                <a:cxn ang="0">
                  <a:pos x="233" y="534"/>
                </a:cxn>
                <a:cxn ang="0">
                  <a:pos x="202" y="615"/>
                </a:cxn>
                <a:cxn ang="0">
                  <a:pos x="177" y="698"/>
                </a:cxn>
                <a:cxn ang="0">
                  <a:pos x="161" y="744"/>
                </a:cxn>
                <a:cxn ang="0">
                  <a:pos x="124" y="829"/>
                </a:cxn>
                <a:cxn ang="0">
                  <a:pos x="80" y="875"/>
                </a:cxn>
                <a:cxn ang="0">
                  <a:pos x="39" y="888"/>
                </a:cxn>
                <a:cxn ang="0">
                  <a:pos x="9" y="869"/>
                </a:cxn>
                <a:cxn ang="0">
                  <a:pos x="0" y="823"/>
                </a:cxn>
              </a:cxnLst>
              <a:rect l="0" t="0" r="r" b="b"/>
              <a:pathLst>
                <a:path w="1451" h="889">
                  <a:moveTo>
                    <a:pt x="0" y="823"/>
                  </a:moveTo>
                  <a:lnTo>
                    <a:pt x="16" y="680"/>
                  </a:lnTo>
                  <a:lnTo>
                    <a:pt x="55" y="546"/>
                  </a:lnTo>
                  <a:lnTo>
                    <a:pt x="113" y="426"/>
                  </a:lnTo>
                  <a:lnTo>
                    <a:pt x="187" y="320"/>
                  </a:lnTo>
                  <a:lnTo>
                    <a:pt x="276" y="224"/>
                  </a:lnTo>
                  <a:lnTo>
                    <a:pt x="377" y="147"/>
                  </a:lnTo>
                  <a:lnTo>
                    <a:pt x="490" y="83"/>
                  </a:lnTo>
                  <a:lnTo>
                    <a:pt x="614" y="37"/>
                  </a:lnTo>
                  <a:lnTo>
                    <a:pt x="748" y="7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952" y="2"/>
                  </a:lnTo>
                  <a:lnTo>
                    <a:pt x="1011" y="5"/>
                  </a:lnTo>
                  <a:lnTo>
                    <a:pt x="1068" y="14"/>
                  </a:lnTo>
                  <a:lnTo>
                    <a:pt x="1123" y="27"/>
                  </a:lnTo>
                  <a:lnTo>
                    <a:pt x="1176" y="44"/>
                  </a:lnTo>
                  <a:lnTo>
                    <a:pt x="1224" y="64"/>
                  </a:lnTo>
                  <a:lnTo>
                    <a:pt x="1272" y="88"/>
                  </a:lnTo>
                  <a:lnTo>
                    <a:pt x="1316" y="113"/>
                  </a:lnTo>
                  <a:lnTo>
                    <a:pt x="1360" y="145"/>
                  </a:lnTo>
                  <a:lnTo>
                    <a:pt x="1405" y="178"/>
                  </a:lnTo>
                  <a:lnTo>
                    <a:pt x="1405" y="178"/>
                  </a:lnTo>
                  <a:lnTo>
                    <a:pt x="1429" y="198"/>
                  </a:lnTo>
                  <a:lnTo>
                    <a:pt x="1443" y="216"/>
                  </a:lnTo>
                  <a:lnTo>
                    <a:pt x="1450" y="228"/>
                  </a:lnTo>
                  <a:lnTo>
                    <a:pt x="1445" y="239"/>
                  </a:lnTo>
                  <a:lnTo>
                    <a:pt x="1433" y="246"/>
                  </a:lnTo>
                  <a:lnTo>
                    <a:pt x="1409" y="246"/>
                  </a:lnTo>
                  <a:lnTo>
                    <a:pt x="1378" y="244"/>
                  </a:lnTo>
                  <a:lnTo>
                    <a:pt x="1335" y="235"/>
                  </a:lnTo>
                  <a:lnTo>
                    <a:pt x="1283" y="221"/>
                  </a:lnTo>
                  <a:lnTo>
                    <a:pt x="1220" y="199"/>
                  </a:lnTo>
                  <a:lnTo>
                    <a:pt x="1220" y="199"/>
                  </a:lnTo>
                  <a:lnTo>
                    <a:pt x="1141" y="178"/>
                  </a:lnTo>
                  <a:lnTo>
                    <a:pt x="1059" y="163"/>
                  </a:lnTo>
                  <a:lnTo>
                    <a:pt x="973" y="155"/>
                  </a:lnTo>
                  <a:lnTo>
                    <a:pt x="886" y="155"/>
                  </a:lnTo>
                  <a:lnTo>
                    <a:pt x="800" y="161"/>
                  </a:lnTo>
                  <a:lnTo>
                    <a:pt x="716" y="174"/>
                  </a:lnTo>
                  <a:lnTo>
                    <a:pt x="631" y="198"/>
                  </a:lnTo>
                  <a:lnTo>
                    <a:pt x="554" y="226"/>
                  </a:lnTo>
                  <a:lnTo>
                    <a:pt x="481" y="267"/>
                  </a:lnTo>
                  <a:lnTo>
                    <a:pt x="416" y="313"/>
                  </a:lnTo>
                  <a:lnTo>
                    <a:pt x="416" y="313"/>
                  </a:lnTo>
                  <a:lnTo>
                    <a:pt x="361" y="364"/>
                  </a:lnTo>
                  <a:lnTo>
                    <a:pt x="317" y="410"/>
                  </a:lnTo>
                  <a:lnTo>
                    <a:pt x="281" y="454"/>
                  </a:lnTo>
                  <a:lnTo>
                    <a:pt x="255" y="496"/>
                  </a:lnTo>
                  <a:lnTo>
                    <a:pt x="233" y="534"/>
                  </a:lnTo>
                  <a:lnTo>
                    <a:pt x="216" y="574"/>
                  </a:lnTo>
                  <a:lnTo>
                    <a:pt x="202" y="615"/>
                  </a:lnTo>
                  <a:lnTo>
                    <a:pt x="189" y="656"/>
                  </a:lnTo>
                  <a:lnTo>
                    <a:pt x="177" y="698"/>
                  </a:lnTo>
                  <a:lnTo>
                    <a:pt x="161" y="744"/>
                  </a:lnTo>
                  <a:lnTo>
                    <a:pt x="161" y="744"/>
                  </a:lnTo>
                  <a:lnTo>
                    <a:pt x="145" y="793"/>
                  </a:lnTo>
                  <a:lnTo>
                    <a:pt x="124" y="829"/>
                  </a:lnTo>
                  <a:lnTo>
                    <a:pt x="103" y="857"/>
                  </a:lnTo>
                  <a:lnTo>
                    <a:pt x="80" y="875"/>
                  </a:lnTo>
                  <a:lnTo>
                    <a:pt x="58" y="885"/>
                  </a:lnTo>
                  <a:lnTo>
                    <a:pt x="39" y="888"/>
                  </a:lnTo>
                  <a:lnTo>
                    <a:pt x="23" y="883"/>
                  </a:lnTo>
                  <a:lnTo>
                    <a:pt x="9" y="869"/>
                  </a:lnTo>
                  <a:lnTo>
                    <a:pt x="2" y="850"/>
                  </a:lnTo>
                  <a:lnTo>
                    <a:pt x="0" y="823"/>
                  </a:lnTo>
                  <a:lnTo>
                    <a:pt x="0" y="823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7" name="Freeform 298">
              <a:extLst>
                <a:ext uri="{FF2B5EF4-FFF2-40B4-BE49-F238E27FC236}">
                  <a16:creationId xmlns:a16="http://schemas.microsoft.com/office/drawing/2014/main" id="{5B2E9B25-E63E-7E0C-BB70-AA7852BF7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285"/>
              <a:ext cx="1427" cy="869"/>
            </a:xfrm>
            <a:custGeom>
              <a:avLst/>
              <a:gdLst/>
              <a:ahLst/>
              <a:cxnLst>
                <a:cxn ang="0">
                  <a:pos x="20" y="661"/>
                </a:cxn>
                <a:cxn ang="0">
                  <a:pos x="117" y="416"/>
                </a:cxn>
                <a:cxn ang="0">
                  <a:pos x="279" y="218"/>
                </a:cxn>
                <a:cxn ang="0">
                  <a:pos x="494" y="81"/>
                </a:cxn>
                <a:cxn ang="0">
                  <a:pos x="745" y="7"/>
                </a:cxn>
                <a:cxn ang="0">
                  <a:pos x="879" y="0"/>
                </a:cxn>
                <a:cxn ang="0">
                  <a:pos x="1002" y="5"/>
                </a:cxn>
                <a:cxn ang="0">
                  <a:pos x="1111" y="26"/>
                </a:cxn>
                <a:cxn ang="0">
                  <a:pos x="1210" y="60"/>
                </a:cxn>
                <a:cxn ang="0">
                  <a:pos x="1301" y="106"/>
                </a:cxn>
                <a:cxn ang="0">
                  <a:pos x="1383" y="168"/>
                </a:cxn>
                <a:cxn ang="0">
                  <a:pos x="1404" y="186"/>
                </a:cxn>
                <a:cxn ang="0">
                  <a:pos x="1426" y="216"/>
                </a:cxn>
                <a:cxn ang="0">
                  <a:pos x="1408" y="230"/>
                </a:cxn>
                <a:cxn ang="0">
                  <a:pos x="1357" y="228"/>
                </a:cxn>
                <a:cxn ang="0">
                  <a:pos x="1267" y="207"/>
                </a:cxn>
                <a:cxn ang="0">
                  <a:pos x="1206" y="188"/>
                </a:cxn>
                <a:cxn ang="0">
                  <a:pos x="1048" y="152"/>
                </a:cxn>
                <a:cxn ang="0">
                  <a:pos x="877" y="145"/>
                </a:cxn>
                <a:cxn ang="0">
                  <a:pos x="706" y="163"/>
                </a:cxn>
                <a:cxn ang="0">
                  <a:pos x="547" y="216"/>
                </a:cxn>
                <a:cxn ang="0">
                  <a:pos x="410" y="304"/>
                </a:cxn>
                <a:cxn ang="0">
                  <a:pos x="352" y="352"/>
                </a:cxn>
                <a:cxn ang="0">
                  <a:pos x="275" y="442"/>
                </a:cxn>
                <a:cxn ang="0">
                  <a:pos x="225" y="522"/>
                </a:cxn>
                <a:cxn ang="0">
                  <a:pos x="193" y="601"/>
                </a:cxn>
                <a:cxn ang="0">
                  <a:pos x="168" y="683"/>
                </a:cxn>
                <a:cxn ang="0">
                  <a:pos x="155" y="729"/>
                </a:cxn>
                <a:cxn ang="0">
                  <a:pos x="117" y="808"/>
                </a:cxn>
                <a:cxn ang="0">
                  <a:pos x="75" y="855"/>
                </a:cxn>
                <a:cxn ang="0">
                  <a:pos x="37" y="868"/>
                </a:cxn>
                <a:cxn ang="0">
                  <a:pos x="9" y="851"/>
                </a:cxn>
                <a:cxn ang="0">
                  <a:pos x="0" y="805"/>
                </a:cxn>
              </a:cxnLst>
              <a:rect l="0" t="0" r="r" b="b"/>
              <a:pathLst>
                <a:path w="1427" h="869">
                  <a:moveTo>
                    <a:pt x="0" y="805"/>
                  </a:moveTo>
                  <a:lnTo>
                    <a:pt x="20" y="661"/>
                  </a:lnTo>
                  <a:lnTo>
                    <a:pt x="60" y="531"/>
                  </a:lnTo>
                  <a:lnTo>
                    <a:pt x="117" y="416"/>
                  </a:lnTo>
                  <a:lnTo>
                    <a:pt x="191" y="308"/>
                  </a:lnTo>
                  <a:lnTo>
                    <a:pt x="279" y="218"/>
                  </a:lnTo>
                  <a:lnTo>
                    <a:pt x="380" y="142"/>
                  </a:lnTo>
                  <a:lnTo>
                    <a:pt x="494" y="81"/>
                  </a:lnTo>
                  <a:lnTo>
                    <a:pt x="614" y="37"/>
                  </a:lnTo>
                  <a:lnTo>
                    <a:pt x="745" y="7"/>
                  </a:lnTo>
                  <a:lnTo>
                    <a:pt x="879" y="0"/>
                  </a:lnTo>
                  <a:lnTo>
                    <a:pt x="879" y="0"/>
                  </a:lnTo>
                  <a:lnTo>
                    <a:pt x="943" y="1"/>
                  </a:lnTo>
                  <a:lnTo>
                    <a:pt x="1002" y="5"/>
                  </a:lnTo>
                  <a:lnTo>
                    <a:pt x="1058" y="14"/>
                  </a:lnTo>
                  <a:lnTo>
                    <a:pt x="1111" y="26"/>
                  </a:lnTo>
                  <a:lnTo>
                    <a:pt x="1162" y="41"/>
                  </a:lnTo>
                  <a:lnTo>
                    <a:pt x="1210" y="60"/>
                  </a:lnTo>
                  <a:lnTo>
                    <a:pt x="1256" y="83"/>
                  </a:lnTo>
                  <a:lnTo>
                    <a:pt x="1301" y="106"/>
                  </a:lnTo>
                  <a:lnTo>
                    <a:pt x="1343" y="136"/>
                  </a:lnTo>
                  <a:lnTo>
                    <a:pt x="1383" y="168"/>
                  </a:lnTo>
                  <a:lnTo>
                    <a:pt x="1383" y="168"/>
                  </a:lnTo>
                  <a:lnTo>
                    <a:pt x="1404" y="186"/>
                  </a:lnTo>
                  <a:lnTo>
                    <a:pt x="1419" y="203"/>
                  </a:lnTo>
                  <a:lnTo>
                    <a:pt x="1426" y="216"/>
                  </a:lnTo>
                  <a:lnTo>
                    <a:pt x="1423" y="226"/>
                  </a:lnTo>
                  <a:lnTo>
                    <a:pt x="1408" y="230"/>
                  </a:lnTo>
                  <a:lnTo>
                    <a:pt x="1387" y="232"/>
                  </a:lnTo>
                  <a:lnTo>
                    <a:pt x="1357" y="228"/>
                  </a:lnTo>
                  <a:lnTo>
                    <a:pt x="1318" y="220"/>
                  </a:lnTo>
                  <a:lnTo>
                    <a:pt x="1267" y="207"/>
                  </a:lnTo>
                  <a:lnTo>
                    <a:pt x="1206" y="188"/>
                  </a:lnTo>
                  <a:lnTo>
                    <a:pt x="1206" y="188"/>
                  </a:lnTo>
                  <a:lnTo>
                    <a:pt x="1130" y="168"/>
                  </a:lnTo>
                  <a:lnTo>
                    <a:pt x="1048" y="152"/>
                  </a:lnTo>
                  <a:lnTo>
                    <a:pt x="964" y="145"/>
                  </a:lnTo>
                  <a:lnTo>
                    <a:pt x="877" y="145"/>
                  </a:lnTo>
                  <a:lnTo>
                    <a:pt x="791" y="148"/>
                  </a:lnTo>
                  <a:lnTo>
                    <a:pt x="706" y="163"/>
                  </a:lnTo>
                  <a:lnTo>
                    <a:pt x="625" y="186"/>
                  </a:lnTo>
                  <a:lnTo>
                    <a:pt x="547" y="216"/>
                  </a:lnTo>
                  <a:lnTo>
                    <a:pt x="473" y="256"/>
                  </a:lnTo>
                  <a:lnTo>
                    <a:pt x="410" y="304"/>
                  </a:lnTo>
                  <a:lnTo>
                    <a:pt x="410" y="304"/>
                  </a:lnTo>
                  <a:lnTo>
                    <a:pt x="352" y="352"/>
                  </a:lnTo>
                  <a:lnTo>
                    <a:pt x="311" y="398"/>
                  </a:lnTo>
                  <a:lnTo>
                    <a:pt x="275" y="442"/>
                  </a:lnTo>
                  <a:lnTo>
                    <a:pt x="246" y="483"/>
                  </a:lnTo>
                  <a:lnTo>
                    <a:pt x="225" y="522"/>
                  </a:lnTo>
                  <a:lnTo>
                    <a:pt x="207" y="561"/>
                  </a:lnTo>
                  <a:lnTo>
                    <a:pt x="193" y="601"/>
                  </a:lnTo>
                  <a:lnTo>
                    <a:pt x="180" y="640"/>
                  </a:lnTo>
                  <a:lnTo>
                    <a:pt x="168" y="683"/>
                  </a:lnTo>
                  <a:lnTo>
                    <a:pt x="155" y="729"/>
                  </a:lnTo>
                  <a:lnTo>
                    <a:pt x="155" y="729"/>
                  </a:lnTo>
                  <a:lnTo>
                    <a:pt x="136" y="773"/>
                  </a:lnTo>
                  <a:lnTo>
                    <a:pt x="117" y="808"/>
                  </a:lnTo>
                  <a:lnTo>
                    <a:pt x="96" y="836"/>
                  </a:lnTo>
                  <a:lnTo>
                    <a:pt x="75" y="855"/>
                  </a:lnTo>
                  <a:lnTo>
                    <a:pt x="56" y="865"/>
                  </a:lnTo>
                  <a:lnTo>
                    <a:pt x="37" y="868"/>
                  </a:lnTo>
                  <a:lnTo>
                    <a:pt x="23" y="863"/>
                  </a:lnTo>
                  <a:lnTo>
                    <a:pt x="9" y="851"/>
                  </a:lnTo>
                  <a:lnTo>
                    <a:pt x="1" y="830"/>
                  </a:lnTo>
                  <a:lnTo>
                    <a:pt x="0" y="805"/>
                  </a:lnTo>
                  <a:lnTo>
                    <a:pt x="0" y="805"/>
                  </a:lnTo>
                </a:path>
              </a:pathLst>
            </a:custGeom>
            <a:solidFill>
              <a:srgbClr val="FFE03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8" name="Freeform 299">
              <a:extLst>
                <a:ext uri="{FF2B5EF4-FFF2-40B4-BE49-F238E27FC236}">
                  <a16:creationId xmlns:a16="http://schemas.microsoft.com/office/drawing/2014/main" id="{00531DA4-DBAA-5562-5F2F-EFE4FD662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" y="1285"/>
              <a:ext cx="1403" cy="853"/>
            </a:xfrm>
            <a:custGeom>
              <a:avLst/>
              <a:gdLst/>
              <a:ahLst/>
              <a:cxnLst>
                <a:cxn ang="0">
                  <a:pos x="23" y="649"/>
                </a:cxn>
                <a:cxn ang="0">
                  <a:pos x="122" y="405"/>
                </a:cxn>
                <a:cxn ang="0">
                  <a:pos x="285" y="213"/>
                </a:cxn>
                <a:cxn ang="0">
                  <a:pos x="494" y="80"/>
                </a:cxn>
                <a:cxn ang="0">
                  <a:pos x="742" y="11"/>
                </a:cxn>
                <a:cxn ang="0">
                  <a:pos x="872" y="0"/>
                </a:cxn>
                <a:cxn ang="0">
                  <a:pos x="993" y="6"/>
                </a:cxn>
                <a:cxn ang="0">
                  <a:pos x="1100" y="27"/>
                </a:cxn>
                <a:cxn ang="0">
                  <a:pos x="1198" y="59"/>
                </a:cxn>
                <a:cxn ang="0">
                  <a:pos x="1284" y="103"/>
                </a:cxn>
                <a:cxn ang="0">
                  <a:pos x="1362" y="158"/>
                </a:cxn>
                <a:cxn ang="0">
                  <a:pos x="1383" y="177"/>
                </a:cxn>
                <a:cxn ang="0">
                  <a:pos x="1402" y="204"/>
                </a:cxn>
                <a:cxn ang="0">
                  <a:pos x="1387" y="217"/>
                </a:cxn>
                <a:cxn ang="0">
                  <a:pos x="1339" y="215"/>
                </a:cxn>
                <a:cxn ang="0">
                  <a:pos x="1250" y="194"/>
                </a:cxn>
                <a:cxn ang="0">
                  <a:pos x="1194" y="177"/>
                </a:cxn>
                <a:cxn ang="0">
                  <a:pos x="1037" y="142"/>
                </a:cxn>
                <a:cxn ang="0">
                  <a:pos x="869" y="135"/>
                </a:cxn>
                <a:cxn ang="0">
                  <a:pos x="697" y="154"/>
                </a:cxn>
                <a:cxn ang="0">
                  <a:pos x="538" y="209"/>
                </a:cxn>
                <a:cxn ang="0">
                  <a:pos x="400" y="295"/>
                </a:cxn>
                <a:cxn ang="0">
                  <a:pos x="345" y="345"/>
                </a:cxn>
                <a:cxn ang="0">
                  <a:pos x="266" y="434"/>
                </a:cxn>
                <a:cxn ang="0">
                  <a:pos x="215" y="514"/>
                </a:cxn>
                <a:cxn ang="0">
                  <a:pos x="183" y="592"/>
                </a:cxn>
                <a:cxn ang="0">
                  <a:pos x="158" y="670"/>
                </a:cxn>
                <a:cxn ang="0">
                  <a:pos x="145" y="714"/>
                </a:cxn>
                <a:cxn ang="0">
                  <a:pos x="110" y="794"/>
                </a:cxn>
                <a:cxn ang="0">
                  <a:pos x="70" y="838"/>
                </a:cxn>
                <a:cxn ang="0">
                  <a:pos x="34" y="852"/>
                </a:cxn>
                <a:cxn ang="0">
                  <a:pos x="8" y="834"/>
                </a:cxn>
                <a:cxn ang="0">
                  <a:pos x="0" y="790"/>
                </a:cxn>
              </a:cxnLst>
              <a:rect l="0" t="0" r="r" b="b"/>
              <a:pathLst>
                <a:path w="1403" h="853">
                  <a:moveTo>
                    <a:pt x="0" y="790"/>
                  </a:moveTo>
                  <a:lnTo>
                    <a:pt x="23" y="649"/>
                  </a:lnTo>
                  <a:lnTo>
                    <a:pt x="63" y="520"/>
                  </a:lnTo>
                  <a:lnTo>
                    <a:pt x="122" y="405"/>
                  </a:lnTo>
                  <a:lnTo>
                    <a:pt x="195" y="301"/>
                  </a:lnTo>
                  <a:lnTo>
                    <a:pt x="285" y="213"/>
                  </a:lnTo>
                  <a:lnTo>
                    <a:pt x="384" y="139"/>
                  </a:lnTo>
                  <a:lnTo>
                    <a:pt x="494" y="80"/>
                  </a:lnTo>
                  <a:lnTo>
                    <a:pt x="614" y="36"/>
                  </a:lnTo>
                  <a:lnTo>
                    <a:pt x="742" y="11"/>
                  </a:lnTo>
                  <a:lnTo>
                    <a:pt x="872" y="0"/>
                  </a:lnTo>
                  <a:lnTo>
                    <a:pt x="872" y="0"/>
                  </a:lnTo>
                  <a:lnTo>
                    <a:pt x="934" y="2"/>
                  </a:lnTo>
                  <a:lnTo>
                    <a:pt x="993" y="6"/>
                  </a:lnTo>
                  <a:lnTo>
                    <a:pt x="1048" y="15"/>
                  </a:lnTo>
                  <a:lnTo>
                    <a:pt x="1100" y="27"/>
                  </a:lnTo>
                  <a:lnTo>
                    <a:pt x="1148" y="40"/>
                  </a:lnTo>
                  <a:lnTo>
                    <a:pt x="1198" y="59"/>
                  </a:lnTo>
                  <a:lnTo>
                    <a:pt x="1242" y="80"/>
                  </a:lnTo>
                  <a:lnTo>
                    <a:pt x="1284" y="103"/>
                  </a:lnTo>
                  <a:lnTo>
                    <a:pt x="1324" y="128"/>
                  </a:lnTo>
                  <a:lnTo>
                    <a:pt x="1362" y="158"/>
                  </a:lnTo>
                  <a:lnTo>
                    <a:pt x="1362" y="158"/>
                  </a:lnTo>
                  <a:lnTo>
                    <a:pt x="1383" y="177"/>
                  </a:lnTo>
                  <a:lnTo>
                    <a:pt x="1398" y="192"/>
                  </a:lnTo>
                  <a:lnTo>
                    <a:pt x="1402" y="204"/>
                  </a:lnTo>
                  <a:lnTo>
                    <a:pt x="1399" y="213"/>
                  </a:lnTo>
                  <a:lnTo>
                    <a:pt x="1387" y="217"/>
                  </a:lnTo>
                  <a:lnTo>
                    <a:pt x="1366" y="220"/>
                  </a:lnTo>
                  <a:lnTo>
                    <a:pt x="1339" y="215"/>
                  </a:lnTo>
                  <a:lnTo>
                    <a:pt x="1299" y="209"/>
                  </a:lnTo>
                  <a:lnTo>
                    <a:pt x="1250" y="194"/>
                  </a:lnTo>
                  <a:lnTo>
                    <a:pt x="1194" y="177"/>
                  </a:lnTo>
                  <a:lnTo>
                    <a:pt x="1194" y="177"/>
                  </a:lnTo>
                  <a:lnTo>
                    <a:pt x="1118" y="156"/>
                  </a:lnTo>
                  <a:lnTo>
                    <a:pt x="1037" y="142"/>
                  </a:lnTo>
                  <a:lnTo>
                    <a:pt x="955" y="135"/>
                  </a:lnTo>
                  <a:lnTo>
                    <a:pt x="869" y="135"/>
                  </a:lnTo>
                  <a:lnTo>
                    <a:pt x="782" y="142"/>
                  </a:lnTo>
                  <a:lnTo>
                    <a:pt x="697" y="154"/>
                  </a:lnTo>
                  <a:lnTo>
                    <a:pt x="616" y="177"/>
                  </a:lnTo>
                  <a:lnTo>
                    <a:pt x="538" y="209"/>
                  </a:lnTo>
                  <a:lnTo>
                    <a:pt x="466" y="246"/>
                  </a:lnTo>
                  <a:lnTo>
                    <a:pt x="400" y="295"/>
                  </a:lnTo>
                  <a:lnTo>
                    <a:pt x="400" y="295"/>
                  </a:lnTo>
                  <a:lnTo>
                    <a:pt x="345" y="345"/>
                  </a:lnTo>
                  <a:lnTo>
                    <a:pt x="301" y="390"/>
                  </a:lnTo>
                  <a:lnTo>
                    <a:pt x="266" y="434"/>
                  </a:lnTo>
                  <a:lnTo>
                    <a:pt x="236" y="474"/>
                  </a:lnTo>
                  <a:lnTo>
                    <a:pt x="215" y="514"/>
                  </a:lnTo>
                  <a:lnTo>
                    <a:pt x="198" y="552"/>
                  </a:lnTo>
                  <a:lnTo>
                    <a:pt x="183" y="592"/>
                  </a:lnTo>
                  <a:lnTo>
                    <a:pt x="170" y="630"/>
                  </a:lnTo>
                  <a:lnTo>
                    <a:pt x="158" y="670"/>
                  </a:lnTo>
                  <a:lnTo>
                    <a:pt x="145" y="714"/>
                  </a:lnTo>
                  <a:lnTo>
                    <a:pt x="145" y="714"/>
                  </a:lnTo>
                  <a:lnTo>
                    <a:pt x="128" y="758"/>
                  </a:lnTo>
                  <a:lnTo>
                    <a:pt x="110" y="794"/>
                  </a:lnTo>
                  <a:lnTo>
                    <a:pt x="91" y="820"/>
                  </a:lnTo>
                  <a:lnTo>
                    <a:pt x="70" y="838"/>
                  </a:lnTo>
                  <a:lnTo>
                    <a:pt x="50" y="849"/>
                  </a:lnTo>
                  <a:lnTo>
                    <a:pt x="34" y="852"/>
                  </a:lnTo>
                  <a:lnTo>
                    <a:pt x="19" y="845"/>
                  </a:lnTo>
                  <a:lnTo>
                    <a:pt x="8" y="834"/>
                  </a:lnTo>
                  <a:lnTo>
                    <a:pt x="2" y="815"/>
                  </a:lnTo>
                  <a:lnTo>
                    <a:pt x="0" y="790"/>
                  </a:lnTo>
                  <a:lnTo>
                    <a:pt x="0" y="790"/>
                  </a:lnTo>
                </a:path>
              </a:pathLst>
            </a:custGeom>
            <a:solidFill>
              <a:srgbClr val="FFE23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9" name="Freeform 300">
              <a:extLst>
                <a:ext uri="{FF2B5EF4-FFF2-40B4-BE49-F238E27FC236}">
                  <a16:creationId xmlns:a16="http://schemas.microsoft.com/office/drawing/2014/main" id="{2DD936F6-69C1-5639-589C-A9FD9410B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289"/>
              <a:ext cx="1377" cy="831"/>
            </a:xfrm>
            <a:custGeom>
              <a:avLst/>
              <a:gdLst/>
              <a:ahLst/>
              <a:cxnLst>
                <a:cxn ang="0">
                  <a:pos x="25" y="631"/>
                </a:cxn>
                <a:cxn ang="0">
                  <a:pos x="126" y="391"/>
                </a:cxn>
                <a:cxn ang="0">
                  <a:pos x="287" y="204"/>
                </a:cxn>
                <a:cxn ang="0">
                  <a:pos x="494" y="75"/>
                </a:cxn>
                <a:cxn ang="0">
                  <a:pos x="735" y="8"/>
                </a:cxn>
                <a:cxn ang="0">
                  <a:pos x="864" y="0"/>
                </a:cxn>
                <a:cxn ang="0">
                  <a:pos x="982" y="6"/>
                </a:cxn>
                <a:cxn ang="0">
                  <a:pos x="1087" y="23"/>
                </a:cxn>
                <a:cxn ang="0">
                  <a:pos x="1180" y="55"/>
                </a:cxn>
                <a:cxn ang="0">
                  <a:pos x="1264" y="94"/>
                </a:cxn>
                <a:cxn ang="0">
                  <a:pos x="1340" y="147"/>
                </a:cxn>
                <a:cxn ang="0">
                  <a:pos x="1359" y="165"/>
                </a:cxn>
                <a:cxn ang="0">
                  <a:pos x="1376" y="190"/>
                </a:cxn>
                <a:cxn ang="0">
                  <a:pos x="1363" y="202"/>
                </a:cxn>
                <a:cxn ang="0">
                  <a:pos x="1315" y="200"/>
                </a:cxn>
                <a:cxn ang="0">
                  <a:pos x="1233" y="179"/>
                </a:cxn>
                <a:cxn ang="0">
                  <a:pos x="1180" y="162"/>
                </a:cxn>
                <a:cxn ang="0">
                  <a:pos x="1026" y="128"/>
                </a:cxn>
                <a:cxn ang="0">
                  <a:pos x="857" y="122"/>
                </a:cxn>
                <a:cxn ang="0">
                  <a:pos x="687" y="143"/>
                </a:cxn>
                <a:cxn ang="0">
                  <a:pos x="529" y="195"/>
                </a:cxn>
                <a:cxn ang="0">
                  <a:pos x="391" y="282"/>
                </a:cxn>
                <a:cxn ang="0">
                  <a:pos x="337" y="333"/>
                </a:cxn>
                <a:cxn ang="0">
                  <a:pos x="255" y="421"/>
                </a:cxn>
                <a:cxn ang="0">
                  <a:pos x="204" y="501"/>
                </a:cxn>
                <a:cxn ang="0">
                  <a:pos x="172" y="575"/>
                </a:cxn>
                <a:cxn ang="0">
                  <a:pos x="149" y="653"/>
                </a:cxn>
                <a:cxn ang="0">
                  <a:pos x="137" y="695"/>
                </a:cxn>
                <a:cxn ang="0">
                  <a:pos x="101" y="773"/>
                </a:cxn>
                <a:cxn ang="0">
                  <a:pos x="63" y="817"/>
                </a:cxn>
                <a:cxn ang="0">
                  <a:pos x="29" y="830"/>
                </a:cxn>
                <a:cxn ang="0">
                  <a:pos x="6" y="813"/>
                </a:cxn>
                <a:cxn ang="0">
                  <a:pos x="0" y="771"/>
                </a:cxn>
              </a:cxnLst>
              <a:rect l="0" t="0" r="r" b="b"/>
              <a:pathLst>
                <a:path w="1377" h="831">
                  <a:moveTo>
                    <a:pt x="0" y="771"/>
                  </a:moveTo>
                  <a:lnTo>
                    <a:pt x="25" y="631"/>
                  </a:lnTo>
                  <a:lnTo>
                    <a:pt x="67" y="506"/>
                  </a:lnTo>
                  <a:lnTo>
                    <a:pt x="126" y="391"/>
                  </a:lnTo>
                  <a:lnTo>
                    <a:pt x="200" y="290"/>
                  </a:lnTo>
                  <a:lnTo>
                    <a:pt x="287" y="204"/>
                  </a:lnTo>
                  <a:lnTo>
                    <a:pt x="386" y="133"/>
                  </a:lnTo>
                  <a:lnTo>
                    <a:pt x="494" y="75"/>
                  </a:lnTo>
                  <a:lnTo>
                    <a:pt x="611" y="34"/>
                  </a:lnTo>
                  <a:lnTo>
                    <a:pt x="735" y="8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925" y="2"/>
                  </a:lnTo>
                  <a:lnTo>
                    <a:pt x="982" y="6"/>
                  </a:lnTo>
                  <a:lnTo>
                    <a:pt x="1037" y="13"/>
                  </a:lnTo>
                  <a:lnTo>
                    <a:pt x="1087" y="23"/>
                  </a:lnTo>
                  <a:lnTo>
                    <a:pt x="1136" y="36"/>
                  </a:lnTo>
                  <a:lnTo>
                    <a:pt x="1180" y="55"/>
                  </a:lnTo>
                  <a:lnTo>
                    <a:pt x="1224" y="71"/>
                  </a:lnTo>
                  <a:lnTo>
                    <a:pt x="1264" y="94"/>
                  </a:lnTo>
                  <a:lnTo>
                    <a:pt x="1304" y="117"/>
                  </a:lnTo>
                  <a:lnTo>
                    <a:pt x="1340" y="147"/>
                  </a:lnTo>
                  <a:lnTo>
                    <a:pt x="1340" y="147"/>
                  </a:lnTo>
                  <a:lnTo>
                    <a:pt x="1359" y="165"/>
                  </a:lnTo>
                  <a:lnTo>
                    <a:pt x="1371" y="179"/>
                  </a:lnTo>
                  <a:lnTo>
                    <a:pt x="1376" y="190"/>
                  </a:lnTo>
                  <a:lnTo>
                    <a:pt x="1373" y="198"/>
                  </a:lnTo>
                  <a:lnTo>
                    <a:pt x="1363" y="202"/>
                  </a:lnTo>
                  <a:lnTo>
                    <a:pt x="1341" y="202"/>
                  </a:lnTo>
                  <a:lnTo>
                    <a:pt x="1315" y="200"/>
                  </a:lnTo>
                  <a:lnTo>
                    <a:pt x="1279" y="191"/>
                  </a:lnTo>
                  <a:lnTo>
                    <a:pt x="1233" y="179"/>
                  </a:lnTo>
                  <a:lnTo>
                    <a:pt x="1180" y="162"/>
                  </a:lnTo>
                  <a:lnTo>
                    <a:pt x="1180" y="162"/>
                  </a:lnTo>
                  <a:lnTo>
                    <a:pt x="1104" y="143"/>
                  </a:lnTo>
                  <a:lnTo>
                    <a:pt x="1026" y="128"/>
                  </a:lnTo>
                  <a:lnTo>
                    <a:pt x="941" y="122"/>
                  </a:lnTo>
                  <a:lnTo>
                    <a:pt x="857" y="122"/>
                  </a:lnTo>
                  <a:lnTo>
                    <a:pt x="773" y="128"/>
                  </a:lnTo>
                  <a:lnTo>
                    <a:pt x="687" y="143"/>
                  </a:lnTo>
                  <a:lnTo>
                    <a:pt x="607" y="165"/>
                  </a:lnTo>
                  <a:lnTo>
                    <a:pt x="529" y="195"/>
                  </a:lnTo>
                  <a:lnTo>
                    <a:pt x="457" y="234"/>
                  </a:lnTo>
                  <a:lnTo>
                    <a:pt x="391" y="282"/>
                  </a:lnTo>
                  <a:lnTo>
                    <a:pt x="391" y="282"/>
                  </a:lnTo>
                  <a:lnTo>
                    <a:pt x="337" y="333"/>
                  </a:lnTo>
                  <a:lnTo>
                    <a:pt x="290" y="379"/>
                  </a:lnTo>
                  <a:lnTo>
                    <a:pt x="255" y="421"/>
                  </a:lnTo>
                  <a:lnTo>
                    <a:pt x="225" y="461"/>
                  </a:lnTo>
                  <a:lnTo>
                    <a:pt x="204" y="501"/>
                  </a:lnTo>
                  <a:lnTo>
                    <a:pt x="188" y="539"/>
                  </a:lnTo>
                  <a:lnTo>
                    <a:pt x="172" y="575"/>
                  </a:lnTo>
                  <a:lnTo>
                    <a:pt x="160" y="613"/>
                  </a:lnTo>
                  <a:lnTo>
                    <a:pt x="149" y="653"/>
                  </a:lnTo>
                  <a:lnTo>
                    <a:pt x="137" y="695"/>
                  </a:lnTo>
                  <a:lnTo>
                    <a:pt x="137" y="695"/>
                  </a:lnTo>
                  <a:lnTo>
                    <a:pt x="119" y="737"/>
                  </a:lnTo>
                  <a:lnTo>
                    <a:pt x="101" y="773"/>
                  </a:lnTo>
                  <a:lnTo>
                    <a:pt x="82" y="799"/>
                  </a:lnTo>
                  <a:lnTo>
                    <a:pt x="63" y="817"/>
                  </a:lnTo>
                  <a:lnTo>
                    <a:pt x="46" y="827"/>
                  </a:lnTo>
                  <a:lnTo>
                    <a:pt x="29" y="830"/>
                  </a:lnTo>
                  <a:lnTo>
                    <a:pt x="16" y="824"/>
                  </a:lnTo>
                  <a:lnTo>
                    <a:pt x="6" y="813"/>
                  </a:lnTo>
                  <a:lnTo>
                    <a:pt x="0" y="794"/>
                  </a:lnTo>
                  <a:lnTo>
                    <a:pt x="0" y="771"/>
                  </a:lnTo>
                  <a:lnTo>
                    <a:pt x="0" y="771"/>
                  </a:lnTo>
                </a:path>
              </a:pathLst>
            </a:custGeom>
            <a:solidFill>
              <a:srgbClr val="FFE44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0" name="Freeform 301">
              <a:extLst>
                <a:ext uri="{FF2B5EF4-FFF2-40B4-BE49-F238E27FC236}">
                  <a16:creationId xmlns:a16="http://schemas.microsoft.com/office/drawing/2014/main" id="{7AEB3295-4621-CC08-3515-829A5193E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" y="1292"/>
              <a:ext cx="1356" cy="810"/>
            </a:xfrm>
            <a:custGeom>
              <a:avLst/>
              <a:gdLst/>
              <a:ahLst/>
              <a:cxnLst>
                <a:cxn ang="0">
                  <a:pos x="27" y="617"/>
                </a:cxn>
                <a:cxn ang="0">
                  <a:pos x="133" y="381"/>
                </a:cxn>
                <a:cxn ang="0">
                  <a:pos x="292" y="198"/>
                </a:cxn>
                <a:cxn ang="0">
                  <a:pos x="497" y="73"/>
                </a:cxn>
                <a:cxn ang="0">
                  <a:pos x="733" y="8"/>
                </a:cxn>
                <a:cxn ang="0">
                  <a:pos x="860" y="0"/>
                </a:cxn>
                <a:cxn ang="0">
                  <a:pos x="973" y="6"/>
                </a:cxn>
                <a:cxn ang="0">
                  <a:pos x="1076" y="23"/>
                </a:cxn>
                <a:cxn ang="0">
                  <a:pos x="1166" y="50"/>
                </a:cxn>
                <a:cxn ang="0">
                  <a:pos x="1247" y="89"/>
                </a:cxn>
                <a:cxn ang="0">
                  <a:pos x="1318" y="137"/>
                </a:cxn>
                <a:cxn ang="0">
                  <a:pos x="1337" y="151"/>
                </a:cxn>
                <a:cxn ang="0">
                  <a:pos x="1355" y="177"/>
                </a:cxn>
                <a:cxn ang="0">
                  <a:pos x="1339" y="188"/>
                </a:cxn>
                <a:cxn ang="0">
                  <a:pos x="1295" y="186"/>
                </a:cxn>
                <a:cxn ang="0">
                  <a:pos x="1217" y="166"/>
                </a:cxn>
                <a:cxn ang="0">
                  <a:pos x="1166" y="149"/>
                </a:cxn>
                <a:cxn ang="0">
                  <a:pos x="1015" y="117"/>
                </a:cxn>
                <a:cxn ang="0">
                  <a:pos x="849" y="112"/>
                </a:cxn>
                <a:cxn ang="0">
                  <a:pos x="680" y="133"/>
                </a:cxn>
                <a:cxn ang="0">
                  <a:pos x="520" y="186"/>
                </a:cxn>
                <a:cxn ang="0">
                  <a:pos x="383" y="271"/>
                </a:cxn>
                <a:cxn ang="0">
                  <a:pos x="328" y="322"/>
                </a:cxn>
                <a:cxn ang="0">
                  <a:pos x="246" y="410"/>
                </a:cxn>
                <a:cxn ang="0">
                  <a:pos x="195" y="490"/>
                </a:cxn>
                <a:cxn ang="0">
                  <a:pos x="163" y="564"/>
                </a:cxn>
                <a:cxn ang="0">
                  <a:pos x="140" y="638"/>
                </a:cxn>
                <a:cxn ang="0">
                  <a:pos x="128" y="678"/>
                </a:cxn>
                <a:cxn ang="0">
                  <a:pos x="94" y="753"/>
                </a:cxn>
                <a:cxn ang="0">
                  <a:pos x="59" y="796"/>
                </a:cxn>
                <a:cxn ang="0">
                  <a:pos x="27" y="809"/>
                </a:cxn>
                <a:cxn ang="0">
                  <a:pos x="6" y="794"/>
                </a:cxn>
                <a:cxn ang="0">
                  <a:pos x="0" y="751"/>
                </a:cxn>
              </a:cxnLst>
              <a:rect l="0" t="0" r="r" b="b"/>
              <a:pathLst>
                <a:path w="1356" h="810">
                  <a:moveTo>
                    <a:pt x="0" y="751"/>
                  </a:moveTo>
                  <a:lnTo>
                    <a:pt x="27" y="617"/>
                  </a:lnTo>
                  <a:lnTo>
                    <a:pt x="71" y="493"/>
                  </a:lnTo>
                  <a:lnTo>
                    <a:pt x="133" y="381"/>
                  </a:lnTo>
                  <a:lnTo>
                    <a:pt x="206" y="282"/>
                  </a:lnTo>
                  <a:lnTo>
                    <a:pt x="292" y="198"/>
                  </a:lnTo>
                  <a:lnTo>
                    <a:pt x="389" y="128"/>
                  </a:lnTo>
                  <a:lnTo>
                    <a:pt x="497" y="73"/>
                  </a:lnTo>
                  <a:lnTo>
                    <a:pt x="610" y="34"/>
                  </a:lnTo>
                  <a:lnTo>
                    <a:pt x="733" y="8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918" y="2"/>
                  </a:lnTo>
                  <a:lnTo>
                    <a:pt x="973" y="6"/>
                  </a:lnTo>
                  <a:lnTo>
                    <a:pt x="1026" y="13"/>
                  </a:lnTo>
                  <a:lnTo>
                    <a:pt x="1076" y="23"/>
                  </a:lnTo>
                  <a:lnTo>
                    <a:pt x="1122" y="36"/>
                  </a:lnTo>
                  <a:lnTo>
                    <a:pt x="1166" y="50"/>
                  </a:lnTo>
                  <a:lnTo>
                    <a:pt x="1209" y="69"/>
                  </a:lnTo>
                  <a:lnTo>
                    <a:pt x="1247" y="89"/>
                  </a:lnTo>
                  <a:lnTo>
                    <a:pt x="1285" y="112"/>
                  </a:lnTo>
                  <a:lnTo>
                    <a:pt x="1318" y="137"/>
                  </a:lnTo>
                  <a:lnTo>
                    <a:pt x="1318" y="137"/>
                  </a:lnTo>
                  <a:lnTo>
                    <a:pt x="1337" y="151"/>
                  </a:lnTo>
                  <a:lnTo>
                    <a:pt x="1350" y="166"/>
                  </a:lnTo>
                  <a:lnTo>
                    <a:pt x="1355" y="177"/>
                  </a:lnTo>
                  <a:lnTo>
                    <a:pt x="1350" y="183"/>
                  </a:lnTo>
                  <a:lnTo>
                    <a:pt x="1339" y="188"/>
                  </a:lnTo>
                  <a:lnTo>
                    <a:pt x="1320" y="188"/>
                  </a:lnTo>
                  <a:lnTo>
                    <a:pt x="1295" y="186"/>
                  </a:lnTo>
                  <a:lnTo>
                    <a:pt x="1262" y="177"/>
                  </a:lnTo>
                  <a:lnTo>
                    <a:pt x="1217" y="166"/>
                  </a:lnTo>
                  <a:lnTo>
                    <a:pt x="1166" y="149"/>
                  </a:lnTo>
                  <a:lnTo>
                    <a:pt x="1166" y="149"/>
                  </a:lnTo>
                  <a:lnTo>
                    <a:pt x="1093" y="130"/>
                  </a:lnTo>
                  <a:lnTo>
                    <a:pt x="1015" y="117"/>
                  </a:lnTo>
                  <a:lnTo>
                    <a:pt x="933" y="112"/>
                  </a:lnTo>
                  <a:lnTo>
                    <a:pt x="849" y="112"/>
                  </a:lnTo>
                  <a:lnTo>
                    <a:pt x="764" y="117"/>
                  </a:lnTo>
                  <a:lnTo>
                    <a:pt x="680" y="133"/>
                  </a:lnTo>
                  <a:lnTo>
                    <a:pt x="598" y="156"/>
                  </a:lnTo>
                  <a:lnTo>
                    <a:pt x="520" y="186"/>
                  </a:lnTo>
                  <a:lnTo>
                    <a:pt x="448" y="223"/>
                  </a:lnTo>
                  <a:lnTo>
                    <a:pt x="383" y="271"/>
                  </a:lnTo>
                  <a:lnTo>
                    <a:pt x="383" y="271"/>
                  </a:lnTo>
                  <a:lnTo>
                    <a:pt x="328" y="322"/>
                  </a:lnTo>
                  <a:lnTo>
                    <a:pt x="284" y="368"/>
                  </a:lnTo>
                  <a:lnTo>
                    <a:pt x="246" y="410"/>
                  </a:lnTo>
                  <a:lnTo>
                    <a:pt x="218" y="451"/>
                  </a:lnTo>
                  <a:lnTo>
                    <a:pt x="195" y="490"/>
                  </a:lnTo>
                  <a:lnTo>
                    <a:pt x="179" y="527"/>
                  </a:lnTo>
                  <a:lnTo>
                    <a:pt x="163" y="564"/>
                  </a:lnTo>
                  <a:lnTo>
                    <a:pt x="151" y="600"/>
                  </a:lnTo>
                  <a:lnTo>
                    <a:pt x="140" y="638"/>
                  </a:lnTo>
                  <a:lnTo>
                    <a:pt x="128" y="678"/>
                  </a:lnTo>
                  <a:lnTo>
                    <a:pt x="128" y="678"/>
                  </a:lnTo>
                  <a:lnTo>
                    <a:pt x="111" y="720"/>
                  </a:lnTo>
                  <a:lnTo>
                    <a:pt x="94" y="753"/>
                  </a:lnTo>
                  <a:lnTo>
                    <a:pt x="75" y="779"/>
                  </a:lnTo>
                  <a:lnTo>
                    <a:pt x="59" y="796"/>
                  </a:lnTo>
                  <a:lnTo>
                    <a:pt x="41" y="806"/>
                  </a:lnTo>
                  <a:lnTo>
                    <a:pt x="27" y="809"/>
                  </a:lnTo>
                  <a:lnTo>
                    <a:pt x="14" y="804"/>
                  </a:lnTo>
                  <a:lnTo>
                    <a:pt x="6" y="794"/>
                  </a:lnTo>
                  <a:lnTo>
                    <a:pt x="2" y="777"/>
                  </a:lnTo>
                  <a:lnTo>
                    <a:pt x="0" y="751"/>
                  </a:lnTo>
                  <a:lnTo>
                    <a:pt x="0" y="751"/>
                  </a:lnTo>
                </a:path>
              </a:pathLst>
            </a:custGeom>
            <a:solidFill>
              <a:srgbClr val="FFE65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1" name="Freeform 302">
              <a:extLst>
                <a:ext uri="{FF2B5EF4-FFF2-40B4-BE49-F238E27FC236}">
                  <a16:creationId xmlns:a16="http://schemas.microsoft.com/office/drawing/2014/main" id="{8D49B034-91EB-58ED-C6C6-E056BF3A0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294"/>
              <a:ext cx="1331" cy="791"/>
            </a:xfrm>
            <a:custGeom>
              <a:avLst/>
              <a:gdLst/>
              <a:ahLst/>
              <a:cxnLst>
                <a:cxn ang="0">
                  <a:pos x="28" y="600"/>
                </a:cxn>
                <a:cxn ang="0">
                  <a:pos x="134" y="368"/>
                </a:cxn>
                <a:cxn ang="0">
                  <a:pos x="294" y="191"/>
                </a:cxn>
                <a:cxn ang="0">
                  <a:pos x="497" y="71"/>
                </a:cxn>
                <a:cxn ang="0">
                  <a:pos x="729" y="8"/>
                </a:cxn>
                <a:cxn ang="0">
                  <a:pos x="851" y="0"/>
                </a:cxn>
                <a:cxn ang="0">
                  <a:pos x="962" y="6"/>
                </a:cxn>
                <a:cxn ang="0">
                  <a:pos x="1063" y="20"/>
                </a:cxn>
                <a:cxn ang="0">
                  <a:pos x="1152" y="48"/>
                </a:cxn>
                <a:cxn ang="0">
                  <a:pos x="1228" y="82"/>
                </a:cxn>
                <a:cxn ang="0">
                  <a:pos x="1298" y="126"/>
                </a:cxn>
                <a:cxn ang="0">
                  <a:pos x="1314" y="140"/>
                </a:cxn>
                <a:cxn ang="0">
                  <a:pos x="1330" y="163"/>
                </a:cxn>
                <a:cxn ang="0">
                  <a:pos x="1316" y="172"/>
                </a:cxn>
                <a:cxn ang="0">
                  <a:pos x="1272" y="170"/>
                </a:cxn>
                <a:cxn ang="0">
                  <a:pos x="1201" y="151"/>
                </a:cxn>
                <a:cxn ang="0">
                  <a:pos x="1152" y="137"/>
                </a:cxn>
                <a:cxn ang="0">
                  <a:pos x="1003" y="105"/>
                </a:cxn>
                <a:cxn ang="0">
                  <a:pos x="838" y="101"/>
                </a:cxn>
                <a:cxn ang="0">
                  <a:pos x="669" y="122"/>
                </a:cxn>
                <a:cxn ang="0">
                  <a:pos x="511" y="174"/>
                </a:cxn>
                <a:cxn ang="0">
                  <a:pos x="375" y="260"/>
                </a:cxn>
                <a:cxn ang="0">
                  <a:pos x="317" y="311"/>
                </a:cxn>
                <a:cxn ang="0">
                  <a:pos x="237" y="400"/>
                </a:cxn>
                <a:cxn ang="0">
                  <a:pos x="184" y="478"/>
                </a:cxn>
                <a:cxn ang="0">
                  <a:pos x="152" y="552"/>
                </a:cxn>
                <a:cxn ang="0">
                  <a:pos x="129" y="623"/>
                </a:cxn>
                <a:cxn ang="0">
                  <a:pos x="117" y="661"/>
                </a:cxn>
                <a:cxn ang="0">
                  <a:pos x="85" y="734"/>
                </a:cxn>
                <a:cxn ang="0">
                  <a:pos x="52" y="776"/>
                </a:cxn>
                <a:cxn ang="0">
                  <a:pos x="23" y="790"/>
                </a:cxn>
                <a:cxn ang="0">
                  <a:pos x="3" y="774"/>
                </a:cxn>
                <a:cxn ang="0">
                  <a:pos x="0" y="737"/>
                </a:cxn>
              </a:cxnLst>
              <a:rect l="0" t="0" r="r" b="b"/>
              <a:pathLst>
                <a:path w="1331" h="791">
                  <a:moveTo>
                    <a:pt x="0" y="737"/>
                  </a:moveTo>
                  <a:lnTo>
                    <a:pt x="28" y="600"/>
                  </a:lnTo>
                  <a:lnTo>
                    <a:pt x="73" y="480"/>
                  </a:lnTo>
                  <a:lnTo>
                    <a:pt x="134" y="368"/>
                  </a:lnTo>
                  <a:lnTo>
                    <a:pt x="210" y="273"/>
                  </a:lnTo>
                  <a:lnTo>
                    <a:pt x="294" y="191"/>
                  </a:lnTo>
                  <a:lnTo>
                    <a:pt x="391" y="124"/>
                  </a:lnTo>
                  <a:lnTo>
                    <a:pt x="497" y="71"/>
                  </a:lnTo>
                  <a:lnTo>
                    <a:pt x="608" y="31"/>
                  </a:lnTo>
                  <a:lnTo>
                    <a:pt x="729" y="8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907" y="2"/>
                  </a:lnTo>
                  <a:lnTo>
                    <a:pt x="962" y="6"/>
                  </a:lnTo>
                  <a:lnTo>
                    <a:pt x="1015" y="13"/>
                  </a:lnTo>
                  <a:lnTo>
                    <a:pt x="1063" y="20"/>
                  </a:lnTo>
                  <a:lnTo>
                    <a:pt x="1109" y="34"/>
                  </a:lnTo>
                  <a:lnTo>
                    <a:pt x="1152" y="48"/>
                  </a:lnTo>
                  <a:lnTo>
                    <a:pt x="1192" y="63"/>
                  </a:lnTo>
                  <a:lnTo>
                    <a:pt x="1228" y="82"/>
                  </a:lnTo>
                  <a:lnTo>
                    <a:pt x="1263" y="103"/>
                  </a:lnTo>
                  <a:lnTo>
                    <a:pt x="1298" y="126"/>
                  </a:lnTo>
                  <a:lnTo>
                    <a:pt x="1298" y="126"/>
                  </a:lnTo>
                  <a:lnTo>
                    <a:pt x="1314" y="140"/>
                  </a:lnTo>
                  <a:lnTo>
                    <a:pt x="1325" y="154"/>
                  </a:lnTo>
                  <a:lnTo>
                    <a:pt x="1330" y="163"/>
                  </a:lnTo>
                  <a:lnTo>
                    <a:pt x="1327" y="170"/>
                  </a:lnTo>
                  <a:lnTo>
                    <a:pt x="1316" y="172"/>
                  </a:lnTo>
                  <a:lnTo>
                    <a:pt x="1298" y="174"/>
                  </a:lnTo>
                  <a:lnTo>
                    <a:pt x="1272" y="170"/>
                  </a:lnTo>
                  <a:lnTo>
                    <a:pt x="1240" y="162"/>
                  </a:lnTo>
                  <a:lnTo>
                    <a:pt x="1201" y="151"/>
                  </a:lnTo>
                  <a:lnTo>
                    <a:pt x="1152" y="137"/>
                  </a:lnTo>
                  <a:lnTo>
                    <a:pt x="1152" y="137"/>
                  </a:lnTo>
                  <a:lnTo>
                    <a:pt x="1080" y="117"/>
                  </a:lnTo>
                  <a:lnTo>
                    <a:pt x="1003" y="105"/>
                  </a:lnTo>
                  <a:lnTo>
                    <a:pt x="920" y="101"/>
                  </a:lnTo>
                  <a:lnTo>
                    <a:pt x="838" y="101"/>
                  </a:lnTo>
                  <a:lnTo>
                    <a:pt x="754" y="107"/>
                  </a:lnTo>
                  <a:lnTo>
                    <a:pt x="669" y="122"/>
                  </a:lnTo>
                  <a:lnTo>
                    <a:pt x="587" y="145"/>
                  </a:lnTo>
                  <a:lnTo>
                    <a:pt x="511" y="174"/>
                  </a:lnTo>
                  <a:lnTo>
                    <a:pt x="437" y="212"/>
                  </a:lnTo>
                  <a:lnTo>
                    <a:pt x="375" y="260"/>
                  </a:lnTo>
                  <a:lnTo>
                    <a:pt x="375" y="260"/>
                  </a:lnTo>
                  <a:lnTo>
                    <a:pt x="317" y="311"/>
                  </a:lnTo>
                  <a:lnTo>
                    <a:pt x="273" y="357"/>
                  </a:lnTo>
                  <a:lnTo>
                    <a:pt x="237" y="400"/>
                  </a:lnTo>
                  <a:lnTo>
                    <a:pt x="207" y="440"/>
                  </a:lnTo>
                  <a:lnTo>
                    <a:pt x="184" y="478"/>
                  </a:lnTo>
                  <a:lnTo>
                    <a:pt x="168" y="516"/>
                  </a:lnTo>
                  <a:lnTo>
                    <a:pt x="152" y="552"/>
                  </a:lnTo>
                  <a:lnTo>
                    <a:pt x="140" y="587"/>
                  </a:lnTo>
                  <a:lnTo>
                    <a:pt x="129" y="623"/>
                  </a:lnTo>
                  <a:lnTo>
                    <a:pt x="117" y="661"/>
                  </a:lnTo>
                  <a:lnTo>
                    <a:pt x="117" y="661"/>
                  </a:lnTo>
                  <a:lnTo>
                    <a:pt x="102" y="703"/>
                  </a:lnTo>
                  <a:lnTo>
                    <a:pt x="85" y="734"/>
                  </a:lnTo>
                  <a:lnTo>
                    <a:pt x="69" y="760"/>
                  </a:lnTo>
                  <a:lnTo>
                    <a:pt x="52" y="776"/>
                  </a:lnTo>
                  <a:lnTo>
                    <a:pt x="37" y="787"/>
                  </a:lnTo>
                  <a:lnTo>
                    <a:pt x="23" y="790"/>
                  </a:lnTo>
                  <a:lnTo>
                    <a:pt x="12" y="785"/>
                  </a:lnTo>
                  <a:lnTo>
                    <a:pt x="3" y="774"/>
                  </a:lnTo>
                  <a:lnTo>
                    <a:pt x="0" y="758"/>
                  </a:lnTo>
                  <a:lnTo>
                    <a:pt x="0" y="737"/>
                  </a:lnTo>
                  <a:lnTo>
                    <a:pt x="0" y="737"/>
                  </a:lnTo>
                </a:path>
              </a:pathLst>
            </a:custGeom>
            <a:solidFill>
              <a:srgbClr val="FFE85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2" name="Freeform 303">
              <a:extLst>
                <a:ext uri="{FF2B5EF4-FFF2-40B4-BE49-F238E27FC236}">
                  <a16:creationId xmlns:a16="http://schemas.microsoft.com/office/drawing/2014/main" id="{515C5C2C-6FCD-2FE0-6BD0-2635F7AE5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299"/>
              <a:ext cx="1306" cy="770"/>
            </a:xfrm>
            <a:custGeom>
              <a:avLst/>
              <a:gdLst/>
              <a:ahLst/>
              <a:cxnLst>
                <a:cxn ang="0">
                  <a:pos x="29" y="583"/>
                </a:cxn>
                <a:cxn ang="0">
                  <a:pos x="139" y="355"/>
                </a:cxn>
                <a:cxn ang="0">
                  <a:pos x="299" y="182"/>
                </a:cxn>
                <a:cxn ang="0">
                  <a:pos x="498" y="67"/>
                </a:cxn>
                <a:cxn ang="0">
                  <a:pos x="724" y="6"/>
                </a:cxn>
                <a:cxn ang="0">
                  <a:pos x="843" y="0"/>
                </a:cxn>
                <a:cxn ang="0">
                  <a:pos x="952" y="4"/>
                </a:cxn>
                <a:cxn ang="0">
                  <a:pos x="1051" y="18"/>
                </a:cxn>
                <a:cxn ang="0">
                  <a:pos x="1138" y="41"/>
                </a:cxn>
                <a:cxn ang="0">
                  <a:pos x="1212" y="75"/>
                </a:cxn>
                <a:cxn ang="0">
                  <a:pos x="1276" y="113"/>
                </a:cxn>
                <a:cxn ang="0">
                  <a:pos x="1292" y="128"/>
                </a:cxn>
                <a:cxn ang="0">
                  <a:pos x="1305" y="149"/>
                </a:cxn>
                <a:cxn ang="0">
                  <a:pos x="1292" y="158"/>
                </a:cxn>
                <a:cxn ang="0">
                  <a:pos x="1252" y="154"/>
                </a:cxn>
                <a:cxn ang="0">
                  <a:pos x="1185" y="136"/>
                </a:cxn>
                <a:cxn ang="0">
                  <a:pos x="1138" y="122"/>
                </a:cxn>
                <a:cxn ang="0">
                  <a:pos x="993" y="92"/>
                </a:cxn>
                <a:cxn ang="0">
                  <a:pos x="828" y="88"/>
                </a:cxn>
                <a:cxn ang="0">
                  <a:pos x="660" y="108"/>
                </a:cxn>
                <a:cxn ang="0">
                  <a:pos x="501" y="161"/>
                </a:cxn>
                <a:cxn ang="0">
                  <a:pos x="365" y="248"/>
                </a:cxn>
                <a:cxn ang="0">
                  <a:pos x="310" y="299"/>
                </a:cxn>
                <a:cxn ang="0">
                  <a:pos x="227" y="387"/>
                </a:cxn>
                <a:cxn ang="0">
                  <a:pos x="174" y="465"/>
                </a:cxn>
                <a:cxn ang="0">
                  <a:pos x="144" y="536"/>
                </a:cxn>
                <a:cxn ang="0">
                  <a:pos x="121" y="606"/>
                </a:cxn>
                <a:cxn ang="0">
                  <a:pos x="107" y="642"/>
                </a:cxn>
                <a:cxn ang="0">
                  <a:pos x="75" y="716"/>
                </a:cxn>
                <a:cxn ang="0">
                  <a:pos x="47" y="755"/>
                </a:cxn>
                <a:cxn ang="0">
                  <a:pos x="19" y="769"/>
                </a:cxn>
                <a:cxn ang="0">
                  <a:pos x="2" y="753"/>
                </a:cxn>
                <a:cxn ang="0">
                  <a:pos x="0" y="716"/>
                </a:cxn>
              </a:cxnLst>
              <a:rect l="0" t="0" r="r" b="b"/>
              <a:pathLst>
                <a:path w="1306" h="770">
                  <a:moveTo>
                    <a:pt x="0" y="716"/>
                  </a:moveTo>
                  <a:lnTo>
                    <a:pt x="29" y="583"/>
                  </a:lnTo>
                  <a:lnTo>
                    <a:pt x="78" y="463"/>
                  </a:lnTo>
                  <a:lnTo>
                    <a:pt x="139" y="355"/>
                  </a:lnTo>
                  <a:lnTo>
                    <a:pt x="213" y="262"/>
                  </a:lnTo>
                  <a:lnTo>
                    <a:pt x="299" y="182"/>
                  </a:lnTo>
                  <a:lnTo>
                    <a:pt x="395" y="117"/>
                  </a:lnTo>
                  <a:lnTo>
                    <a:pt x="498" y="67"/>
                  </a:lnTo>
                  <a:lnTo>
                    <a:pt x="609" y="29"/>
                  </a:lnTo>
                  <a:lnTo>
                    <a:pt x="724" y="6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900" y="0"/>
                  </a:lnTo>
                  <a:lnTo>
                    <a:pt x="952" y="4"/>
                  </a:lnTo>
                  <a:lnTo>
                    <a:pt x="1003" y="11"/>
                  </a:lnTo>
                  <a:lnTo>
                    <a:pt x="1051" y="18"/>
                  </a:lnTo>
                  <a:lnTo>
                    <a:pt x="1097" y="29"/>
                  </a:lnTo>
                  <a:lnTo>
                    <a:pt x="1138" y="41"/>
                  </a:lnTo>
                  <a:lnTo>
                    <a:pt x="1176" y="57"/>
                  </a:lnTo>
                  <a:lnTo>
                    <a:pt x="1212" y="75"/>
                  </a:lnTo>
                  <a:lnTo>
                    <a:pt x="1244" y="92"/>
                  </a:lnTo>
                  <a:lnTo>
                    <a:pt x="1276" y="113"/>
                  </a:lnTo>
                  <a:lnTo>
                    <a:pt x="1276" y="113"/>
                  </a:lnTo>
                  <a:lnTo>
                    <a:pt x="1292" y="128"/>
                  </a:lnTo>
                  <a:lnTo>
                    <a:pt x="1302" y="140"/>
                  </a:lnTo>
                  <a:lnTo>
                    <a:pt x="1305" y="149"/>
                  </a:lnTo>
                  <a:lnTo>
                    <a:pt x="1302" y="154"/>
                  </a:lnTo>
                  <a:lnTo>
                    <a:pt x="1292" y="158"/>
                  </a:lnTo>
                  <a:lnTo>
                    <a:pt x="1276" y="158"/>
                  </a:lnTo>
                  <a:lnTo>
                    <a:pt x="1252" y="154"/>
                  </a:lnTo>
                  <a:lnTo>
                    <a:pt x="1223" y="147"/>
                  </a:lnTo>
                  <a:lnTo>
                    <a:pt x="1185" y="136"/>
                  </a:lnTo>
                  <a:lnTo>
                    <a:pt x="1138" y="122"/>
                  </a:lnTo>
                  <a:lnTo>
                    <a:pt x="1138" y="122"/>
                  </a:lnTo>
                  <a:lnTo>
                    <a:pt x="1069" y="105"/>
                  </a:lnTo>
                  <a:lnTo>
                    <a:pt x="993" y="92"/>
                  </a:lnTo>
                  <a:lnTo>
                    <a:pt x="911" y="85"/>
                  </a:lnTo>
                  <a:lnTo>
                    <a:pt x="828" y="88"/>
                  </a:lnTo>
                  <a:lnTo>
                    <a:pt x="744" y="94"/>
                  </a:lnTo>
                  <a:lnTo>
                    <a:pt x="660" y="108"/>
                  </a:lnTo>
                  <a:lnTo>
                    <a:pt x="579" y="130"/>
                  </a:lnTo>
                  <a:lnTo>
                    <a:pt x="501" y="161"/>
                  </a:lnTo>
                  <a:lnTo>
                    <a:pt x="430" y="200"/>
                  </a:lnTo>
                  <a:lnTo>
                    <a:pt x="365" y="248"/>
                  </a:lnTo>
                  <a:lnTo>
                    <a:pt x="365" y="248"/>
                  </a:lnTo>
                  <a:lnTo>
                    <a:pt x="310" y="299"/>
                  </a:lnTo>
                  <a:lnTo>
                    <a:pt x="266" y="345"/>
                  </a:lnTo>
                  <a:lnTo>
                    <a:pt x="227" y="387"/>
                  </a:lnTo>
                  <a:lnTo>
                    <a:pt x="198" y="426"/>
                  </a:lnTo>
                  <a:lnTo>
                    <a:pt x="174" y="465"/>
                  </a:lnTo>
                  <a:lnTo>
                    <a:pt x="158" y="500"/>
                  </a:lnTo>
                  <a:lnTo>
                    <a:pt x="144" y="536"/>
                  </a:lnTo>
                  <a:lnTo>
                    <a:pt x="130" y="570"/>
                  </a:lnTo>
                  <a:lnTo>
                    <a:pt x="121" y="606"/>
                  </a:lnTo>
                  <a:lnTo>
                    <a:pt x="107" y="642"/>
                  </a:lnTo>
                  <a:lnTo>
                    <a:pt x="107" y="642"/>
                  </a:lnTo>
                  <a:lnTo>
                    <a:pt x="93" y="682"/>
                  </a:lnTo>
                  <a:lnTo>
                    <a:pt x="75" y="716"/>
                  </a:lnTo>
                  <a:lnTo>
                    <a:pt x="61" y="739"/>
                  </a:lnTo>
                  <a:lnTo>
                    <a:pt x="47" y="755"/>
                  </a:lnTo>
                  <a:lnTo>
                    <a:pt x="31" y="766"/>
                  </a:lnTo>
                  <a:lnTo>
                    <a:pt x="19" y="769"/>
                  </a:lnTo>
                  <a:lnTo>
                    <a:pt x="8" y="764"/>
                  </a:lnTo>
                  <a:lnTo>
                    <a:pt x="2" y="753"/>
                  </a:lnTo>
                  <a:lnTo>
                    <a:pt x="0" y="739"/>
                  </a:lnTo>
                  <a:lnTo>
                    <a:pt x="0" y="716"/>
                  </a:lnTo>
                  <a:lnTo>
                    <a:pt x="0" y="716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3" name="Freeform 304">
              <a:extLst>
                <a:ext uri="{FF2B5EF4-FFF2-40B4-BE49-F238E27FC236}">
                  <a16:creationId xmlns:a16="http://schemas.microsoft.com/office/drawing/2014/main" id="{36FDA8DC-D285-7489-7C43-6A506E4B3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301"/>
              <a:ext cx="1284" cy="750"/>
            </a:xfrm>
            <a:custGeom>
              <a:avLst/>
              <a:gdLst/>
              <a:ahLst/>
              <a:cxnLst>
                <a:cxn ang="0">
                  <a:pos x="34" y="568"/>
                </a:cxn>
                <a:cxn ang="0">
                  <a:pos x="145" y="345"/>
                </a:cxn>
                <a:cxn ang="0">
                  <a:pos x="303" y="177"/>
                </a:cxn>
                <a:cxn ang="0">
                  <a:pos x="499" y="64"/>
                </a:cxn>
                <a:cxn ang="0">
                  <a:pos x="720" y="6"/>
                </a:cxn>
                <a:cxn ang="0">
                  <a:pos x="836" y="0"/>
                </a:cxn>
                <a:cxn ang="0">
                  <a:pos x="944" y="4"/>
                </a:cxn>
                <a:cxn ang="0">
                  <a:pos x="1038" y="16"/>
                </a:cxn>
                <a:cxn ang="0">
                  <a:pos x="1122" y="39"/>
                </a:cxn>
                <a:cxn ang="0">
                  <a:pos x="1195" y="69"/>
                </a:cxn>
                <a:cxn ang="0">
                  <a:pos x="1253" y="105"/>
                </a:cxn>
                <a:cxn ang="0">
                  <a:pos x="1270" y="117"/>
                </a:cxn>
                <a:cxn ang="0">
                  <a:pos x="1283" y="134"/>
                </a:cxn>
                <a:cxn ang="0">
                  <a:pos x="1270" y="142"/>
                </a:cxn>
                <a:cxn ang="0">
                  <a:pos x="1232" y="138"/>
                </a:cxn>
                <a:cxn ang="0">
                  <a:pos x="1167" y="124"/>
                </a:cxn>
                <a:cxn ang="0">
                  <a:pos x="1124" y="111"/>
                </a:cxn>
                <a:cxn ang="0">
                  <a:pos x="981" y="82"/>
                </a:cxn>
                <a:cxn ang="0">
                  <a:pos x="819" y="78"/>
                </a:cxn>
                <a:cxn ang="0">
                  <a:pos x="653" y="98"/>
                </a:cxn>
                <a:cxn ang="0">
                  <a:pos x="494" y="151"/>
                </a:cxn>
                <a:cxn ang="0">
                  <a:pos x="358" y="237"/>
                </a:cxn>
                <a:cxn ang="0">
                  <a:pos x="301" y="288"/>
                </a:cxn>
                <a:cxn ang="0">
                  <a:pos x="218" y="376"/>
                </a:cxn>
                <a:cxn ang="0">
                  <a:pos x="167" y="454"/>
                </a:cxn>
                <a:cxn ang="0">
                  <a:pos x="135" y="523"/>
                </a:cxn>
                <a:cxn ang="0">
                  <a:pos x="112" y="591"/>
                </a:cxn>
                <a:cxn ang="0">
                  <a:pos x="101" y="626"/>
                </a:cxn>
                <a:cxn ang="0">
                  <a:pos x="69" y="696"/>
                </a:cxn>
                <a:cxn ang="0">
                  <a:pos x="42" y="736"/>
                </a:cxn>
                <a:cxn ang="0">
                  <a:pos x="17" y="749"/>
                </a:cxn>
                <a:cxn ang="0">
                  <a:pos x="2" y="734"/>
                </a:cxn>
                <a:cxn ang="0">
                  <a:pos x="0" y="700"/>
                </a:cxn>
              </a:cxnLst>
              <a:rect l="0" t="0" r="r" b="b"/>
              <a:pathLst>
                <a:path w="1284" h="750">
                  <a:moveTo>
                    <a:pt x="0" y="700"/>
                  </a:moveTo>
                  <a:lnTo>
                    <a:pt x="34" y="568"/>
                  </a:lnTo>
                  <a:lnTo>
                    <a:pt x="82" y="449"/>
                  </a:lnTo>
                  <a:lnTo>
                    <a:pt x="145" y="345"/>
                  </a:lnTo>
                  <a:lnTo>
                    <a:pt x="218" y="254"/>
                  </a:lnTo>
                  <a:lnTo>
                    <a:pt x="303" y="177"/>
                  </a:lnTo>
                  <a:lnTo>
                    <a:pt x="397" y="113"/>
                  </a:lnTo>
                  <a:lnTo>
                    <a:pt x="499" y="64"/>
                  </a:lnTo>
                  <a:lnTo>
                    <a:pt x="609" y="29"/>
                  </a:lnTo>
                  <a:lnTo>
                    <a:pt x="720" y="6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91" y="0"/>
                  </a:lnTo>
                  <a:lnTo>
                    <a:pt x="944" y="4"/>
                  </a:lnTo>
                  <a:lnTo>
                    <a:pt x="992" y="9"/>
                  </a:lnTo>
                  <a:lnTo>
                    <a:pt x="1038" y="16"/>
                  </a:lnTo>
                  <a:lnTo>
                    <a:pt x="1082" y="27"/>
                  </a:lnTo>
                  <a:lnTo>
                    <a:pt x="1122" y="39"/>
                  </a:lnTo>
                  <a:lnTo>
                    <a:pt x="1160" y="52"/>
                  </a:lnTo>
                  <a:lnTo>
                    <a:pt x="1195" y="69"/>
                  </a:lnTo>
                  <a:lnTo>
                    <a:pt x="1225" y="85"/>
                  </a:lnTo>
                  <a:lnTo>
                    <a:pt x="1253" y="105"/>
                  </a:lnTo>
                  <a:lnTo>
                    <a:pt x="1253" y="105"/>
                  </a:lnTo>
                  <a:lnTo>
                    <a:pt x="1270" y="117"/>
                  </a:lnTo>
                  <a:lnTo>
                    <a:pt x="1278" y="128"/>
                  </a:lnTo>
                  <a:lnTo>
                    <a:pt x="1283" y="134"/>
                  </a:lnTo>
                  <a:lnTo>
                    <a:pt x="1278" y="140"/>
                  </a:lnTo>
                  <a:lnTo>
                    <a:pt x="1270" y="142"/>
                  </a:lnTo>
                  <a:lnTo>
                    <a:pt x="1253" y="142"/>
                  </a:lnTo>
                  <a:lnTo>
                    <a:pt x="1232" y="138"/>
                  </a:lnTo>
                  <a:lnTo>
                    <a:pt x="1202" y="131"/>
                  </a:lnTo>
                  <a:lnTo>
                    <a:pt x="1167" y="124"/>
                  </a:lnTo>
                  <a:lnTo>
                    <a:pt x="1124" y="111"/>
                  </a:lnTo>
                  <a:lnTo>
                    <a:pt x="1124" y="111"/>
                  </a:lnTo>
                  <a:lnTo>
                    <a:pt x="1055" y="94"/>
                  </a:lnTo>
                  <a:lnTo>
                    <a:pt x="981" y="82"/>
                  </a:lnTo>
                  <a:lnTo>
                    <a:pt x="901" y="75"/>
                  </a:lnTo>
                  <a:lnTo>
                    <a:pt x="819" y="78"/>
                  </a:lnTo>
                  <a:lnTo>
                    <a:pt x="735" y="83"/>
                  </a:lnTo>
                  <a:lnTo>
                    <a:pt x="653" y="98"/>
                  </a:lnTo>
                  <a:lnTo>
                    <a:pt x="570" y="122"/>
                  </a:lnTo>
                  <a:lnTo>
                    <a:pt x="494" y="151"/>
                  </a:lnTo>
                  <a:lnTo>
                    <a:pt x="423" y="191"/>
                  </a:lnTo>
                  <a:lnTo>
                    <a:pt x="358" y="237"/>
                  </a:lnTo>
                  <a:lnTo>
                    <a:pt x="358" y="237"/>
                  </a:lnTo>
                  <a:lnTo>
                    <a:pt x="301" y="288"/>
                  </a:lnTo>
                  <a:lnTo>
                    <a:pt x="257" y="334"/>
                  </a:lnTo>
                  <a:lnTo>
                    <a:pt x="218" y="376"/>
                  </a:lnTo>
                  <a:lnTo>
                    <a:pt x="190" y="416"/>
                  </a:lnTo>
                  <a:lnTo>
                    <a:pt x="167" y="454"/>
                  </a:lnTo>
                  <a:lnTo>
                    <a:pt x="149" y="490"/>
                  </a:lnTo>
                  <a:lnTo>
                    <a:pt x="135" y="523"/>
                  </a:lnTo>
                  <a:lnTo>
                    <a:pt x="122" y="557"/>
                  </a:lnTo>
                  <a:lnTo>
                    <a:pt x="112" y="591"/>
                  </a:lnTo>
                  <a:lnTo>
                    <a:pt x="101" y="626"/>
                  </a:lnTo>
                  <a:lnTo>
                    <a:pt x="101" y="626"/>
                  </a:lnTo>
                  <a:lnTo>
                    <a:pt x="84" y="665"/>
                  </a:lnTo>
                  <a:lnTo>
                    <a:pt x="69" y="696"/>
                  </a:lnTo>
                  <a:lnTo>
                    <a:pt x="54" y="719"/>
                  </a:lnTo>
                  <a:lnTo>
                    <a:pt x="42" y="736"/>
                  </a:lnTo>
                  <a:lnTo>
                    <a:pt x="29" y="744"/>
                  </a:lnTo>
                  <a:lnTo>
                    <a:pt x="17" y="749"/>
                  </a:lnTo>
                  <a:lnTo>
                    <a:pt x="8" y="744"/>
                  </a:lnTo>
                  <a:lnTo>
                    <a:pt x="2" y="734"/>
                  </a:lnTo>
                  <a:lnTo>
                    <a:pt x="0" y="719"/>
                  </a:lnTo>
                  <a:lnTo>
                    <a:pt x="0" y="700"/>
                  </a:lnTo>
                  <a:lnTo>
                    <a:pt x="0" y="700"/>
                  </a:lnTo>
                </a:path>
              </a:pathLst>
            </a:custGeom>
            <a:solidFill>
              <a:srgbClr val="FFEB6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4" name="Freeform 305">
              <a:extLst>
                <a:ext uri="{FF2B5EF4-FFF2-40B4-BE49-F238E27FC236}">
                  <a16:creationId xmlns:a16="http://schemas.microsoft.com/office/drawing/2014/main" id="{39A82393-C3ED-5838-F1D0-14601AADF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303"/>
              <a:ext cx="1262" cy="729"/>
            </a:xfrm>
            <a:custGeom>
              <a:avLst/>
              <a:gdLst/>
              <a:ahLst/>
              <a:cxnLst>
                <a:cxn ang="0">
                  <a:pos x="38" y="553"/>
                </a:cxn>
                <a:cxn ang="0">
                  <a:pos x="149" y="334"/>
                </a:cxn>
                <a:cxn ang="0">
                  <a:pos x="310" y="170"/>
                </a:cxn>
                <a:cxn ang="0">
                  <a:pos x="503" y="62"/>
                </a:cxn>
                <a:cxn ang="0">
                  <a:pos x="718" y="6"/>
                </a:cxn>
                <a:cxn ang="0">
                  <a:pos x="830" y="0"/>
                </a:cxn>
                <a:cxn ang="0">
                  <a:pos x="936" y="4"/>
                </a:cxn>
                <a:cxn ang="0">
                  <a:pos x="1028" y="16"/>
                </a:cxn>
                <a:cxn ang="0">
                  <a:pos x="1111" y="35"/>
                </a:cxn>
                <a:cxn ang="0">
                  <a:pos x="1180" y="62"/>
                </a:cxn>
                <a:cxn ang="0">
                  <a:pos x="1233" y="94"/>
                </a:cxn>
                <a:cxn ang="0">
                  <a:pos x="1249" y="104"/>
                </a:cxn>
                <a:cxn ang="0">
                  <a:pos x="1261" y="122"/>
                </a:cxn>
                <a:cxn ang="0">
                  <a:pos x="1249" y="128"/>
                </a:cxn>
                <a:cxn ang="0">
                  <a:pos x="1212" y="124"/>
                </a:cxn>
                <a:cxn ang="0">
                  <a:pos x="1153" y="108"/>
                </a:cxn>
                <a:cxn ang="0">
                  <a:pos x="1113" y="98"/>
                </a:cxn>
                <a:cxn ang="0">
                  <a:pos x="971" y="71"/>
                </a:cxn>
                <a:cxn ang="0">
                  <a:pos x="812" y="67"/>
                </a:cxn>
                <a:cxn ang="0">
                  <a:pos x="644" y="87"/>
                </a:cxn>
                <a:cxn ang="0">
                  <a:pos x="487" y="140"/>
                </a:cxn>
                <a:cxn ang="0">
                  <a:pos x="349" y="228"/>
                </a:cxn>
                <a:cxn ang="0">
                  <a:pos x="294" y="277"/>
                </a:cxn>
                <a:cxn ang="0">
                  <a:pos x="213" y="368"/>
                </a:cxn>
                <a:cxn ang="0">
                  <a:pos x="158" y="444"/>
                </a:cxn>
                <a:cxn ang="0">
                  <a:pos x="126" y="511"/>
                </a:cxn>
                <a:cxn ang="0">
                  <a:pos x="103" y="576"/>
                </a:cxn>
                <a:cxn ang="0">
                  <a:pos x="92" y="610"/>
                </a:cxn>
                <a:cxn ang="0">
                  <a:pos x="62" y="677"/>
                </a:cxn>
                <a:cxn ang="0">
                  <a:pos x="38" y="717"/>
                </a:cxn>
                <a:cxn ang="0">
                  <a:pos x="14" y="728"/>
                </a:cxn>
                <a:cxn ang="0">
                  <a:pos x="2" y="717"/>
                </a:cxn>
                <a:cxn ang="0">
                  <a:pos x="2" y="681"/>
                </a:cxn>
              </a:cxnLst>
              <a:rect l="0" t="0" r="r" b="b"/>
              <a:pathLst>
                <a:path w="1262" h="729">
                  <a:moveTo>
                    <a:pt x="2" y="681"/>
                  </a:moveTo>
                  <a:lnTo>
                    <a:pt x="38" y="553"/>
                  </a:lnTo>
                  <a:lnTo>
                    <a:pt x="88" y="435"/>
                  </a:lnTo>
                  <a:lnTo>
                    <a:pt x="149" y="334"/>
                  </a:lnTo>
                  <a:lnTo>
                    <a:pt x="225" y="246"/>
                  </a:lnTo>
                  <a:lnTo>
                    <a:pt x="310" y="170"/>
                  </a:lnTo>
                  <a:lnTo>
                    <a:pt x="402" y="108"/>
                  </a:lnTo>
                  <a:lnTo>
                    <a:pt x="503" y="62"/>
                  </a:lnTo>
                  <a:lnTo>
                    <a:pt x="609" y="27"/>
                  </a:lnTo>
                  <a:lnTo>
                    <a:pt x="718" y="6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85" y="2"/>
                  </a:lnTo>
                  <a:lnTo>
                    <a:pt x="936" y="4"/>
                  </a:lnTo>
                  <a:lnTo>
                    <a:pt x="984" y="9"/>
                  </a:lnTo>
                  <a:lnTo>
                    <a:pt x="1028" y="16"/>
                  </a:lnTo>
                  <a:lnTo>
                    <a:pt x="1070" y="25"/>
                  </a:lnTo>
                  <a:lnTo>
                    <a:pt x="1111" y="35"/>
                  </a:lnTo>
                  <a:lnTo>
                    <a:pt x="1146" y="48"/>
                  </a:lnTo>
                  <a:lnTo>
                    <a:pt x="1180" y="62"/>
                  </a:lnTo>
                  <a:lnTo>
                    <a:pt x="1208" y="78"/>
                  </a:lnTo>
                  <a:lnTo>
                    <a:pt x="1233" y="94"/>
                  </a:lnTo>
                  <a:lnTo>
                    <a:pt x="1233" y="94"/>
                  </a:lnTo>
                  <a:lnTo>
                    <a:pt x="1249" y="104"/>
                  </a:lnTo>
                  <a:lnTo>
                    <a:pt x="1258" y="115"/>
                  </a:lnTo>
                  <a:lnTo>
                    <a:pt x="1261" y="122"/>
                  </a:lnTo>
                  <a:lnTo>
                    <a:pt x="1258" y="126"/>
                  </a:lnTo>
                  <a:lnTo>
                    <a:pt x="1249" y="128"/>
                  </a:lnTo>
                  <a:lnTo>
                    <a:pt x="1233" y="128"/>
                  </a:lnTo>
                  <a:lnTo>
                    <a:pt x="1212" y="124"/>
                  </a:lnTo>
                  <a:lnTo>
                    <a:pt x="1185" y="117"/>
                  </a:lnTo>
                  <a:lnTo>
                    <a:pt x="1153" y="108"/>
                  </a:lnTo>
                  <a:lnTo>
                    <a:pt x="1113" y="98"/>
                  </a:lnTo>
                  <a:lnTo>
                    <a:pt x="1113" y="98"/>
                  </a:lnTo>
                  <a:lnTo>
                    <a:pt x="1045" y="81"/>
                  </a:lnTo>
                  <a:lnTo>
                    <a:pt x="971" y="71"/>
                  </a:lnTo>
                  <a:lnTo>
                    <a:pt x="893" y="64"/>
                  </a:lnTo>
                  <a:lnTo>
                    <a:pt x="812" y="67"/>
                  </a:lnTo>
                  <a:lnTo>
                    <a:pt x="727" y="73"/>
                  </a:lnTo>
                  <a:lnTo>
                    <a:pt x="644" y="87"/>
                  </a:lnTo>
                  <a:lnTo>
                    <a:pt x="564" y="111"/>
                  </a:lnTo>
                  <a:lnTo>
                    <a:pt x="487" y="140"/>
                  </a:lnTo>
                  <a:lnTo>
                    <a:pt x="414" y="180"/>
                  </a:lnTo>
                  <a:lnTo>
                    <a:pt x="349" y="228"/>
                  </a:lnTo>
                  <a:lnTo>
                    <a:pt x="349" y="228"/>
                  </a:lnTo>
                  <a:lnTo>
                    <a:pt x="294" y="277"/>
                  </a:lnTo>
                  <a:lnTo>
                    <a:pt x="248" y="324"/>
                  </a:lnTo>
                  <a:lnTo>
                    <a:pt x="213" y="368"/>
                  </a:lnTo>
                  <a:lnTo>
                    <a:pt x="183" y="405"/>
                  </a:lnTo>
                  <a:lnTo>
                    <a:pt x="158" y="444"/>
                  </a:lnTo>
                  <a:lnTo>
                    <a:pt x="140" y="477"/>
                  </a:lnTo>
                  <a:lnTo>
                    <a:pt x="126" y="511"/>
                  </a:lnTo>
                  <a:lnTo>
                    <a:pt x="113" y="543"/>
                  </a:lnTo>
                  <a:lnTo>
                    <a:pt x="103" y="576"/>
                  </a:lnTo>
                  <a:lnTo>
                    <a:pt x="92" y="610"/>
                  </a:lnTo>
                  <a:lnTo>
                    <a:pt x="92" y="610"/>
                  </a:lnTo>
                  <a:lnTo>
                    <a:pt x="78" y="647"/>
                  </a:lnTo>
                  <a:lnTo>
                    <a:pt x="62" y="677"/>
                  </a:lnTo>
                  <a:lnTo>
                    <a:pt x="50" y="700"/>
                  </a:lnTo>
                  <a:lnTo>
                    <a:pt x="38" y="717"/>
                  </a:lnTo>
                  <a:lnTo>
                    <a:pt x="25" y="725"/>
                  </a:lnTo>
                  <a:lnTo>
                    <a:pt x="14" y="728"/>
                  </a:lnTo>
                  <a:lnTo>
                    <a:pt x="8" y="725"/>
                  </a:lnTo>
                  <a:lnTo>
                    <a:pt x="2" y="717"/>
                  </a:lnTo>
                  <a:lnTo>
                    <a:pt x="0" y="702"/>
                  </a:lnTo>
                  <a:lnTo>
                    <a:pt x="2" y="681"/>
                  </a:lnTo>
                  <a:lnTo>
                    <a:pt x="2" y="681"/>
                  </a:lnTo>
                </a:path>
              </a:pathLst>
            </a:custGeom>
            <a:solidFill>
              <a:srgbClr val="FFED7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5" name="Freeform 306">
              <a:extLst>
                <a:ext uri="{FF2B5EF4-FFF2-40B4-BE49-F238E27FC236}">
                  <a16:creationId xmlns:a16="http://schemas.microsoft.com/office/drawing/2014/main" id="{9EACDFCD-6292-79E5-CFBA-74718DDFC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308"/>
              <a:ext cx="1236" cy="708"/>
            </a:xfrm>
            <a:custGeom>
              <a:avLst/>
              <a:gdLst/>
              <a:ahLst/>
              <a:cxnLst>
                <a:cxn ang="0">
                  <a:pos x="39" y="534"/>
                </a:cxn>
                <a:cxn ang="0">
                  <a:pos x="153" y="319"/>
                </a:cxn>
                <a:cxn ang="0">
                  <a:pos x="313" y="161"/>
                </a:cxn>
                <a:cxn ang="0">
                  <a:pos x="503" y="56"/>
                </a:cxn>
                <a:cxn ang="0">
                  <a:pos x="713" y="5"/>
                </a:cxn>
                <a:cxn ang="0">
                  <a:pos x="823" y="0"/>
                </a:cxn>
                <a:cxn ang="0">
                  <a:pos x="924" y="2"/>
                </a:cxn>
                <a:cxn ang="0">
                  <a:pos x="1015" y="14"/>
                </a:cxn>
                <a:cxn ang="0">
                  <a:pos x="1095" y="30"/>
                </a:cxn>
                <a:cxn ang="0">
                  <a:pos x="1160" y="53"/>
                </a:cxn>
                <a:cxn ang="0">
                  <a:pos x="1210" y="83"/>
                </a:cxn>
                <a:cxn ang="0">
                  <a:pos x="1224" y="92"/>
                </a:cxn>
                <a:cxn ang="0">
                  <a:pos x="1235" y="106"/>
                </a:cxn>
                <a:cxn ang="0">
                  <a:pos x="1224" y="113"/>
                </a:cxn>
                <a:cxn ang="0">
                  <a:pos x="1189" y="106"/>
                </a:cxn>
                <a:cxn ang="0">
                  <a:pos x="1134" y="94"/>
                </a:cxn>
                <a:cxn ang="0">
                  <a:pos x="1097" y="83"/>
                </a:cxn>
                <a:cxn ang="0">
                  <a:pos x="958" y="56"/>
                </a:cxn>
                <a:cxn ang="0">
                  <a:pos x="800" y="53"/>
                </a:cxn>
                <a:cxn ang="0">
                  <a:pos x="633" y="75"/>
                </a:cxn>
                <a:cxn ang="0">
                  <a:pos x="476" y="129"/>
                </a:cxn>
                <a:cxn ang="0">
                  <a:pos x="340" y="216"/>
                </a:cxn>
                <a:cxn ang="0">
                  <a:pos x="283" y="264"/>
                </a:cxn>
                <a:cxn ang="0">
                  <a:pos x="202" y="355"/>
                </a:cxn>
                <a:cxn ang="0">
                  <a:pos x="149" y="428"/>
                </a:cxn>
                <a:cxn ang="0">
                  <a:pos x="115" y="495"/>
                </a:cxn>
                <a:cxn ang="0">
                  <a:pos x="92" y="559"/>
                </a:cxn>
                <a:cxn ang="0">
                  <a:pos x="81" y="590"/>
                </a:cxn>
                <a:cxn ang="0">
                  <a:pos x="54" y="658"/>
                </a:cxn>
                <a:cxn ang="0">
                  <a:pos x="29" y="696"/>
                </a:cxn>
                <a:cxn ang="0">
                  <a:pos x="9" y="707"/>
                </a:cxn>
                <a:cxn ang="0">
                  <a:pos x="2" y="696"/>
                </a:cxn>
                <a:cxn ang="0">
                  <a:pos x="2" y="664"/>
                </a:cxn>
              </a:cxnLst>
              <a:rect l="0" t="0" r="r" b="b"/>
              <a:pathLst>
                <a:path w="1236" h="708">
                  <a:moveTo>
                    <a:pt x="2" y="664"/>
                  </a:moveTo>
                  <a:lnTo>
                    <a:pt x="39" y="534"/>
                  </a:lnTo>
                  <a:lnTo>
                    <a:pt x="90" y="420"/>
                  </a:lnTo>
                  <a:lnTo>
                    <a:pt x="153" y="319"/>
                  </a:lnTo>
                  <a:lnTo>
                    <a:pt x="227" y="235"/>
                  </a:lnTo>
                  <a:lnTo>
                    <a:pt x="313" y="161"/>
                  </a:lnTo>
                  <a:lnTo>
                    <a:pt x="404" y="102"/>
                  </a:lnTo>
                  <a:lnTo>
                    <a:pt x="503" y="56"/>
                  </a:lnTo>
                  <a:lnTo>
                    <a:pt x="607" y="25"/>
                  </a:lnTo>
                  <a:lnTo>
                    <a:pt x="713" y="5"/>
                  </a:lnTo>
                  <a:lnTo>
                    <a:pt x="823" y="0"/>
                  </a:lnTo>
                  <a:lnTo>
                    <a:pt x="823" y="0"/>
                  </a:lnTo>
                  <a:lnTo>
                    <a:pt x="874" y="0"/>
                  </a:lnTo>
                  <a:lnTo>
                    <a:pt x="924" y="2"/>
                  </a:lnTo>
                  <a:lnTo>
                    <a:pt x="971" y="7"/>
                  </a:lnTo>
                  <a:lnTo>
                    <a:pt x="1015" y="14"/>
                  </a:lnTo>
                  <a:lnTo>
                    <a:pt x="1057" y="20"/>
                  </a:lnTo>
                  <a:lnTo>
                    <a:pt x="1095" y="30"/>
                  </a:lnTo>
                  <a:lnTo>
                    <a:pt x="1129" y="41"/>
                  </a:lnTo>
                  <a:lnTo>
                    <a:pt x="1160" y="53"/>
                  </a:lnTo>
                  <a:lnTo>
                    <a:pt x="1187" y="67"/>
                  </a:lnTo>
                  <a:lnTo>
                    <a:pt x="1210" y="83"/>
                  </a:lnTo>
                  <a:lnTo>
                    <a:pt x="1210" y="83"/>
                  </a:lnTo>
                  <a:lnTo>
                    <a:pt x="1224" y="92"/>
                  </a:lnTo>
                  <a:lnTo>
                    <a:pt x="1232" y="100"/>
                  </a:lnTo>
                  <a:lnTo>
                    <a:pt x="1235" y="106"/>
                  </a:lnTo>
                  <a:lnTo>
                    <a:pt x="1232" y="111"/>
                  </a:lnTo>
                  <a:lnTo>
                    <a:pt x="1224" y="113"/>
                  </a:lnTo>
                  <a:lnTo>
                    <a:pt x="1209" y="111"/>
                  </a:lnTo>
                  <a:lnTo>
                    <a:pt x="1189" y="106"/>
                  </a:lnTo>
                  <a:lnTo>
                    <a:pt x="1164" y="102"/>
                  </a:lnTo>
                  <a:lnTo>
                    <a:pt x="1134" y="94"/>
                  </a:lnTo>
                  <a:lnTo>
                    <a:pt x="1097" y="83"/>
                  </a:lnTo>
                  <a:lnTo>
                    <a:pt x="1097" y="83"/>
                  </a:lnTo>
                  <a:lnTo>
                    <a:pt x="1032" y="67"/>
                  </a:lnTo>
                  <a:lnTo>
                    <a:pt x="958" y="56"/>
                  </a:lnTo>
                  <a:lnTo>
                    <a:pt x="880" y="51"/>
                  </a:lnTo>
                  <a:lnTo>
                    <a:pt x="800" y="53"/>
                  </a:lnTo>
                  <a:lnTo>
                    <a:pt x="715" y="60"/>
                  </a:lnTo>
                  <a:lnTo>
                    <a:pt x="633" y="75"/>
                  </a:lnTo>
                  <a:lnTo>
                    <a:pt x="554" y="98"/>
                  </a:lnTo>
                  <a:lnTo>
                    <a:pt x="476" y="129"/>
                  </a:lnTo>
                  <a:lnTo>
                    <a:pt x="404" y="168"/>
                  </a:lnTo>
                  <a:lnTo>
                    <a:pt x="340" y="216"/>
                  </a:lnTo>
                  <a:lnTo>
                    <a:pt x="340" y="216"/>
                  </a:lnTo>
                  <a:lnTo>
                    <a:pt x="283" y="264"/>
                  </a:lnTo>
                  <a:lnTo>
                    <a:pt x="239" y="311"/>
                  </a:lnTo>
                  <a:lnTo>
                    <a:pt x="202" y="355"/>
                  </a:lnTo>
                  <a:lnTo>
                    <a:pt x="172" y="393"/>
                  </a:lnTo>
                  <a:lnTo>
                    <a:pt x="149" y="428"/>
                  </a:lnTo>
                  <a:lnTo>
                    <a:pt x="130" y="465"/>
                  </a:lnTo>
                  <a:lnTo>
                    <a:pt x="115" y="495"/>
                  </a:lnTo>
                  <a:lnTo>
                    <a:pt x="103" y="527"/>
                  </a:lnTo>
                  <a:lnTo>
                    <a:pt x="92" y="559"/>
                  </a:lnTo>
                  <a:lnTo>
                    <a:pt x="81" y="590"/>
                  </a:lnTo>
                  <a:lnTo>
                    <a:pt x="81" y="590"/>
                  </a:lnTo>
                  <a:lnTo>
                    <a:pt x="69" y="628"/>
                  </a:lnTo>
                  <a:lnTo>
                    <a:pt x="54" y="658"/>
                  </a:lnTo>
                  <a:lnTo>
                    <a:pt x="41" y="679"/>
                  </a:lnTo>
                  <a:lnTo>
                    <a:pt x="29" y="696"/>
                  </a:lnTo>
                  <a:lnTo>
                    <a:pt x="18" y="704"/>
                  </a:lnTo>
                  <a:lnTo>
                    <a:pt x="9" y="707"/>
                  </a:lnTo>
                  <a:lnTo>
                    <a:pt x="4" y="704"/>
                  </a:lnTo>
                  <a:lnTo>
                    <a:pt x="2" y="696"/>
                  </a:lnTo>
                  <a:lnTo>
                    <a:pt x="0" y="681"/>
                  </a:lnTo>
                  <a:lnTo>
                    <a:pt x="2" y="664"/>
                  </a:lnTo>
                  <a:lnTo>
                    <a:pt x="2" y="664"/>
                  </a:lnTo>
                </a:path>
              </a:pathLst>
            </a:custGeom>
            <a:solidFill>
              <a:srgbClr val="FFEF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6" name="Freeform 307">
              <a:extLst>
                <a:ext uri="{FF2B5EF4-FFF2-40B4-BE49-F238E27FC236}">
                  <a16:creationId xmlns:a16="http://schemas.microsoft.com/office/drawing/2014/main" id="{2C067268-20C5-CAE3-89CF-213DD688D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310"/>
              <a:ext cx="1212" cy="688"/>
            </a:xfrm>
            <a:custGeom>
              <a:avLst/>
              <a:gdLst/>
              <a:ahLst/>
              <a:cxnLst>
                <a:cxn ang="0">
                  <a:pos x="41" y="518"/>
                </a:cxn>
                <a:cxn ang="0">
                  <a:pos x="159" y="308"/>
                </a:cxn>
                <a:cxn ang="0">
                  <a:pos x="317" y="154"/>
                </a:cxn>
                <a:cxn ang="0">
                  <a:pos x="504" y="53"/>
                </a:cxn>
                <a:cxn ang="0">
                  <a:pos x="711" y="5"/>
                </a:cxn>
                <a:cxn ang="0">
                  <a:pos x="817" y="0"/>
                </a:cxn>
                <a:cxn ang="0">
                  <a:pos x="916" y="3"/>
                </a:cxn>
                <a:cxn ang="0">
                  <a:pos x="1005" y="12"/>
                </a:cxn>
                <a:cxn ang="0">
                  <a:pos x="1080" y="26"/>
                </a:cxn>
                <a:cxn ang="0">
                  <a:pos x="1143" y="48"/>
                </a:cxn>
                <a:cxn ang="0">
                  <a:pos x="1190" y="73"/>
                </a:cxn>
                <a:cxn ang="0">
                  <a:pos x="1203" y="81"/>
                </a:cxn>
                <a:cxn ang="0">
                  <a:pos x="1211" y="94"/>
                </a:cxn>
                <a:cxn ang="0">
                  <a:pos x="1201" y="97"/>
                </a:cxn>
                <a:cxn ang="0">
                  <a:pos x="1169" y="94"/>
                </a:cxn>
                <a:cxn ang="0">
                  <a:pos x="1118" y="81"/>
                </a:cxn>
                <a:cxn ang="0">
                  <a:pos x="1086" y="71"/>
                </a:cxn>
                <a:cxn ang="0">
                  <a:pos x="948" y="46"/>
                </a:cxn>
                <a:cxn ang="0">
                  <a:pos x="791" y="43"/>
                </a:cxn>
                <a:cxn ang="0">
                  <a:pos x="625" y="64"/>
                </a:cxn>
                <a:cxn ang="0">
                  <a:pos x="469" y="119"/>
                </a:cxn>
                <a:cxn ang="0">
                  <a:pos x="332" y="205"/>
                </a:cxn>
                <a:cxn ang="0">
                  <a:pos x="278" y="256"/>
                </a:cxn>
                <a:cxn ang="0">
                  <a:pos x="193" y="344"/>
                </a:cxn>
                <a:cxn ang="0">
                  <a:pos x="140" y="417"/>
                </a:cxn>
                <a:cxn ang="0">
                  <a:pos x="106" y="483"/>
                </a:cxn>
                <a:cxn ang="0">
                  <a:pos x="83" y="544"/>
                </a:cxn>
                <a:cxn ang="0">
                  <a:pos x="73" y="573"/>
                </a:cxn>
                <a:cxn ang="0">
                  <a:pos x="48" y="638"/>
                </a:cxn>
                <a:cxn ang="0">
                  <a:pos x="25" y="674"/>
                </a:cxn>
                <a:cxn ang="0">
                  <a:pos x="9" y="687"/>
                </a:cxn>
                <a:cxn ang="0">
                  <a:pos x="2" y="677"/>
                </a:cxn>
                <a:cxn ang="0">
                  <a:pos x="2" y="645"/>
                </a:cxn>
              </a:cxnLst>
              <a:rect l="0" t="0" r="r" b="b"/>
              <a:pathLst>
                <a:path w="1212" h="688">
                  <a:moveTo>
                    <a:pt x="2" y="645"/>
                  </a:moveTo>
                  <a:lnTo>
                    <a:pt x="41" y="518"/>
                  </a:lnTo>
                  <a:lnTo>
                    <a:pt x="96" y="407"/>
                  </a:lnTo>
                  <a:lnTo>
                    <a:pt x="159" y="308"/>
                  </a:lnTo>
                  <a:lnTo>
                    <a:pt x="233" y="224"/>
                  </a:lnTo>
                  <a:lnTo>
                    <a:pt x="317" y="154"/>
                  </a:lnTo>
                  <a:lnTo>
                    <a:pt x="408" y="97"/>
                  </a:lnTo>
                  <a:lnTo>
                    <a:pt x="504" y="53"/>
                  </a:lnTo>
                  <a:lnTo>
                    <a:pt x="606" y="24"/>
                  </a:lnTo>
                  <a:lnTo>
                    <a:pt x="711" y="5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67" y="0"/>
                  </a:lnTo>
                  <a:lnTo>
                    <a:pt x="916" y="3"/>
                  </a:lnTo>
                  <a:lnTo>
                    <a:pt x="962" y="7"/>
                  </a:lnTo>
                  <a:lnTo>
                    <a:pt x="1005" y="12"/>
                  </a:lnTo>
                  <a:lnTo>
                    <a:pt x="1044" y="20"/>
                  </a:lnTo>
                  <a:lnTo>
                    <a:pt x="1080" y="26"/>
                  </a:lnTo>
                  <a:lnTo>
                    <a:pt x="1114" y="37"/>
                  </a:lnTo>
                  <a:lnTo>
                    <a:pt x="1143" y="48"/>
                  </a:lnTo>
                  <a:lnTo>
                    <a:pt x="1169" y="60"/>
                  </a:lnTo>
                  <a:lnTo>
                    <a:pt x="1190" y="73"/>
                  </a:lnTo>
                  <a:lnTo>
                    <a:pt x="1190" y="73"/>
                  </a:lnTo>
                  <a:lnTo>
                    <a:pt x="1203" y="81"/>
                  </a:lnTo>
                  <a:lnTo>
                    <a:pt x="1211" y="90"/>
                  </a:lnTo>
                  <a:lnTo>
                    <a:pt x="1211" y="94"/>
                  </a:lnTo>
                  <a:lnTo>
                    <a:pt x="1208" y="96"/>
                  </a:lnTo>
                  <a:lnTo>
                    <a:pt x="1201" y="97"/>
                  </a:lnTo>
                  <a:lnTo>
                    <a:pt x="1187" y="96"/>
                  </a:lnTo>
                  <a:lnTo>
                    <a:pt x="1169" y="94"/>
                  </a:lnTo>
                  <a:lnTo>
                    <a:pt x="1148" y="87"/>
                  </a:lnTo>
                  <a:lnTo>
                    <a:pt x="1118" y="81"/>
                  </a:lnTo>
                  <a:lnTo>
                    <a:pt x="1086" y="71"/>
                  </a:lnTo>
                  <a:lnTo>
                    <a:pt x="1086" y="71"/>
                  </a:lnTo>
                  <a:lnTo>
                    <a:pt x="1019" y="56"/>
                  </a:lnTo>
                  <a:lnTo>
                    <a:pt x="948" y="46"/>
                  </a:lnTo>
                  <a:lnTo>
                    <a:pt x="872" y="41"/>
                  </a:lnTo>
                  <a:lnTo>
                    <a:pt x="791" y="43"/>
                  </a:lnTo>
                  <a:lnTo>
                    <a:pt x="709" y="51"/>
                  </a:lnTo>
                  <a:lnTo>
                    <a:pt x="625" y="64"/>
                  </a:lnTo>
                  <a:lnTo>
                    <a:pt x="545" y="87"/>
                  </a:lnTo>
                  <a:lnTo>
                    <a:pt x="469" y="119"/>
                  </a:lnTo>
                  <a:lnTo>
                    <a:pt x="398" y="157"/>
                  </a:lnTo>
                  <a:lnTo>
                    <a:pt x="332" y="205"/>
                  </a:lnTo>
                  <a:lnTo>
                    <a:pt x="332" y="205"/>
                  </a:lnTo>
                  <a:lnTo>
                    <a:pt x="278" y="256"/>
                  </a:lnTo>
                  <a:lnTo>
                    <a:pt x="230" y="300"/>
                  </a:lnTo>
                  <a:lnTo>
                    <a:pt x="193" y="344"/>
                  </a:lnTo>
                  <a:lnTo>
                    <a:pt x="163" y="382"/>
                  </a:lnTo>
                  <a:lnTo>
                    <a:pt x="140" y="417"/>
                  </a:lnTo>
                  <a:lnTo>
                    <a:pt x="122" y="451"/>
                  </a:lnTo>
                  <a:lnTo>
                    <a:pt x="106" y="483"/>
                  </a:lnTo>
                  <a:lnTo>
                    <a:pt x="94" y="514"/>
                  </a:lnTo>
                  <a:lnTo>
                    <a:pt x="83" y="544"/>
                  </a:lnTo>
                  <a:lnTo>
                    <a:pt x="73" y="573"/>
                  </a:lnTo>
                  <a:lnTo>
                    <a:pt x="73" y="573"/>
                  </a:lnTo>
                  <a:lnTo>
                    <a:pt x="60" y="610"/>
                  </a:lnTo>
                  <a:lnTo>
                    <a:pt x="48" y="638"/>
                  </a:lnTo>
                  <a:lnTo>
                    <a:pt x="35" y="659"/>
                  </a:lnTo>
                  <a:lnTo>
                    <a:pt x="25" y="674"/>
                  </a:lnTo>
                  <a:lnTo>
                    <a:pt x="16" y="684"/>
                  </a:lnTo>
                  <a:lnTo>
                    <a:pt x="9" y="687"/>
                  </a:lnTo>
                  <a:lnTo>
                    <a:pt x="3" y="684"/>
                  </a:lnTo>
                  <a:lnTo>
                    <a:pt x="2" y="677"/>
                  </a:lnTo>
                  <a:lnTo>
                    <a:pt x="0" y="663"/>
                  </a:lnTo>
                  <a:lnTo>
                    <a:pt x="2" y="645"/>
                  </a:lnTo>
                  <a:lnTo>
                    <a:pt x="2" y="645"/>
                  </a:lnTo>
                </a:path>
              </a:pathLst>
            </a:custGeom>
            <a:solidFill>
              <a:srgbClr val="FFF18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7" name="Freeform 308">
              <a:extLst>
                <a:ext uri="{FF2B5EF4-FFF2-40B4-BE49-F238E27FC236}">
                  <a16:creationId xmlns:a16="http://schemas.microsoft.com/office/drawing/2014/main" id="{67D2A612-7447-5709-F0BD-0F909DB7B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1312"/>
              <a:ext cx="1190" cy="671"/>
            </a:xfrm>
            <a:custGeom>
              <a:avLst/>
              <a:gdLst/>
              <a:ahLst/>
              <a:cxnLst>
                <a:cxn ang="0">
                  <a:pos x="45" y="506"/>
                </a:cxn>
                <a:cxn ang="0">
                  <a:pos x="164" y="299"/>
                </a:cxn>
                <a:cxn ang="0">
                  <a:pos x="321" y="149"/>
                </a:cxn>
                <a:cxn ang="0">
                  <a:pos x="505" y="52"/>
                </a:cxn>
                <a:cxn ang="0">
                  <a:pos x="706" y="6"/>
                </a:cxn>
                <a:cxn ang="0">
                  <a:pos x="809" y="0"/>
                </a:cxn>
                <a:cxn ang="0">
                  <a:pos x="906" y="4"/>
                </a:cxn>
                <a:cxn ang="0">
                  <a:pos x="993" y="13"/>
                </a:cxn>
                <a:cxn ang="0">
                  <a:pos x="1066" y="25"/>
                </a:cxn>
                <a:cxn ang="0">
                  <a:pos x="1125" y="42"/>
                </a:cxn>
                <a:cxn ang="0">
                  <a:pos x="1168" y="63"/>
                </a:cxn>
                <a:cxn ang="0">
                  <a:pos x="1180" y="72"/>
                </a:cxn>
                <a:cxn ang="0">
                  <a:pos x="1189" y="82"/>
                </a:cxn>
                <a:cxn ang="0">
                  <a:pos x="1178" y="84"/>
                </a:cxn>
                <a:cxn ang="0">
                  <a:pos x="1149" y="80"/>
                </a:cxn>
                <a:cxn ang="0">
                  <a:pos x="1102" y="68"/>
                </a:cxn>
                <a:cxn ang="0">
                  <a:pos x="1073" y="59"/>
                </a:cxn>
                <a:cxn ang="0">
                  <a:pos x="938" y="36"/>
                </a:cxn>
                <a:cxn ang="0">
                  <a:pos x="782" y="34"/>
                </a:cxn>
                <a:cxn ang="0">
                  <a:pos x="618" y="57"/>
                </a:cxn>
                <a:cxn ang="0">
                  <a:pos x="461" y="110"/>
                </a:cxn>
                <a:cxn ang="0">
                  <a:pos x="324" y="195"/>
                </a:cxn>
                <a:cxn ang="0">
                  <a:pos x="268" y="246"/>
                </a:cxn>
                <a:cxn ang="0">
                  <a:pos x="183" y="335"/>
                </a:cxn>
                <a:cxn ang="0">
                  <a:pos x="130" y="409"/>
                </a:cxn>
                <a:cxn ang="0">
                  <a:pos x="96" y="471"/>
                </a:cxn>
                <a:cxn ang="0">
                  <a:pos x="73" y="531"/>
                </a:cxn>
                <a:cxn ang="0">
                  <a:pos x="65" y="558"/>
                </a:cxn>
                <a:cxn ang="0">
                  <a:pos x="40" y="621"/>
                </a:cxn>
                <a:cxn ang="0">
                  <a:pos x="19" y="657"/>
                </a:cxn>
                <a:cxn ang="0">
                  <a:pos x="4" y="670"/>
                </a:cxn>
                <a:cxn ang="0">
                  <a:pos x="0" y="658"/>
                </a:cxn>
                <a:cxn ang="0">
                  <a:pos x="2" y="630"/>
                </a:cxn>
              </a:cxnLst>
              <a:rect l="0" t="0" r="r" b="b"/>
              <a:pathLst>
                <a:path w="1190" h="671">
                  <a:moveTo>
                    <a:pt x="2" y="630"/>
                  </a:moveTo>
                  <a:lnTo>
                    <a:pt x="45" y="506"/>
                  </a:lnTo>
                  <a:lnTo>
                    <a:pt x="98" y="393"/>
                  </a:lnTo>
                  <a:lnTo>
                    <a:pt x="164" y="299"/>
                  </a:lnTo>
                  <a:lnTo>
                    <a:pt x="238" y="217"/>
                  </a:lnTo>
                  <a:lnTo>
                    <a:pt x="321" y="149"/>
                  </a:lnTo>
                  <a:lnTo>
                    <a:pt x="411" y="95"/>
                  </a:lnTo>
                  <a:lnTo>
                    <a:pt x="505" y="52"/>
                  </a:lnTo>
                  <a:lnTo>
                    <a:pt x="604" y="25"/>
                  </a:lnTo>
                  <a:lnTo>
                    <a:pt x="706" y="6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57" y="2"/>
                  </a:lnTo>
                  <a:lnTo>
                    <a:pt x="906" y="4"/>
                  </a:lnTo>
                  <a:lnTo>
                    <a:pt x="950" y="6"/>
                  </a:lnTo>
                  <a:lnTo>
                    <a:pt x="993" y="13"/>
                  </a:lnTo>
                  <a:lnTo>
                    <a:pt x="1030" y="19"/>
                  </a:lnTo>
                  <a:lnTo>
                    <a:pt x="1066" y="25"/>
                  </a:lnTo>
                  <a:lnTo>
                    <a:pt x="1098" y="34"/>
                  </a:lnTo>
                  <a:lnTo>
                    <a:pt x="1125" y="42"/>
                  </a:lnTo>
                  <a:lnTo>
                    <a:pt x="1149" y="52"/>
                  </a:lnTo>
                  <a:lnTo>
                    <a:pt x="1168" y="63"/>
                  </a:lnTo>
                  <a:lnTo>
                    <a:pt x="1168" y="63"/>
                  </a:lnTo>
                  <a:lnTo>
                    <a:pt x="1180" y="72"/>
                  </a:lnTo>
                  <a:lnTo>
                    <a:pt x="1186" y="78"/>
                  </a:lnTo>
                  <a:lnTo>
                    <a:pt x="1189" y="82"/>
                  </a:lnTo>
                  <a:lnTo>
                    <a:pt x="1184" y="84"/>
                  </a:lnTo>
                  <a:lnTo>
                    <a:pt x="1178" y="84"/>
                  </a:lnTo>
                  <a:lnTo>
                    <a:pt x="1165" y="82"/>
                  </a:lnTo>
                  <a:lnTo>
                    <a:pt x="1149" y="80"/>
                  </a:lnTo>
                  <a:lnTo>
                    <a:pt x="1127" y="73"/>
                  </a:lnTo>
                  <a:lnTo>
                    <a:pt x="1102" y="68"/>
                  </a:lnTo>
                  <a:lnTo>
                    <a:pt x="1073" y="59"/>
                  </a:lnTo>
                  <a:lnTo>
                    <a:pt x="1073" y="59"/>
                  </a:lnTo>
                  <a:lnTo>
                    <a:pt x="1007" y="45"/>
                  </a:lnTo>
                  <a:lnTo>
                    <a:pt x="938" y="36"/>
                  </a:lnTo>
                  <a:lnTo>
                    <a:pt x="860" y="31"/>
                  </a:lnTo>
                  <a:lnTo>
                    <a:pt x="782" y="34"/>
                  </a:lnTo>
                  <a:lnTo>
                    <a:pt x="699" y="42"/>
                  </a:lnTo>
                  <a:lnTo>
                    <a:pt x="618" y="57"/>
                  </a:lnTo>
                  <a:lnTo>
                    <a:pt x="537" y="78"/>
                  </a:lnTo>
                  <a:lnTo>
                    <a:pt x="461" y="110"/>
                  </a:lnTo>
                  <a:lnTo>
                    <a:pt x="390" y="147"/>
                  </a:lnTo>
                  <a:lnTo>
                    <a:pt x="324" y="195"/>
                  </a:lnTo>
                  <a:lnTo>
                    <a:pt x="324" y="195"/>
                  </a:lnTo>
                  <a:lnTo>
                    <a:pt x="268" y="246"/>
                  </a:lnTo>
                  <a:lnTo>
                    <a:pt x="223" y="292"/>
                  </a:lnTo>
                  <a:lnTo>
                    <a:pt x="183" y="335"/>
                  </a:lnTo>
                  <a:lnTo>
                    <a:pt x="153" y="372"/>
                  </a:lnTo>
                  <a:lnTo>
                    <a:pt x="130" y="409"/>
                  </a:lnTo>
                  <a:lnTo>
                    <a:pt x="112" y="442"/>
                  </a:lnTo>
                  <a:lnTo>
                    <a:pt x="96" y="471"/>
                  </a:lnTo>
                  <a:lnTo>
                    <a:pt x="84" y="501"/>
                  </a:lnTo>
                  <a:lnTo>
                    <a:pt x="73" y="531"/>
                  </a:lnTo>
                  <a:lnTo>
                    <a:pt x="65" y="558"/>
                  </a:lnTo>
                  <a:lnTo>
                    <a:pt x="65" y="558"/>
                  </a:lnTo>
                  <a:lnTo>
                    <a:pt x="52" y="594"/>
                  </a:lnTo>
                  <a:lnTo>
                    <a:pt x="40" y="621"/>
                  </a:lnTo>
                  <a:lnTo>
                    <a:pt x="29" y="642"/>
                  </a:lnTo>
                  <a:lnTo>
                    <a:pt x="19" y="657"/>
                  </a:lnTo>
                  <a:lnTo>
                    <a:pt x="10" y="665"/>
                  </a:lnTo>
                  <a:lnTo>
                    <a:pt x="4" y="670"/>
                  </a:lnTo>
                  <a:lnTo>
                    <a:pt x="0" y="667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2" y="630"/>
                  </a:lnTo>
                  <a:lnTo>
                    <a:pt x="2" y="630"/>
                  </a:lnTo>
                </a:path>
              </a:pathLst>
            </a:custGeom>
            <a:solidFill>
              <a:srgbClr val="FFF39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8" name="Freeform 309">
              <a:extLst>
                <a:ext uri="{FF2B5EF4-FFF2-40B4-BE49-F238E27FC236}">
                  <a16:creationId xmlns:a16="http://schemas.microsoft.com/office/drawing/2014/main" id="{9F172F54-2A00-FA7A-C626-4D180398D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" y="1314"/>
              <a:ext cx="1167" cy="651"/>
            </a:xfrm>
            <a:custGeom>
              <a:avLst/>
              <a:gdLst/>
              <a:ahLst/>
              <a:cxnLst>
                <a:cxn ang="0">
                  <a:pos x="48" y="489"/>
                </a:cxn>
                <a:cxn ang="0">
                  <a:pos x="170" y="287"/>
                </a:cxn>
                <a:cxn ang="0">
                  <a:pos x="326" y="142"/>
                </a:cxn>
                <a:cxn ang="0">
                  <a:pos x="508" y="48"/>
                </a:cxn>
                <a:cxn ang="0">
                  <a:pos x="704" y="4"/>
                </a:cxn>
                <a:cxn ang="0">
                  <a:pos x="803" y="0"/>
                </a:cxn>
                <a:cxn ang="0">
                  <a:pos x="897" y="2"/>
                </a:cxn>
                <a:cxn ang="0">
                  <a:pos x="982" y="8"/>
                </a:cxn>
                <a:cxn ang="0">
                  <a:pos x="1053" y="20"/>
                </a:cxn>
                <a:cxn ang="0">
                  <a:pos x="1108" y="34"/>
                </a:cxn>
                <a:cxn ang="0">
                  <a:pos x="1148" y="50"/>
                </a:cxn>
                <a:cxn ang="0">
                  <a:pos x="1159" y="59"/>
                </a:cxn>
                <a:cxn ang="0">
                  <a:pos x="1166" y="68"/>
                </a:cxn>
                <a:cxn ang="0">
                  <a:pos x="1155" y="68"/>
                </a:cxn>
                <a:cxn ang="0">
                  <a:pos x="1129" y="63"/>
                </a:cxn>
                <a:cxn ang="0">
                  <a:pos x="1087" y="52"/>
                </a:cxn>
                <a:cxn ang="0">
                  <a:pos x="1060" y="44"/>
                </a:cxn>
                <a:cxn ang="0">
                  <a:pos x="927" y="20"/>
                </a:cxn>
                <a:cxn ang="0">
                  <a:pos x="771" y="20"/>
                </a:cxn>
                <a:cxn ang="0">
                  <a:pos x="609" y="44"/>
                </a:cxn>
                <a:cxn ang="0">
                  <a:pos x="453" y="96"/>
                </a:cxn>
                <a:cxn ang="0">
                  <a:pos x="316" y="183"/>
                </a:cxn>
                <a:cxn ang="0">
                  <a:pos x="261" y="234"/>
                </a:cxn>
                <a:cxn ang="0">
                  <a:pos x="177" y="320"/>
                </a:cxn>
                <a:cxn ang="0">
                  <a:pos x="122" y="396"/>
                </a:cxn>
                <a:cxn ang="0">
                  <a:pos x="89" y="460"/>
                </a:cxn>
                <a:cxn ang="0">
                  <a:pos x="67" y="514"/>
                </a:cxn>
                <a:cxn ang="0">
                  <a:pos x="57" y="539"/>
                </a:cxn>
                <a:cxn ang="0">
                  <a:pos x="34" y="601"/>
                </a:cxn>
                <a:cxn ang="0">
                  <a:pos x="15" y="636"/>
                </a:cxn>
                <a:cxn ang="0">
                  <a:pos x="4" y="650"/>
                </a:cxn>
                <a:cxn ang="0">
                  <a:pos x="0" y="638"/>
                </a:cxn>
                <a:cxn ang="0">
                  <a:pos x="4" y="611"/>
                </a:cxn>
              </a:cxnLst>
              <a:rect l="0" t="0" r="r" b="b"/>
              <a:pathLst>
                <a:path w="1167" h="651">
                  <a:moveTo>
                    <a:pt x="4" y="611"/>
                  </a:moveTo>
                  <a:lnTo>
                    <a:pt x="48" y="489"/>
                  </a:lnTo>
                  <a:lnTo>
                    <a:pt x="103" y="380"/>
                  </a:lnTo>
                  <a:lnTo>
                    <a:pt x="170" y="287"/>
                  </a:lnTo>
                  <a:lnTo>
                    <a:pt x="244" y="207"/>
                  </a:lnTo>
                  <a:lnTo>
                    <a:pt x="326" y="142"/>
                  </a:lnTo>
                  <a:lnTo>
                    <a:pt x="415" y="89"/>
                  </a:lnTo>
                  <a:lnTo>
                    <a:pt x="508" y="48"/>
                  </a:lnTo>
                  <a:lnTo>
                    <a:pt x="605" y="20"/>
                  </a:lnTo>
                  <a:lnTo>
                    <a:pt x="704" y="4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51" y="0"/>
                  </a:lnTo>
                  <a:lnTo>
                    <a:pt x="897" y="2"/>
                  </a:lnTo>
                  <a:lnTo>
                    <a:pt x="942" y="4"/>
                  </a:lnTo>
                  <a:lnTo>
                    <a:pt x="982" y="8"/>
                  </a:lnTo>
                  <a:lnTo>
                    <a:pt x="1020" y="15"/>
                  </a:lnTo>
                  <a:lnTo>
                    <a:pt x="1053" y="20"/>
                  </a:lnTo>
                  <a:lnTo>
                    <a:pt x="1083" y="27"/>
                  </a:lnTo>
                  <a:lnTo>
                    <a:pt x="1108" y="34"/>
                  </a:lnTo>
                  <a:lnTo>
                    <a:pt x="1131" y="42"/>
                  </a:lnTo>
                  <a:lnTo>
                    <a:pt x="1148" y="50"/>
                  </a:lnTo>
                  <a:lnTo>
                    <a:pt x="1148" y="50"/>
                  </a:lnTo>
                  <a:lnTo>
                    <a:pt x="1159" y="59"/>
                  </a:lnTo>
                  <a:lnTo>
                    <a:pt x="1163" y="63"/>
                  </a:lnTo>
                  <a:lnTo>
                    <a:pt x="1166" y="68"/>
                  </a:lnTo>
                  <a:lnTo>
                    <a:pt x="1163" y="68"/>
                  </a:lnTo>
                  <a:lnTo>
                    <a:pt x="1155" y="68"/>
                  </a:lnTo>
                  <a:lnTo>
                    <a:pt x="1145" y="68"/>
                  </a:lnTo>
                  <a:lnTo>
                    <a:pt x="1129" y="63"/>
                  </a:lnTo>
                  <a:lnTo>
                    <a:pt x="1111" y="59"/>
                  </a:lnTo>
                  <a:lnTo>
                    <a:pt x="1087" y="52"/>
                  </a:lnTo>
                  <a:lnTo>
                    <a:pt x="1060" y="44"/>
                  </a:lnTo>
                  <a:lnTo>
                    <a:pt x="1060" y="44"/>
                  </a:lnTo>
                  <a:lnTo>
                    <a:pt x="996" y="31"/>
                  </a:lnTo>
                  <a:lnTo>
                    <a:pt x="927" y="20"/>
                  </a:lnTo>
                  <a:lnTo>
                    <a:pt x="851" y="18"/>
                  </a:lnTo>
                  <a:lnTo>
                    <a:pt x="771" y="20"/>
                  </a:lnTo>
                  <a:lnTo>
                    <a:pt x="691" y="29"/>
                  </a:lnTo>
                  <a:lnTo>
                    <a:pt x="609" y="44"/>
                  </a:lnTo>
                  <a:lnTo>
                    <a:pt x="529" y="68"/>
                  </a:lnTo>
                  <a:lnTo>
                    <a:pt x="453" y="96"/>
                  </a:lnTo>
                  <a:lnTo>
                    <a:pt x="381" y="137"/>
                  </a:lnTo>
                  <a:lnTo>
                    <a:pt x="316" y="183"/>
                  </a:lnTo>
                  <a:lnTo>
                    <a:pt x="316" y="183"/>
                  </a:lnTo>
                  <a:lnTo>
                    <a:pt x="261" y="234"/>
                  </a:lnTo>
                  <a:lnTo>
                    <a:pt x="215" y="280"/>
                  </a:lnTo>
                  <a:lnTo>
                    <a:pt x="177" y="320"/>
                  </a:lnTo>
                  <a:lnTo>
                    <a:pt x="145" y="361"/>
                  </a:lnTo>
                  <a:lnTo>
                    <a:pt x="122" y="396"/>
                  </a:lnTo>
                  <a:lnTo>
                    <a:pt x="103" y="428"/>
                  </a:lnTo>
                  <a:lnTo>
                    <a:pt x="89" y="460"/>
                  </a:lnTo>
                  <a:lnTo>
                    <a:pt x="75" y="486"/>
                  </a:lnTo>
                  <a:lnTo>
                    <a:pt x="67" y="514"/>
                  </a:lnTo>
                  <a:lnTo>
                    <a:pt x="57" y="539"/>
                  </a:lnTo>
                  <a:lnTo>
                    <a:pt x="57" y="539"/>
                  </a:lnTo>
                  <a:lnTo>
                    <a:pt x="44" y="576"/>
                  </a:lnTo>
                  <a:lnTo>
                    <a:pt x="34" y="601"/>
                  </a:lnTo>
                  <a:lnTo>
                    <a:pt x="23" y="622"/>
                  </a:lnTo>
                  <a:lnTo>
                    <a:pt x="15" y="636"/>
                  </a:lnTo>
                  <a:lnTo>
                    <a:pt x="8" y="645"/>
                  </a:lnTo>
                  <a:lnTo>
                    <a:pt x="4" y="650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4" y="611"/>
                  </a:lnTo>
                  <a:lnTo>
                    <a:pt x="4" y="611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9" name="Freeform 310">
              <a:extLst>
                <a:ext uri="{FF2B5EF4-FFF2-40B4-BE49-F238E27FC236}">
                  <a16:creationId xmlns:a16="http://schemas.microsoft.com/office/drawing/2014/main" id="{9E0F2D24-0C9D-AE3A-180D-BE2476FF4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" y="1318"/>
              <a:ext cx="1145" cy="628"/>
            </a:xfrm>
            <a:custGeom>
              <a:avLst/>
              <a:gdLst/>
              <a:ahLst/>
              <a:cxnLst>
                <a:cxn ang="0">
                  <a:pos x="50" y="473"/>
                </a:cxn>
                <a:cxn ang="0">
                  <a:pos x="174" y="275"/>
                </a:cxn>
                <a:cxn ang="0">
                  <a:pos x="333" y="135"/>
                </a:cxn>
                <a:cxn ang="0">
                  <a:pos x="510" y="46"/>
                </a:cxn>
                <a:cxn ang="0">
                  <a:pos x="701" y="4"/>
                </a:cxn>
                <a:cxn ang="0">
                  <a:pos x="796" y="0"/>
                </a:cxn>
                <a:cxn ang="0">
                  <a:pos x="889" y="2"/>
                </a:cxn>
                <a:cxn ang="0">
                  <a:pos x="971" y="8"/>
                </a:cxn>
                <a:cxn ang="0">
                  <a:pos x="1039" y="16"/>
                </a:cxn>
                <a:cxn ang="0">
                  <a:pos x="1093" y="29"/>
                </a:cxn>
                <a:cxn ang="0">
                  <a:pos x="1127" y="41"/>
                </a:cxn>
                <a:cxn ang="0">
                  <a:pos x="1138" y="48"/>
                </a:cxn>
                <a:cxn ang="0">
                  <a:pos x="1144" y="54"/>
                </a:cxn>
                <a:cxn ang="0">
                  <a:pos x="1134" y="54"/>
                </a:cxn>
                <a:cxn ang="0">
                  <a:pos x="1108" y="48"/>
                </a:cxn>
                <a:cxn ang="0">
                  <a:pos x="1070" y="40"/>
                </a:cxn>
                <a:cxn ang="0">
                  <a:pos x="1047" y="31"/>
                </a:cxn>
                <a:cxn ang="0">
                  <a:pos x="916" y="10"/>
                </a:cxn>
                <a:cxn ang="0">
                  <a:pos x="763" y="8"/>
                </a:cxn>
                <a:cxn ang="0">
                  <a:pos x="602" y="34"/>
                </a:cxn>
                <a:cxn ang="0">
                  <a:pos x="444" y="86"/>
                </a:cxn>
                <a:cxn ang="0">
                  <a:pos x="310" y="172"/>
                </a:cxn>
                <a:cxn ang="0">
                  <a:pos x="253" y="222"/>
                </a:cxn>
                <a:cxn ang="0">
                  <a:pos x="168" y="310"/>
                </a:cxn>
                <a:cxn ang="0">
                  <a:pos x="113" y="383"/>
                </a:cxn>
                <a:cxn ang="0">
                  <a:pos x="80" y="445"/>
                </a:cxn>
                <a:cxn ang="0">
                  <a:pos x="59" y="498"/>
                </a:cxn>
                <a:cxn ang="0">
                  <a:pos x="50" y="521"/>
                </a:cxn>
                <a:cxn ang="0">
                  <a:pos x="27" y="581"/>
                </a:cxn>
                <a:cxn ang="0">
                  <a:pos x="11" y="616"/>
                </a:cxn>
                <a:cxn ang="0">
                  <a:pos x="0" y="627"/>
                </a:cxn>
                <a:cxn ang="0">
                  <a:pos x="0" y="618"/>
                </a:cxn>
                <a:cxn ang="0">
                  <a:pos x="4" y="592"/>
                </a:cxn>
              </a:cxnLst>
              <a:rect l="0" t="0" r="r" b="b"/>
              <a:pathLst>
                <a:path w="1145" h="628">
                  <a:moveTo>
                    <a:pt x="4" y="592"/>
                  </a:moveTo>
                  <a:lnTo>
                    <a:pt x="50" y="473"/>
                  </a:lnTo>
                  <a:lnTo>
                    <a:pt x="107" y="365"/>
                  </a:lnTo>
                  <a:lnTo>
                    <a:pt x="174" y="275"/>
                  </a:lnTo>
                  <a:lnTo>
                    <a:pt x="250" y="197"/>
                  </a:lnTo>
                  <a:lnTo>
                    <a:pt x="333" y="135"/>
                  </a:lnTo>
                  <a:lnTo>
                    <a:pt x="419" y="84"/>
                  </a:lnTo>
                  <a:lnTo>
                    <a:pt x="510" y="46"/>
                  </a:lnTo>
                  <a:lnTo>
                    <a:pt x="605" y="20"/>
                  </a:lnTo>
                  <a:lnTo>
                    <a:pt x="701" y="4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842" y="0"/>
                  </a:lnTo>
                  <a:lnTo>
                    <a:pt x="889" y="2"/>
                  </a:lnTo>
                  <a:lnTo>
                    <a:pt x="931" y="4"/>
                  </a:lnTo>
                  <a:lnTo>
                    <a:pt x="971" y="8"/>
                  </a:lnTo>
                  <a:lnTo>
                    <a:pt x="1007" y="13"/>
                  </a:lnTo>
                  <a:lnTo>
                    <a:pt x="1039" y="16"/>
                  </a:lnTo>
                  <a:lnTo>
                    <a:pt x="1068" y="23"/>
                  </a:lnTo>
                  <a:lnTo>
                    <a:pt x="1093" y="29"/>
                  </a:lnTo>
                  <a:lnTo>
                    <a:pt x="1113" y="36"/>
                  </a:lnTo>
                  <a:lnTo>
                    <a:pt x="1127" y="41"/>
                  </a:lnTo>
                  <a:lnTo>
                    <a:pt x="1127" y="41"/>
                  </a:lnTo>
                  <a:lnTo>
                    <a:pt x="1138" y="48"/>
                  </a:lnTo>
                  <a:lnTo>
                    <a:pt x="1141" y="52"/>
                  </a:lnTo>
                  <a:lnTo>
                    <a:pt x="1144" y="54"/>
                  </a:lnTo>
                  <a:lnTo>
                    <a:pt x="1140" y="54"/>
                  </a:lnTo>
                  <a:lnTo>
                    <a:pt x="1134" y="54"/>
                  </a:lnTo>
                  <a:lnTo>
                    <a:pt x="1123" y="52"/>
                  </a:lnTo>
                  <a:lnTo>
                    <a:pt x="1108" y="48"/>
                  </a:lnTo>
                  <a:lnTo>
                    <a:pt x="1091" y="43"/>
                  </a:lnTo>
                  <a:lnTo>
                    <a:pt x="1070" y="40"/>
                  </a:lnTo>
                  <a:lnTo>
                    <a:pt x="1047" y="31"/>
                  </a:lnTo>
                  <a:lnTo>
                    <a:pt x="1047" y="31"/>
                  </a:lnTo>
                  <a:lnTo>
                    <a:pt x="986" y="18"/>
                  </a:lnTo>
                  <a:lnTo>
                    <a:pt x="916" y="10"/>
                  </a:lnTo>
                  <a:lnTo>
                    <a:pt x="842" y="8"/>
                  </a:lnTo>
                  <a:lnTo>
                    <a:pt x="763" y="8"/>
                  </a:lnTo>
                  <a:lnTo>
                    <a:pt x="683" y="18"/>
                  </a:lnTo>
                  <a:lnTo>
                    <a:pt x="602" y="34"/>
                  </a:lnTo>
                  <a:lnTo>
                    <a:pt x="522" y="57"/>
                  </a:lnTo>
                  <a:lnTo>
                    <a:pt x="444" y="86"/>
                  </a:lnTo>
                  <a:lnTo>
                    <a:pt x="372" y="126"/>
                  </a:lnTo>
                  <a:lnTo>
                    <a:pt x="310" y="172"/>
                  </a:lnTo>
                  <a:lnTo>
                    <a:pt x="310" y="172"/>
                  </a:lnTo>
                  <a:lnTo>
                    <a:pt x="253" y="222"/>
                  </a:lnTo>
                  <a:lnTo>
                    <a:pt x="206" y="269"/>
                  </a:lnTo>
                  <a:lnTo>
                    <a:pt x="168" y="310"/>
                  </a:lnTo>
                  <a:lnTo>
                    <a:pt x="137" y="349"/>
                  </a:lnTo>
                  <a:lnTo>
                    <a:pt x="113" y="383"/>
                  </a:lnTo>
                  <a:lnTo>
                    <a:pt x="94" y="416"/>
                  </a:lnTo>
                  <a:lnTo>
                    <a:pt x="80" y="445"/>
                  </a:lnTo>
                  <a:lnTo>
                    <a:pt x="67" y="473"/>
                  </a:lnTo>
                  <a:lnTo>
                    <a:pt x="59" y="498"/>
                  </a:lnTo>
                  <a:lnTo>
                    <a:pt x="50" y="521"/>
                  </a:lnTo>
                  <a:lnTo>
                    <a:pt x="50" y="521"/>
                  </a:lnTo>
                  <a:lnTo>
                    <a:pt x="37" y="554"/>
                  </a:lnTo>
                  <a:lnTo>
                    <a:pt x="27" y="581"/>
                  </a:lnTo>
                  <a:lnTo>
                    <a:pt x="16" y="601"/>
                  </a:lnTo>
                  <a:lnTo>
                    <a:pt x="11" y="616"/>
                  </a:lnTo>
                  <a:lnTo>
                    <a:pt x="4" y="624"/>
                  </a:lnTo>
                  <a:lnTo>
                    <a:pt x="0" y="627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2" y="607"/>
                  </a:lnTo>
                  <a:lnTo>
                    <a:pt x="4" y="592"/>
                  </a:lnTo>
                  <a:lnTo>
                    <a:pt x="4" y="592"/>
                  </a:lnTo>
                </a:path>
              </a:pathLst>
            </a:custGeom>
            <a:solidFill>
              <a:srgbClr val="FFF7A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0" name="Freeform 311">
              <a:extLst>
                <a:ext uri="{FF2B5EF4-FFF2-40B4-BE49-F238E27FC236}">
                  <a16:creationId xmlns:a16="http://schemas.microsoft.com/office/drawing/2014/main" id="{17172391-2B32-D0C7-578A-FA3C3EB12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" y="1955"/>
              <a:ext cx="195" cy="170"/>
            </a:xfrm>
            <a:custGeom>
              <a:avLst/>
              <a:gdLst/>
              <a:ahLst/>
              <a:cxnLst>
                <a:cxn ang="0">
                  <a:pos x="94" y="118"/>
                </a:cxn>
                <a:cxn ang="0">
                  <a:pos x="154" y="127"/>
                </a:cxn>
                <a:cxn ang="0">
                  <a:pos x="160" y="90"/>
                </a:cxn>
                <a:cxn ang="0">
                  <a:pos x="160" y="90"/>
                </a:cxn>
                <a:cxn ang="0">
                  <a:pos x="160" y="74"/>
                </a:cxn>
                <a:cxn ang="0">
                  <a:pos x="152" y="61"/>
                </a:cxn>
                <a:cxn ang="0">
                  <a:pos x="139" y="50"/>
                </a:cxn>
                <a:cxn ang="0">
                  <a:pos x="124" y="44"/>
                </a:cxn>
                <a:cxn ang="0">
                  <a:pos x="105" y="39"/>
                </a:cxn>
                <a:cxn ang="0">
                  <a:pos x="105" y="39"/>
                </a:cxn>
                <a:cxn ang="0">
                  <a:pos x="78" y="38"/>
                </a:cxn>
                <a:cxn ang="0">
                  <a:pos x="61" y="44"/>
                </a:cxn>
                <a:cxn ang="0">
                  <a:pos x="50" y="53"/>
                </a:cxn>
                <a:cxn ang="0">
                  <a:pos x="44" y="64"/>
                </a:cxn>
                <a:cxn ang="0">
                  <a:pos x="41" y="71"/>
                </a:cxn>
                <a:cxn ang="0">
                  <a:pos x="36" y="110"/>
                </a:cxn>
                <a:cxn ang="0">
                  <a:pos x="94" y="118"/>
                </a:cxn>
                <a:cxn ang="0">
                  <a:pos x="91" y="154"/>
                </a:cxn>
                <a:cxn ang="0">
                  <a:pos x="0" y="141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16" y="44"/>
                </a:cxn>
                <a:cxn ang="0">
                  <a:pos x="23" y="32"/>
                </a:cxn>
                <a:cxn ang="0">
                  <a:pos x="31" y="20"/>
                </a:cxn>
                <a:cxn ang="0">
                  <a:pos x="40" y="13"/>
                </a:cxn>
                <a:cxn ang="0">
                  <a:pos x="52" y="6"/>
                </a:cxn>
                <a:cxn ang="0">
                  <a:pos x="63" y="4"/>
                </a:cxn>
                <a:cxn ang="0">
                  <a:pos x="73" y="0"/>
                </a:cxn>
                <a:cxn ang="0">
                  <a:pos x="87" y="0"/>
                </a:cxn>
                <a:cxn ang="0">
                  <a:pos x="99" y="0"/>
                </a:cxn>
                <a:cxn ang="0">
                  <a:pos x="110" y="2"/>
                </a:cxn>
                <a:cxn ang="0">
                  <a:pos x="110" y="2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5" y="13"/>
                </a:cxn>
                <a:cxn ang="0">
                  <a:pos x="158" y="18"/>
                </a:cxn>
                <a:cxn ang="0">
                  <a:pos x="168" y="25"/>
                </a:cxn>
                <a:cxn ang="0">
                  <a:pos x="177" y="36"/>
                </a:cxn>
                <a:cxn ang="0">
                  <a:pos x="186" y="46"/>
                </a:cxn>
                <a:cxn ang="0">
                  <a:pos x="190" y="59"/>
                </a:cxn>
                <a:cxn ang="0">
                  <a:pos x="194" y="74"/>
                </a:cxn>
                <a:cxn ang="0">
                  <a:pos x="191" y="90"/>
                </a:cxn>
                <a:cxn ang="0">
                  <a:pos x="179" y="169"/>
                </a:cxn>
                <a:cxn ang="0">
                  <a:pos x="91" y="154"/>
                </a:cxn>
                <a:cxn ang="0">
                  <a:pos x="94" y="118"/>
                </a:cxn>
                <a:cxn ang="0">
                  <a:pos x="94" y="118"/>
                </a:cxn>
              </a:cxnLst>
              <a:rect l="0" t="0" r="r" b="b"/>
              <a:pathLst>
                <a:path w="195" h="170">
                  <a:moveTo>
                    <a:pt x="94" y="118"/>
                  </a:moveTo>
                  <a:lnTo>
                    <a:pt x="154" y="127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60" y="74"/>
                  </a:lnTo>
                  <a:lnTo>
                    <a:pt x="152" y="61"/>
                  </a:lnTo>
                  <a:lnTo>
                    <a:pt x="139" y="50"/>
                  </a:lnTo>
                  <a:lnTo>
                    <a:pt x="124" y="44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78" y="38"/>
                  </a:lnTo>
                  <a:lnTo>
                    <a:pt x="61" y="44"/>
                  </a:lnTo>
                  <a:lnTo>
                    <a:pt x="50" y="53"/>
                  </a:lnTo>
                  <a:lnTo>
                    <a:pt x="44" y="64"/>
                  </a:lnTo>
                  <a:lnTo>
                    <a:pt x="41" y="71"/>
                  </a:lnTo>
                  <a:lnTo>
                    <a:pt x="36" y="110"/>
                  </a:lnTo>
                  <a:lnTo>
                    <a:pt x="94" y="118"/>
                  </a:lnTo>
                  <a:lnTo>
                    <a:pt x="91" y="154"/>
                  </a:lnTo>
                  <a:lnTo>
                    <a:pt x="0" y="14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1" y="20"/>
                  </a:lnTo>
                  <a:lnTo>
                    <a:pt x="40" y="13"/>
                  </a:lnTo>
                  <a:lnTo>
                    <a:pt x="52" y="6"/>
                  </a:lnTo>
                  <a:lnTo>
                    <a:pt x="63" y="4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99" y="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58" y="18"/>
                  </a:lnTo>
                  <a:lnTo>
                    <a:pt x="168" y="25"/>
                  </a:lnTo>
                  <a:lnTo>
                    <a:pt x="177" y="36"/>
                  </a:lnTo>
                  <a:lnTo>
                    <a:pt x="186" y="46"/>
                  </a:lnTo>
                  <a:lnTo>
                    <a:pt x="190" y="59"/>
                  </a:lnTo>
                  <a:lnTo>
                    <a:pt x="194" y="74"/>
                  </a:lnTo>
                  <a:lnTo>
                    <a:pt x="191" y="90"/>
                  </a:lnTo>
                  <a:lnTo>
                    <a:pt x="179" y="169"/>
                  </a:lnTo>
                  <a:lnTo>
                    <a:pt x="91" y="154"/>
                  </a:lnTo>
                  <a:lnTo>
                    <a:pt x="94" y="118"/>
                  </a:lnTo>
                  <a:lnTo>
                    <a:pt x="94" y="11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1" name="Freeform 312">
              <a:extLst>
                <a:ext uri="{FF2B5EF4-FFF2-40B4-BE49-F238E27FC236}">
                  <a16:creationId xmlns:a16="http://schemas.microsoft.com/office/drawing/2014/main" id="{223C5B30-D0A6-1707-341D-B644CF0D7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748"/>
              <a:ext cx="228" cy="194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3" y="53"/>
                </a:cxn>
                <a:cxn ang="0">
                  <a:pos x="75" y="39"/>
                </a:cxn>
                <a:cxn ang="0">
                  <a:pos x="88" y="37"/>
                </a:cxn>
                <a:cxn ang="0">
                  <a:pos x="94" y="39"/>
                </a:cxn>
                <a:cxn ang="0">
                  <a:pos x="107" y="50"/>
                </a:cxn>
                <a:cxn ang="0">
                  <a:pos x="109" y="66"/>
                </a:cxn>
                <a:cxn ang="0">
                  <a:pos x="88" y="117"/>
                </a:cxn>
                <a:cxn ang="0">
                  <a:pos x="48" y="140"/>
                </a:cxn>
                <a:cxn ang="0">
                  <a:pos x="178" y="159"/>
                </a:cxn>
                <a:cxn ang="0">
                  <a:pos x="132" y="94"/>
                </a:cxn>
                <a:cxn ang="0">
                  <a:pos x="139" y="81"/>
                </a:cxn>
                <a:cxn ang="0">
                  <a:pos x="153" y="73"/>
                </a:cxn>
                <a:cxn ang="0">
                  <a:pos x="174" y="81"/>
                </a:cxn>
                <a:cxn ang="0">
                  <a:pos x="183" y="85"/>
                </a:cxn>
                <a:cxn ang="0">
                  <a:pos x="197" y="89"/>
                </a:cxn>
                <a:cxn ang="0">
                  <a:pos x="210" y="92"/>
                </a:cxn>
                <a:cxn ang="0">
                  <a:pos x="222" y="51"/>
                </a:cxn>
                <a:cxn ang="0">
                  <a:pos x="218" y="53"/>
                </a:cxn>
                <a:cxn ang="0">
                  <a:pos x="208" y="53"/>
                </a:cxn>
                <a:cxn ang="0">
                  <a:pos x="187" y="43"/>
                </a:cxn>
                <a:cxn ang="0">
                  <a:pos x="169" y="39"/>
                </a:cxn>
                <a:cxn ang="0">
                  <a:pos x="149" y="37"/>
                </a:cxn>
                <a:cxn ang="0">
                  <a:pos x="134" y="48"/>
                </a:cxn>
                <a:cxn ang="0">
                  <a:pos x="134" y="35"/>
                </a:cxn>
                <a:cxn ang="0">
                  <a:pos x="123" y="16"/>
                </a:cxn>
                <a:cxn ang="0">
                  <a:pos x="107" y="3"/>
                </a:cxn>
                <a:cxn ang="0">
                  <a:pos x="103" y="2"/>
                </a:cxn>
                <a:cxn ang="0">
                  <a:pos x="88" y="0"/>
                </a:cxn>
                <a:cxn ang="0">
                  <a:pos x="73" y="0"/>
                </a:cxn>
                <a:cxn ang="0">
                  <a:pos x="59" y="7"/>
                </a:cxn>
                <a:cxn ang="0">
                  <a:pos x="42" y="23"/>
                </a:cxn>
                <a:cxn ang="0">
                  <a:pos x="0" y="117"/>
                </a:cxn>
                <a:cxn ang="0">
                  <a:pos x="63" y="106"/>
                </a:cxn>
              </a:cxnLst>
              <a:rect l="0" t="0" r="r" b="b"/>
              <a:pathLst>
                <a:path w="228" h="194">
                  <a:moveTo>
                    <a:pt x="63" y="106"/>
                  </a:moveTo>
                  <a:lnTo>
                    <a:pt x="42" y="96"/>
                  </a:lnTo>
                  <a:lnTo>
                    <a:pt x="63" y="53"/>
                  </a:lnTo>
                  <a:lnTo>
                    <a:pt x="63" y="53"/>
                  </a:lnTo>
                  <a:lnTo>
                    <a:pt x="66" y="43"/>
                  </a:lnTo>
                  <a:lnTo>
                    <a:pt x="75" y="39"/>
                  </a:lnTo>
                  <a:lnTo>
                    <a:pt x="82" y="37"/>
                  </a:lnTo>
                  <a:lnTo>
                    <a:pt x="88" y="37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103" y="43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09" y="66"/>
                  </a:lnTo>
                  <a:lnTo>
                    <a:pt x="105" y="76"/>
                  </a:lnTo>
                  <a:lnTo>
                    <a:pt x="88" y="117"/>
                  </a:lnTo>
                  <a:lnTo>
                    <a:pt x="63" y="106"/>
                  </a:lnTo>
                  <a:lnTo>
                    <a:pt x="48" y="140"/>
                  </a:lnTo>
                  <a:lnTo>
                    <a:pt x="164" y="193"/>
                  </a:lnTo>
                  <a:lnTo>
                    <a:pt x="178" y="159"/>
                  </a:lnTo>
                  <a:lnTo>
                    <a:pt x="116" y="129"/>
                  </a:lnTo>
                  <a:lnTo>
                    <a:pt x="132" y="94"/>
                  </a:lnTo>
                  <a:lnTo>
                    <a:pt x="132" y="94"/>
                  </a:lnTo>
                  <a:lnTo>
                    <a:pt x="139" y="81"/>
                  </a:lnTo>
                  <a:lnTo>
                    <a:pt x="144" y="75"/>
                  </a:lnTo>
                  <a:lnTo>
                    <a:pt x="153" y="73"/>
                  </a:lnTo>
                  <a:lnTo>
                    <a:pt x="162" y="75"/>
                  </a:lnTo>
                  <a:lnTo>
                    <a:pt x="174" y="81"/>
                  </a:lnTo>
                  <a:lnTo>
                    <a:pt x="174" y="81"/>
                  </a:lnTo>
                  <a:lnTo>
                    <a:pt x="183" y="85"/>
                  </a:lnTo>
                  <a:lnTo>
                    <a:pt x="191" y="87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0" y="92"/>
                  </a:lnTo>
                  <a:lnTo>
                    <a:pt x="227" y="53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18" y="53"/>
                  </a:lnTo>
                  <a:lnTo>
                    <a:pt x="214" y="53"/>
                  </a:lnTo>
                  <a:lnTo>
                    <a:pt x="208" y="53"/>
                  </a:lnTo>
                  <a:lnTo>
                    <a:pt x="199" y="50"/>
                  </a:lnTo>
                  <a:lnTo>
                    <a:pt x="187" y="43"/>
                  </a:lnTo>
                  <a:lnTo>
                    <a:pt x="187" y="43"/>
                  </a:lnTo>
                  <a:lnTo>
                    <a:pt x="169" y="39"/>
                  </a:lnTo>
                  <a:lnTo>
                    <a:pt x="157" y="35"/>
                  </a:lnTo>
                  <a:lnTo>
                    <a:pt x="149" y="37"/>
                  </a:lnTo>
                  <a:lnTo>
                    <a:pt x="141" y="41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4" y="35"/>
                  </a:lnTo>
                  <a:lnTo>
                    <a:pt x="130" y="27"/>
                  </a:lnTo>
                  <a:lnTo>
                    <a:pt x="123" y="16"/>
                  </a:lnTo>
                  <a:lnTo>
                    <a:pt x="117" y="9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5" y="3"/>
                  </a:lnTo>
                  <a:lnTo>
                    <a:pt x="59" y="7"/>
                  </a:lnTo>
                  <a:lnTo>
                    <a:pt x="50" y="14"/>
                  </a:lnTo>
                  <a:lnTo>
                    <a:pt x="42" y="23"/>
                  </a:lnTo>
                  <a:lnTo>
                    <a:pt x="38" y="35"/>
                  </a:lnTo>
                  <a:lnTo>
                    <a:pt x="0" y="117"/>
                  </a:lnTo>
                  <a:lnTo>
                    <a:pt x="48" y="140"/>
                  </a:lnTo>
                  <a:lnTo>
                    <a:pt x="63" y="106"/>
                  </a:lnTo>
                  <a:lnTo>
                    <a:pt x="63" y="106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2" name="Freeform 313">
              <a:extLst>
                <a:ext uri="{FF2B5EF4-FFF2-40B4-BE49-F238E27FC236}">
                  <a16:creationId xmlns:a16="http://schemas.microsoft.com/office/drawing/2014/main" id="{A7051165-BC16-CD7A-F989-3961B9776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559"/>
              <a:ext cx="190" cy="190"/>
            </a:xfrm>
            <a:custGeom>
              <a:avLst/>
              <a:gdLst/>
              <a:ahLst/>
              <a:cxnLst>
                <a:cxn ang="0">
                  <a:pos x="136" y="66"/>
                </a:cxn>
                <a:cxn ang="0">
                  <a:pos x="149" y="85"/>
                </a:cxn>
                <a:cxn ang="0">
                  <a:pos x="153" y="101"/>
                </a:cxn>
                <a:cxn ang="0">
                  <a:pos x="151" y="117"/>
                </a:cxn>
                <a:cxn ang="0">
                  <a:pos x="145" y="129"/>
                </a:cxn>
                <a:cxn ang="0">
                  <a:pos x="142" y="135"/>
                </a:cxn>
                <a:cxn ang="0">
                  <a:pos x="132" y="143"/>
                </a:cxn>
                <a:cxn ang="0">
                  <a:pos x="119" y="150"/>
                </a:cxn>
                <a:cxn ang="0">
                  <a:pos x="103" y="152"/>
                </a:cxn>
                <a:cxn ang="0">
                  <a:pos x="84" y="145"/>
                </a:cxn>
                <a:cxn ang="0">
                  <a:pos x="62" y="131"/>
                </a:cxn>
                <a:cxn ang="0">
                  <a:pos x="52" y="122"/>
                </a:cxn>
                <a:cxn ang="0">
                  <a:pos x="37" y="103"/>
                </a:cxn>
                <a:cxn ang="0">
                  <a:pos x="34" y="87"/>
                </a:cxn>
                <a:cxn ang="0">
                  <a:pos x="35" y="69"/>
                </a:cxn>
                <a:cxn ang="0">
                  <a:pos x="41" y="59"/>
                </a:cxn>
                <a:cxn ang="0">
                  <a:pos x="46" y="53"/>
                </a:cxn>
                <a:cxn ang="0">
                  <a:pos x="54" y="44"/>
                </a:cxn>
                <a:cxn ang="0">
                  <a:pos x="67" y="38"/>
                </a:cxn>
                <a:cxn ang="0">
                  <a:pos x="84" y="36"/>
                </a:cxn>
                <a:cxn ang="0">
                  <a:pos x="103" y="43"/>
                </a:cxn>
                <a:cxn ang="0">
                  <a:pos x="126" y="55"/>
                </a:cxn>
                <a:cxn ang="0">
                  <a:pos x="149" y="25"/>
                </a:cxn>
                <a:cxn ang="0">
                  <a:pos x="113" y="4"/>
                </a:cxn>
                <a:cxn ang="0">
                  <a:pos x="80" y="0"/>
                </a:cxn>
                <a:cxn ang="0">
                  <a:pos x="54" y="6"/>
                </a:cxn>
                <a:cxn ang="0">
                  <a:pos x="34" y="19"/>
                </a:cxn>
                <a:cxn ang="0">
                  <a:pos x="20" y="32"/>
                </a:cxn>
                <a:cxn ang="0">
                  <a:pos x="16" y="38"/>
                </a:cxn>
                <a:cxn ang="0">
                  <a:pos x="4" y="57"/>
                </a:cxn>
                <a:cxn ang="0">
                  <a:pos x="0" y="82"/>
                </a:cxn>
                <a:cxn ang="0">
                  <a:pos x="2" y="112"/>
                </a:cxn>
                <a:cxn ang="0">
                  <a:pos x="20" y="143"/>
                </a:cxn>
                <a:cxn ang="0">
                  <a:pos x="37" y="161"/>
                </a:cxn>
                <a:cxn ang="0">
                  <a:pos x="75" y="184"/>
                </a:cxn>
                <a:cxn ang="0">
                  <a:pos x="107" y="189"/>
                </a:cxn>
                <a:cxn ang="0">
                  <a:pos x="135" y="182"/>
                </a:cxn>
                <a:cxn ang="0">
                  <a:pos x="153" y="169"/>
                </a:cxn>
                <a:cxn ang="0">
                  <a:pos x="165" y="154"/>
                </a:cxn>
                <a:cxn ang="0">
                  <a:pos x="172" y="148"/>
                </a:cxn>
                <a:cxn ang="0">
                  <a:pos x="183" y="129"/>
                </a:cxn>
                <a:cxn ang="0">
                  <a:pos x="189" y="103"/>
                </a:cxn>
                <a:cxn ang="0">
                  <a:pos x="184" y="76"/>
                </a:cxn>
                <a:cxn ang="0">
                  <a:pos x="165" y="43"/>
                </a:cxn>
                <a:cxn ang="0">
                  <a:pos x="126" y="55"/>
                </a:cxn>
              </a:cxnLst>
              <a:rect l="0" t="0" r="r" b="b"/>
              <a:pathLst>
                <a:path w="190" h="190">
                  <a:moveTo>
                    <a:pt x="126" y="55"/>
                  </a:moveTo>
                  <a:lnTo>
                    <a:pt x="136" y="66"/>
                  </a:lnTo>
                  <a:lnTo>
                    <a:pt x="142" y="76"/>
                  </a:lnTo>
                  <a:lnTo>
                    <a:pt x="149" y="85"/>
                  </a:lnTo>
                  <a:lnTo>
                    <a:pt x="151" y="92"/>
                  </a:lnTo>
                  <a:lnTo>
                    <a:pt x="153" y="101"/>
                  </a:lnTo>
                  <a:lnTo>
                    <a:pt x="153" y="110"/>
                  </a:lnTo>
                  <a:lnTo>
                    <a:pt x="151" y="117"/>
                  </a:lnTo>
                  <a:lnTo>
                    <a:pt x="149" y="124"/>
                  </a:lnTo>
                  <a:lnTo>
                    <a:pt x="145" y="129"/>
                  </a:lnTo>
                  <a:lnTo>
                    <a:pt x="142" y="135"/>
                  </a:lnTo>
                  <a:lnTo>
                    <a:pt x="142" y="135"/>
                  </a:lnTo>
                  <a:lnTo>
                    <a:pt x="138" y="140"/>
                  </a:lnTo>
                  <a:lnTo>
                    <a:pt x="132" y="143"/>
                  </a:lnTo>
                  <a:lnTo>
                    <a:pt x="126" y="148"/>
                  </a:lnTo>
                  <a:lnTo>
                    <a:pt x="119" y="150"/>
                  </a:lnTo>
                  <a:lnTo>
                    <a:pt x="110" y="152"/>
                  </a:lnTo>
                  <a:lnTo>
                    <a:pt x="103" y="152"/>
                  </a:lnTo>
                  <a:lnTo>
                    <a:pt x="94" y="150"/>
                  </a:lnTo>
                  <a:lnTo>
                    <a:pt x="84" y="145"/>
                  </a:lnTo>
                  <a:lnTo>
                    <a:pt x="73" y="140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52" y="122"/>
                  </a:lnTo>
                  <a:lnTo>
                    <a:pt x="43" y="112"/>
                  </a:lnTo>
                  <a:lnTo>
                    <a:pt x="37" y="103"/>
                  </a:lnTo>
                  <a:lnTo>
                    <a:pt x="35" y="95"/>
                  </a:lnTo>
                  <a:lnTo>
                    <a:pt x="34" y="87"/>
                  </a:lnTo>
                  <a:lnTo>
                    <a:pt x="34" y="78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1" y="59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50" y="48"/>
                  </a:lnTo>
                  <a:lnTo>
                    <a:pt x="54" y="44"/>
                  </a:lnTo>
                  <a:lnTo>
                    <a:pt x="60" y="40"/>
                  </a:lnTo>
                  <a:lnTo>
                    <a:pt x="67" y="38"/>
                  </a:lnTo>
                  <a:lnTo>
                    <a:pt x="75" y="36"/>
                  </a:lnTo>
                  <a:lnTo>
                    <a:pt x="84" y="36"/>
                  </a:lnTo>
                  <a:lnTo>
                    <a:pt x="92" y="38"/>
                  </a:lnTo>
                  <a:lnTo>
                    <a:pt x="103" y="43"/>
                  </a:lnTo>
                  <a:lnTo>
                    <a:pt x="113" y="46"/>
                  </a:lnTo>
                  <a:lnTo>
                    <a:pt x="126" y="55"/>
                  </a:lnTo>
                  <a:lnTo>
                    <a:pt x="149" y="25"/>
                  </a:lnTo>
                  <a:lnTo>
                    <a:pt x="149" y="25"/>
                  </a:lnTo>
                  <a:lnTo>
                    <a:pt x="130" y="13"/>
                  </a:lnTo>
                  <a:lnTo>
                    <a:pt x="113" y="4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4" y="6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8"/>
                  </a:lnTo>
                  <a:lnTo>
                    <a:pt x="9" y="46"/>
                  </a:lnTo>
                  <a:lnTo>
                    <a:pt x="4" y="57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7"/>
                  </a:lnTo>
                  <a:lnTo>
                    <a:pt x="2" y="112"/>
                  </a:lnTo>
                  <a:lnTo>
                    <a:pt x="8" y="129"/>
                  </a:lnTo>
                  <a:lnTo>
                    <a:pt x="20" y="143"/>
                  </a:lnTo>
                  <a:lnTo>
                    <a:pt x="37" y="161"/>
                  </a:lnTo>
                  <a:lnTo>
                    <a:pt x="37" y="161"/>
                  </a:lnTo>
                  <a:lnTo>
                    <a:pt x="57" y="175"/>
                  </a:lnTo>
                  <a:lnTo>
                    <a:pt x="75" y="184"/>
                  </a:lnTo>
                  <a:lnTo>
                    <a:pt x="92" y="189"/>
                  </a:lnTo>
                  <a:lnTo>
                    <a:pt x="107" y="189"/>
                  </a:lnTo>
                  <a:lnTo>
                    <a:pt x="121" y="186"/>
                  </a:lnTo>
                  <a:lnTo>
                    <a:pt x="135" y="182"/>
                  </a:lnTo>
                  <a:lnTo>
                    <a:pt x="145" y="175"/>
                  </a:lnTo>
                  <a:lnTo>
                    <a:pt x="153" y="169"/>
                  </a:lnTo>
                  <a:lnTo>
                    <a:pt x="161" y="161"/>
                  </a:lnTo>
                  <a:lnTo>
                    <a:pt x="165" y="154"/>
                  </a:lnTo>
                  <a:lnTo>
                    <a:pt x="165" y="154"/>
                  </a:lnTo>
                  <a:lnTo>
                    <a:pt x="172" y="148"/>
                  </a:lnTo>
                  <a:lnTo>
                    <a:pt x="176" y="140"/>
                  </a:lnTo>
                  <a:lnTo>
                    <a:pt x="183" y="129"/>
                  </a:lnTo>
                  <a:lnTo>
                    <a:pt x="186" y="118"/>
                  </a:lnTo>
                  <a:lnTo>
                    <a:pt x="189" y="103"/>
                  </a:lnTo>
                  <a:lnTo>
                    <a:pt x="189" y="91"/>
                  </a:lnTo>
                  <a:lnTo>
                    <a:pt x="184" y="76"/>
                  </a:lnTo>
                  <a:lnTo>
                    <a:pt x="179" y="59"/>
                  </a:lnTo>
                  <a:lnTo>
                    <a:pt x="165" y="43"/>
                  </a:lnTo>
                  <a:lnTo>
                    <a:pt x="149" y="25"/>
                  </a:lnTo>
                  <a:lnTo>
                    <a:pt x="126" y="55"/>
                  </a:lnTo>
                  <a:lnTo>
                    <a:pt x="126" y="55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3" name="Freeform 314">
              <a:extLst>
                <a:ext uri="{FF2B5EF4-FFF2-40B4-BE49-F238E27FC236}">
                  <a16:creationId xmlns:a16="http://schemas.microsoft.com/office/drawing/2014/main" id="{F34ADF33-40C7-09E3-55C9-2518F4A2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459"/>
              <a:ext cx="144" cy="167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13" y="166"/>
                </a:cxn>
                <a:cxn ang="0">
                  <a:pos x="0" y="23"/>
                </a:cxn>
                <a:cxn ang="0">
                  <a:pos x="28" y="0"/>
                </a:cxn>
                <a:cxn ang="0">
                  <a:pos x="143" y="142"/>
                </a:cxn>
                <a:cxn ang="0">
                  <a:pos x="143" y="142"/>
                </a:cxn>
              </a:cxnLst>
              <a:rect l="0" t="0" r="r" b="b"/>
              <a:pathLst>
                <a:path w="144" h="167">
                  <a:moveTo>
                    <a:pt x="143" y="142"/>
                  </a:moveTo>
                  <a:lnTo>
                    <a:pt x="113" y="166"/>
                  </a:lnTo>
                  <a:lnTo>
                    <a:pt x="0" y="23"/>
                  </a:lnTo>
                  <a:lnTo>
                    <a:pt x="28" y="0"/>
                  </a:lnTo>
                  <a:lnTo>
                    <a:pt x="143" y="142"/>
                  </a:lnTo>
                  <a:lnTo>
                    <a:pt x="143" y="14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4" name="Freeform 315">
              <a:extLst>
                <a:ext uri="{FF2B5EF4-FFF2-40B4-BE49-F238E27FC236}">
                  <a16:creationId xmlns:a16="http://schemas.microsoft.com/office/drawing/2014/main" id="{1739817E-3BBA-CF1E-8C91-FEB4409C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352"/>
              <a:ext cx="170" cy="204"/>
            </a:xfrm>
            <a:custGeom>
              <a:avLst/>
              <a:gdLst/>
              <a:ahLst/>
              <a:cxnLst>
                <a:cxn ang="0">
                  <a:pos x="169" y="184"/>
                </a:cxn>
                <a:cxn ang="0">
                  <a:pos x="134" y="203"/>
                </a:cxn>
                <a:cxn ang="0">
                  <a:pos x="63" y="73"/>
                </a:cxn>
                <a:cxn ang="0">
                  <a:pos x="15" y="98"/>
                </a:cxn>
                <a:cxn ang="0">
                  <a:pos x="0" y="71"/>
                </a:cxn>
                <a:cxn ang="0">
                  <a:pos x="128" y="0"/>
                </a:cxn>
                <a:cxn ang="0">
                  <a:pos x="145" y="27"/>
                </a:cxn>
                <a:cxn ang="0">
                  <a:pos x="97" y="54"/>
                </a:cxn>
                <a:cxn ang="0">
                  <a:pos x="169" y="184"/>
                </a:cxn>
                <a:cxn ang="0">
                  <a:pos x="169" y="184"/>
                </a:cxn>
              </a:cxnLst>
              <a:rect l="0" t="0" r="r" b="b"/>
              <a:pathLst>
                <a:path w="170" h="204">
                  <a:moveTo>
                    <a:pt x="169" y="184"/>
                  </a:moveTo>
                  <a:lnTo>
                    <a:pt x="134" y="203"/>
                  </a:lnTo>
                  <a:lnTo>
                    <a:pt x="63" y="73"/>
                  </a:lnTo>
                  <a:lnTo>
                    <a:pt x="15" y="98"/>
                  </a:lnTo>
                  <a:lnTo>
                    <a:pt x="0" y="71"/>
                  </a:lnTo>
                  <a:lnTo>
                    <a:pt x="128" y="0"/>
                  </a:lnTo>
                  <a:lnTo>
                    <a:pt x="145" y="27"/>
                  </a:lnTo>
                  <a:lnTo>
                    <a:pt x="97" y="54"/>
                  </a:lnTo>
                  <a:lnTo>
                    <a:pt x="169" y="184"/>
                  </a:lnTo>
                  <a:lnTo>
                    <a:pt x="169" y="18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5" name="Freeform 316">
              <a:extLst>
                <a:ext uri="{FF2B5EF4-FFF2-40B4-BE49-F238E27FC236}">
                  <a16:creationId xmlns:a16="http://schemas.microsoft.com/office/drawing/2014/main" id="{78533FCA-DD7B-BBF2-6688-CA3E6BBF3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280"/>
              <a:ext cx="168" cy="202"/>
            </a:xfrm>
            <a:custGeom>
              <a:avLst/>
              <a:gdLst/>
              <a:ahLst/>
              <a:cxnLst>
                <a:cxn ang="0">
                  <a:pos x="137" y="30"/>
                </a:cxn>
                <a:cxn ang="0">
                  <a:pos x="42" y="48"/>
                </a:cxn>
                <a:cxn ang="0">
                  <a:pos x="48" y="85"/>
                </a:cxn>
                <a:cxn ang="0">
                  <a:pos x="137" y="71"/>
                </a:cxn>
                <a:cxn ang="0">
                  <a:pos x="141" y="103"/>
                </a:cxn>
                <a:cxn ang="0">
                  <a:pos x="54" y="117"/>
                </a:cxn>
                <a:cxn ang="0">
                  <a:pos x="63" y="163"/>
                </a:cxn>
                <a:cxn ang="0">
                  <a:pos x="160" y="147"/>
                </a:cxn>
                <a:cxn ang="0">
                  <a:pos x="167" y="177"/>
                </a:cxn>
                <a:cxn ang="0">
                  <a:pos x="29" y="201"/>
                </a:cxn>
                <a:cxn ang="0">
                  <a:pos x="0" y="23"/>
                </a:cxn>
                <a:cxn ang="0">
                  <a:pos x="132" y="0"/>
                </a:cxn>
                <a:cxn ang="0">
                  <a:pos x="137" y="30"/>
                </a:cxn>
                <a:cxn ang="0">
                  <a:pos x="137" y="30"/>
                </a:cxn>
              </a:cxnLst>
              <a:rect l="0" t="0" r="r" b="b"/>
              <a:pathLst>
                <a:path w="168" h="202">
                  <a:moveTo>
                    <a:pt x="137" y="30"/>
                  </a:moveTo>
                  <a:lnTo>
                    <a:pt x="42" y="48"/>
                  </a:lnTo>
                  <a:lnTo>
                    <a:pt x="48" y="85"/>
                  </a:lnTo>
                  <a:lnTo>
                    <a:pt x="137" y="71"/>
                  </a:lnTo>
                  <a:lnTo>
                    <a:pt x="141" y="103"/>
                  </a:lnTo>
                  <a:lnTo>
                    <a:pt x="54" y="117"/>
                  </a:lnTo>
                  <a:lnTo>
                    <a:pt x="63" y="163"/>
                  </a:lnTo>
                  <a:lnTo>
                    <a:pt x="160" y="147"/>
                  </a:lnTo>
                  <a:lnTo>
                    <a:pt x="167" y="177"/>
                  </a:lnTo>
                  <a:lnTo>
                    <a:pt x="29" y="201"/>
                  </a:lnTo>
                  <a:lnTo>
                    <a:pt x="0" y="23"/>
                  </a:lnTo>
                  <a:lnTo>
                    <a:pt x="132" y="0"/>
                  </a:lnTo>
                  <a:lnTo>
                    <a:pt x="137" y="30"/>
                  </a:lnTo>
                  <a:lnTo>
                    <a:pt x="137" y="3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6" name="Freeform 317">
              <a:extLst>
                <a:ext uri="{FF2B5EF4-FFF2-40B4-BE49-F238E27FC236}">
                  <a16:creationId xmlns:a16="http://schemas.microsoft.com/office/drawing/2014/main" id="{C9344D34-931B-F315-EF4F-EF9CE45BF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75"/>
              <a:ext cx="152" cy="191"/>
            </a:xfrm>
            <a:custGeom>
              <a:avLst/>
              <a:gdLst/>
              <a:ahLst/>
              <a:cxnLst>
                <a:cxn ang="0">
                  <a:pos x="82" y="190"/>
                </a:cxn>
                <a:cxn ang="0">
                  <a:pos x="45" y="185"/>
                </a:cxn>
                <a:cxn ang="0">
                  <a:pos x="55" y="37"/>
                </a:cxn>
                <a:cxn ang="0">
                  <a:pos x="0" y="34"/>
                </a:cxn>
                <a:cxn ang="0">
                  <a:pos x="2" y="0"/>
                </a:cxn>
                <a:cxn ang="0">
                  <a:pos x="151" y="12"/>
                </a:cxn>
                <a:cxn ang="0">
                  <a:pos x="148" y="44"/>
                </a:cxn>
                <a:cxn ang="0">
                  <a:pos x="93" y="39"/>
                </a:cxn>
                <a:cxn ang="0">
                  <a:pos x="82" y="190"/>
                </a:cxn>
                <a:cxn ang="0">
                  <a:pos x="82" y="190"/>
                </a:cxn>
              </a:cxnLst>
              <a:rect l="0" t="0" r="r" b="b"/>
              <a:pathLst>
                <a:path w="152" h="191">
                  <a:moveTo>
                    <a:pt x="82" y="190"/>
                  </a:moveTo>
                  <a:lnTo>
                    <a:pt x="45" y="185"/>
                  </a:lnTo>
                  <a:lnTo>
                    <a:pt x="55" y="37"/>
                  </a:lnTo>
                  <a:lnTo>
                    <a:pt x="0" y="34"/>
                  </a:lnTo>
                  <a:lnTo>
                    <a:pt x="2" y="0"/>
                  </a:lnTo>
                  <a:lnTo>
                    <a:pt x="151" y="12"/>
                  </a:lnTo>
                  <a:lnTo>
                    <a:pt x="148" y="44"/>
                  </a:lnTo>
                  <a:lnTo>
                    <a:pt x="93" y="39"/>
                  </a:lnTo>
                  <a:lnTo>
                    <a:pt x="82" y="190"/>
                  </a:lnTo>
                  <a:lnTo>
                    <a:pt x="82" y="19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7" name="Freeform 318">
              <a:extLst>
                <a:ext uri="{FF2B5EF4-FFF2-40B4-BE49-F238E27FC236}">
                  <a16:creationId xmlns:a16="http://schemas.microsoft.com/office/drawing/2014/main" id="{7137ED5C-0ACE-779B-4735-DF9763F4C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" y="1346"/>
              <a:ext cx="176" cy="211"/>
            </a:xfrm>
            <a:custGeom>
              <a:avLst/>
              <a:gdLst/>
              <a:ahLst/>
              <a:cxnLst>
                <a:cxn ang="0">
                  <a:pos x="110" y="78"/>
                </a:cxn>
                <a:cxn ang="0">
                  <a:pos x="136" y="46"/>
                </a:cxn>
                <a:cxn ang="0">
                  <a:pos x="136" y="46"/>
                </a:cxn>
                <a:cxn ang="0">
                  <a:pos x="128" y="122"/>
                </a:cxn>
                <a:cxn ang="0">
                  <a:pos x="85" y="103"/>
                </a:cxn>
                <a:cxn ang="0">
                  <a:pos x="110" y="78"/>
                </a:cxn>
                <a:cxn ang="0">
                  <a:pos x="82" y="54"/>
                </a:cxn>
                <a:cxn ang="0">
                  <a:pos x="0" y="140"/>
                </a:cxn>
                <a:cxn ang="0">
                  <a:pos x="37" y="158"/>
                </a:cxn>
                <a:cxn ang="0">
                  <a:pos x="64" y="128"/>
                </a:cxn>
                <a:cxn ang="0">
                  <a:pos x="124" y="156"/>
                </a:cxn>
                <a:cxn ang="0">
                  <a:pos x="119" y="193"/>
                </a:cxn>
                <a:cxn ang="0">
                  <a:pos x="158" y="210"/>
                </a:cxn>
                <a:cxn ang="0">
                  <a:pos x="175" y="18"/>
                </a:cxn>
                <a:cxn ang="0">
                  <a:pos x="133" y="0"/>
                </a:cxn>
                <a:cxn ang="0">
                  <a:pos x="82" y="54"/>
                </a:cxn>
                <a:cxn ang="0">
                  <a:pos x="110" y="78"/>
                </a:cxn>
                <a:cxn ang="0">
                  <a:pos x="110" y="78"/>
                </a:cxn>
              </a:cxnLst>
              <a:rect l="0" t="0" r="r" b="b"/>
              <a:pathLst>
                <a:path w="176" h="211">
                  <a:moveTo>
                    <a:pt x="110" y="78"/>
                  </a:moveTo>
                  <a:lnTo>
                    <a:pt x="136" y="46"/>
                  </a:lnTo>
                  <a:lnTo>
                    <a:pt x="136" y="46"/>
                  </a:lnTo>
                  <a:lnTo>
                    <a:pt x="128" y="122"/>
                  </a:lnTo>
                  <a:lnTo>
                    <a:pt x="85" y="103"/>
                  </a:lnTo>
                  <a:lnTo>
                    <a:pt x="110" y="78"/>
                  </a:lnTo>
                  <a:lnTo>
                    <a:pt x="82" y="54"/>
                  </a:lnTo>
                  <a:lnTo>
                    <a:pt x="0" y="140"/>
                  </a:lnTo>
                  <a:lnTo>
                    <a:pt x="37" y="158"/>
                  </a:lnTo>
                  <a:lnTo>
                    <a:pt x="64" y="128"/>
                  </a:lnTo>
                  <a:lnTo>
                    <a:pt x="124" y="156"/>
                  </a:lnTo>
                  <a:lnTo>
                    <a:pt x="119" y="193"/>
                  </a:lnTo>
                  <a:lnTo>
                    <a:pt x="158" y="210"/>
                  </a:lnTo>
                  <a:lnTo>
                    <a:pt x="175" y="18"/>
                  </a:lnTo>
                  <a:lnTo>
                    <a:pt x="133" y="0"/>
                  </a:lnTo>
                  <a:lnTo>
                    <a:pt x="82" y="54"/>
                  </a:lnTo>
                  <a:lnTo>
                    <a:pt x="110" y="78"/>
                  </a:lnTo>
                  <a:lnTo>
                    <a:pt x="110" y="7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8" name="Freeform 319">
              <a:extLst>
                <a:ext uri="{FF2B5EF4-FFF2-40B4-BE49-F238E27FC236}">
                  <a16:creationId xmlns:a16="http://schemas.microsoft.com/office/drawing/2014/main" id="{849E7E37-DE84-E6ED-3900-ED413B9F1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1423"/>
              <a:ext cx="191" cy="203"/>
            </a:xfrm>
            <a:custGeom>
              <a:avLst/>
              <a:gdLst/>
              <a:ahLst/>
              <a:cxnLst>
                <a:cxn ang="0">
                  <a:pos x="158" y="73"/>
                </a:cxn>
                <a:cxn ang="0">
                  <a:pos x="190" y="98"/>
                </a:cxn>
                <a:cxn ang="0">
                  <a:pos x="27" y="202"/>
                </a:cxn>
                <a:cxn ang="0">
                  <a:pos x="0" y="178"/>
                </a:cxn>
                <a:cxn ang="0">
                  <a:pos x="65" y="0"/>
                </a:cxn>
                <a:cxn ang="0">
                  <a:pos x="96" y="25"/>
                </a:cxn>
                <a:cxn ang="0">
                  <a:pos x="42" y="156"/>
                </a:cxn>
                <a:cxn ang="0">
                  <a:pos x="42" y="156"/>
                </a:cxn>
                <a:cxn ang="0">
                  <a:pos x="158" y="73"/>
                </a:cxn>
                <a:cxn ang="0">
                  <a:pos x="158" y="73"/>
                </a:cxn>
              </a:cxnLst>
              <a:rect l="0" t="0" r="r" b="b"/>
              <a:pathLst>
                <a:path w="191" h="203">
                  <a:moveTo>
                    <a:pt x="158" y="73"/>
                  </a:moveTo>
                  <a:lnTo>
                    <a:pt x="190" y="98"/>
                  </a:lnTo>
                  <a:lnTo>
                    <a:pt x="27" y="202"/>
                  </a:lnTo>
                  <a:lnTo>
                    <a:pt x="0" y="178"/>
                  </a:lnTo>
                  <a:lnTo>
                    <a:pt x="65" y="0"/>
                  </a:lnTo>
                  <a:lnTo>
                    <a:pt x="96" y="25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158" y="73"/>
                  </a:lnTo>
                  <a:lnTo>
                    <a:pt x="158" y="73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9" name="Freeform 320">
              <a:extLst>
                <a:ext uri="{FF2B5EF4-FFF2-40B4-BE49-F238E27FC236}">
                  <a16:creationId xmlns:a16="http://schemas.microsoft.com/office/drawing/2014/main" id="{F0050953-86FA-51E2-857E-211C6CAC3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1617"/>
              <a:ext cx="211" cy="196"/>
            </a:xfrm>
            <a:custGeom>
              <a:avLst/>
              <a:gdLst/>
              <a:ahLst/>
              <a:cxnLst>
                <a:cxn ang="0">
                  <a:pos x="131" y="52"/>
                </a:cxn>
                <a:cxn ang="0">
                  <a:pos x="163" y="41"/>
                </a:cxn>
                <a:cxn ang="0">
                  <a:pos x="163" y="41"/>
                </a:cxn>
                <a:cxn ang="0">
                  <a:pos x="119" y="102"/>
                </a:cxn>
                <a:cxn ang="0">
                  <a:pos x="92" y="66"/>
                </a:cxn>
                <a:cxn ang="0">
                  <a:pos x="131" y="52"/>
                </a:cxn>
                <a:cxn ang="0">
                  <a:pos x="117" y="20"/>
                </a:cxn>
                <a:cxn ang="0">
                  <a:pos x="0" y="56"/>
                </a:cxn>
                <a:cxn ang="0">
                  <a:pos x="23" y="87"/>
                </a:cxn>
                <a:cxn ang="0">
                  <a:pos x="62" y="75"/>
                </a:cxn>
                <a:cxn ang="0">
                  <a:pos x="101" y="130"/>
                </a:cxn>
                <a:cxn ang="0">
                  <a:pos x="80" y="161"/>
                </a:cxn>
                <a:cxn ang="0">
                  <a:pos x="103" y="195"/>
                </a:cxn>
                <a:cxn ang="0">
                  <a:pos x="210" y="35"/>
                </a:cxn>
                <a:cxn ang="0">
                  <a:pos x="184" y="0"/>
                </a:cxn>
                <a:cxn ang="0">
                  <a:pos x="117" y="20"/>
                </a:cxn>
                <a:cxn ang="0">
                  <a:pos x="131" y="52"/>
                </a:cxn>
                <a:cxn ang="0">
                  <a:pos x="131" y="52"/>
                </a:cxn>
              </a:cxnLst>
              <a:rect l="0" t="0" r="r" b="b"/>
              <a:pathLst>
                <a:path w="211" h="196">
                  <a:moveTo>
                    <a:pt x="131" y="52"/>
                  </a:moveTo>
                  <a:lnTo>
                    <a:pt x="163" y="41"/>
                  </a:lnTo>
                  <a:lnTo>
                    <a:pt x="163" y="41"/>
                  </a:lnTo>
                  <a:lnTo>
                    <a:pt x="119" y="102"/>
                  </a:lnTo>
                  <a:lnTo>
                    <a:pt x="92" y="66"/>
                  </a:lnTo>
                  <a:lnTo>
                    <a:pt x="131" y="52"/>
                  </a:lnTo>
                  <a:lnTo>
                    <a:pt x="117" y="20"/>
                  </a:lnTo>
                  <a:lnTo>
                    <a:pt x="0" y="56"/>
                  </a:lnTo>
                  <a:lnTo>
                    <a:pt x="23" y="87"/>
                  </a:lnTo>
                  <a:lnTo>
                    <a:pt x="62" y="75"/>
                  </a:lnTo>
                  <a:lnTo>
                    <a:pt x="101" y="130"/>
                  </a:lnTo>
                  <a:lnTo>
                    <a:pt x="80" y="161"/>
                  </a:lnTo>
                  <a:lnTo>
                    <a:pt x="103" y="195"/>
                  </a:lnTo>
                  <a:lnTo>
                    <a:pt x="210" y="35"/>
                  </a:lnTo>
                  <a:lnTo>
                    <a:pt x="184" y="0"/>
                  </a:lnTo>
                  <a:lnTo>
                    <a:pt x="117" y="20"/>
                  </a:lnTo>
                  <a:lnTo>
                    <a:pt x="131" y="52"/>
                  </a:lnTo>
                  <a:lnTo>
                    <a:pt x="131" y="5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0" name="Freeform 321">
              <a:extLst>
                <a:ext uri="{FF2B5EF4-FFF2-40B4-BE49-F238E27FC236}">
                  <a16:creationId xmlns:a16="http://schemas.microsoft.com/office/drawing/2014/main" id="{21424371-85D4-128D-AB4E-9C4910E3B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1771"/>
              <a:ext cx="224" cy="204"/>
            </a:xfrm>
            <a:custGeom>
              <a:avLst/>
              <a:gdLst/>
              <a:ahLst/>
              <a:cxnLst>
                <a:cxn ang="0">
                  <a:pos x="210" y="104"/>
                </a:cxn>
                <a:cxn ang="0">
                  <a:pos x="223" y="136"/>
                </a:cxn>
                <a:cxn ang="0">
                  <a:pos x="54" y="203"/>
                </a:cxn>
                <a:cxn ang="0">
                  <a:pos x="42" y="167"/>
                </a:cxn>
                <a:cxn ang="0">
                  <a:pos x="135" y="52"/>
                </a:cxn>
                <a:cxn ang="0">
                  <a:pos x="135" y="50"/>
                </a:cxn>
                <a:cxn ang="0">
                  <a:pos x="13" y="98"/>
                </a:cxn>
                <a:cxn ang="0">
                  <a:pos x="0" y="64"/>
                </a:cxn>
                <a:cxn ang="0">
                  <a:pos x="170" y="0"/>
                </a:cxn>
                <a:cxn ang="0">
                  <a:pos x="185" y="37"/>
                </a:cxn>
                <a:cxn ang="0">
                  <a:pos x="93" y="149"/>
                </a:cxn>
                <a:cxn ang="0">
                  <a:pos x="93" y="149"/>
                </a:cxn>
                <a:cxn ang="0">
                  <a:pos x="210" y="104"/>
                </a:cxn>
                <a:cxn ang="0">
                  <a:pos x="210" y="104"/>
                </a:cxn>
              </a:cxnLst>
              <a:rect l="0" t="0" r="r" b="b"/>
              <a:pathLst>
                <a:path w="224" h="204">
                  <a:moveTo>
                    <a:pt x="210" y="104"/>
                  </a:moveTo>
                  <a:lnTo>
                    <a:pt x="223" y="136"/>
                  </a:lnTo>
                  <a:lnTo>
                    <a:pt x="54" y="203"/>
                  </a:lnTo>
                  <a:lnTo>
                    <a:pt x="42" y="167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" y="98"/>
                  </a:lnTo>
                  <a:lnTo>
                    <a:pt x="0" y="64"/>
                  </a:lnTo>
                  <a:lnTo>
                    <a:pt x="170" y="0"/>
                  </a:lnTo>
                  <a:lnTo>
                    <a:pt x="185" y="37"/>
                  </a:lnTo>
                  <a:lnTo>
                    <a:pt x="93" y="149"/>
                  </a:lnTo>
                  <a:lnTo>
                    <a:pt x="93" y="149"/>
                  </a:lnTo>
                  <a:lnTo>
                    <a:pt x="210" y="104"/>
                  </a:lnTo>
                  <a:lnTo>
                    <a:pt x="210" y="10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1" name="Freeform 322">
              <a:extLst>
                <a:ext uri="{FF2B5EF4-FFF2-40B4-BE49-F238E27FC236}">
                  <a16:creationId xmlns:a16="http://schemas.microsoft.com/office/drawing/2014/main" id="{7D8D8220-0686-5B92-DD74-A2B817F46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1976"/>
              <a:ext cx="192" cy="151"/>
            </a:xfrm>
            <a:custGeom>
              <a:avLst/>
              <a:gdLst/>
              <a:ahLst/>
              <a:cxnLst>
                <a:cxn ang="0">
                  <a:pos x="3" y="114"/>
                </a:cxn>
                <a:cxn ang="0">
                  <a:pos x="0" y="76"/>
                </a:cxn>
                <a:cxn ang="0">
                  <a:pos x="149" y="59"/>
                </a:cxn>
                <a:cxn ang="0">
                  <a:pos x="140" y="4"/>
                </a:cxn>
                <a:cxn ang="0">
                  <a:pos x="174" y="0"/>
                </a:cxn>
                <a:cxn ang="0">
                  <a:pos x="191" y="145"/>
                </a:cxn>
                <a:cxn ang="0">
                  <a:pos x="159" y="150"/>
                </a:cxn>
                <a:cxn ang="0">
                  <a:pos x="152" y="97"/>
                </a:cxn>
                <a:cxn ang="0">
                  <a:pos x="3" y="114"/>
                </a:cxn>
                <a:cxn ang="0">
                  <a:pos x="3" y="114"/>
                </a:cxn>
              </a:cxnLst>
              <a:rect l="0" t="0" r="r" b="b"/>
              <a:pathLst>
                <a:path w="192" h="151">
                  <a:moveTo>
                    <a:pt x="3" y="114"/>
                  </a:moveTo>
                  <a:lnTo>
                    <a:pt x="0" y="76"/>
                  </a:lnTo>
                  <a:lnTo>
                    <a:pt x="149" y="59"/>
                  </a:lnTo>
                  <a:lnTo>
                    <a:pt x="140" y="4"/>
                  </a:lnTo>
                  <a:lnTo>
                    <a:pt x="174" y="0"/>
                  </a:lnTo>
                  <a:lnTo>
                    <a:pt x="191" y="145"/>
                  </a:lnTo>
                  <a:lnTo>
                    <a:pt x="159" y="150"/>
                  </a:lnTo>
                  <a:lnTo>
                    <a:pt x="152" y="97"/>
                  </a:lnTo>
                  <a:lnTo>
                    <a:pt x="3" y="114"/>
                  </a:lnTo>
                  <a:lnTo>
                    <a:pt x="3" y="11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2" name="Rectangle 323">
              <a:extLst>
                <a:ext uri="{FF2B5EF4-FFF2-40B4-BE49-F238E27FC236}">
                  <a16:creationId xmlns:a16="http://schemas.microsoft.com/office/drawing/2014/main" id="{3701F6EB-B315-E13C-DEF3-524862DB1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" y="871"/>
              <a:ext cx="3576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09241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B4D29-ED60-7EA9-05DD-BC75EF3E3C13}"/>
              </a:ext>
            </a:extLst>
          </p:cNvPr>
          <p:cNvSpPr/>
          <p:nvPr/>
        </p:nvSpPr>
        <p:spPr bwMode="auto">
          <a:xfrm>
            <a:off x="4893012" y="2091446"/>
            <a:ext cx="1673158" cy="223737"/>
          </a:xfrm>
          <a:prstGeom prst="rect">
            <a:avLst/>
          </a:prstGeom>
          <a:solidFill>
            <a:srgbClr val="FFFF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843" y="1460835"/>
            <a:ext cx="7924800" cy="4114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sz="2800" dirty="0"/>
          </a:p>
          <a:p>
            <a:pPr marL="273044" eaLnBrk="1" hangingPunct="1">
              <a:spcBef>
                <a:spcPct val="0"/>
              </a:spcBef>
            </a:pPr>
            <a:r>
              <a:rPr lang="en-US" sz="2800" dirty="0"/>
              <a:t>Lawyers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Section 4-9 (II-4-19) / page 298 and II - B – 26 / page 589</a:t>
            </a:r>
          </a:p>
          <a:p>
            <a:pPr marL="273044" eaLnBrk="1" hangingPunct="1">
              <a:spcBef>
                <a:spcPct val="0"/>
              </a:spcBef>
            </a:pPr>
            <a:endParaRPr lang="en-US" sz="2800" dirty="0">
              <a:solidFill>
                <a:srgbClr val="00CC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sz="2800" dirty="0"/>
              <a:t>DA 3881 Required </a:t>
            </a:r>
            <a:r>
              <a:rPr lang="en-US" sz="1400" b="0" i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rPr>
              <a:t>Section 4-9 (II-4-34) / page 313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2800" dirty="0"/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dirty="0"/>
              <a:t>"Liar's Paragraph"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Appendix B (II-B-14) / page 577</a:t>
            </a:r>
          </a:p>
          <a:p>
            <a:pPr eaLnBrk="1" hangingPunct="1">
              <a:spcBef>
                <a:spcPct val="0"/>
              </a:spcBef>
            </a:pPr>
            <a:endParaRPr lang="en-US" sz="2800" dirty="0"/>
          </a:p>
          <a:p>
            <a:pPr eaLnBrk="1" hangingPunct="1">
              <a:spcBef>
                <a:spcPct val="0"/>
              </a:spcBef>
            </a:pPr>
            <a:endParaRPr lang="en-US" sz="2800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2800" dirty="0"/>
              <a:t>	</a:t>
            </a:r>
            <a:endParaRPr lang="en-US" sz="800" dirty="0"/>
          </a:p>
          <a:p>
            <a:pPr marL="273044" lvl="0" algn="ctr" eaLnBrk="1" hangingPunct="1">
              <a:spcBef>
                <a:spcPct val="0"/>
              </a:spcBef>
              <a:buNone/>
            </a:pPr>
            <a:r>
              <a:rPr lang="en-US" sz="2800" dirty="0">
                <a:solidFill>
                  <a:srgbClr val="0000FF"/>
                </a:solidFill>
              </a:rPr>
              <a:t>TIGS LAWYER VIDEO</a:t>
            </a:r>
            <a:r>
              <a:rPr lang="en-US" sz="2800" dirty="0"/>
              <a:t>                                         </a:t>
            </a:r>
          </a:p>
        </p:txBody>
      </p:sp>
      <p:sp>
        <p:nvSpPr>
          <p:cNvPr id="9318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3" y="126088"/>
            <a:ext cx="8080375" cy="8382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4000" dirty="0">
                <a:solidFill>
                  <a:schemeClr val="tx1"/>
                </a:solidFill>
              </a:rPr>
              <a:t>Suspect Interview</a:t>
            </a:r>
          </a:p>
        </p:txBody>
      </p:sp>
      <p:pic>
        <p:nvPicPr>
          <p:cNvPr id="11" name="Picture 6" descr="vade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501319" y="1827557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 bwMode="auto">
          <a:xfrm>
            <a:off x="174168" y="6531364"/>
            <a:ext cx="140920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3834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4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2" y="279270"/>
            <a:ext cx="8080375" cy="8382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4000" dirty="0">
                <a:solidFill>
                  <a:schemeClr val="tx1"/>
                </a:solidFill>
              </a:rPr>
              <a:t>Suspect Interview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3000" i="1" dirty="0">
                <a:solidFill>
                  <a:schemeClr val="tx1"/>
                </a:solidFill>
              </a:rPr>
              <a:t>The Attorney Brief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D01BCC1-BB44-D0F5-3D3F-926A9D456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020" y="1185125"/>
            <a:ext cx="58009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Appendix B, II - B - 2 / Digital Page 565 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3E04A-A004-F5A1-EDE3-3469AF56EC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79" y="1826054"/>
            <a:ext cx="7761642" cy="44310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1246541"/>
      </p:ext>
    </p:extLst>
  </p:cSld>
  <p:clrMapOvr>
    <a:masterClrMapping/>
  </p:clrMapOvr>
  <p:transition>
    <p:pull/>
    <p:sndAc>
      <p:endSnd/>
    </p:sndAc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18C5AD-7308-8F1E-BBC8-8E8CC7BD4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53" t="22002" r="7703" b="13708"/>
          <a:stretch/>
        </p:blipFill>
        <p:spPr>
          <a:xfrm>
            <a:off x="762000" y="1746739"/>
            <a:ext cx="7618443" cy="4352934"/>
          </a:xfrm>
          <a:prstGeom prst="rect">
            <a:avLst/>
          </a:prstGeom>
        </p:spPr>
      </p:pic>
      <p:sp>
        <p:nvSpPr>
          <p:cNvPr id="23" name="TextBox 8">
            <a:extLst>
              <a:ext uri="{FF2B5EF4-FFF2-40B4-BE49-F238E27FC236}">
                <a16:creationId xmlns:a16="http://schemas.microsoft.com/office/drawing/2014/main" id="{D919C34A-F347-D0ED-2E18-ABBADD634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622" y="1103868"/>
            <a:ext cx="4160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STEP 1 – Administrative Data Points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46EF3E93-5C9E-A5C7-1CCA-8467E5C7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469" y="1375946"/>
            <a:ext cx="4039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Have the suspect review blocks 1 and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02FDD4-94FF-36A4-CD78-4C323B23C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52459"/>
            <a:ext cx="72247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000000"/>
                </a:solidFill>
                <a:latin typeface="Arial" charset="0"/>
                <a:cs typeface="Arial" charset="0"/>
              </a:rPr>
              <a:t>Rights Warning Procedure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(DA FORM 3881)</a:t>
            </a:r>
            <a:endParaRPr lang="en-US" sz="25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40191003-FCCC-A098-473F-E62EEA04DAB9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32FC8152-6080-478C-24A0-37EDA1D5A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53281F18-233B-47D2-00B3-74EF06C6CD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6" name="Text Box 11">
            <a:extLst>
              <a:ext uri="{FF2B5EF4-FFF2-40B4-BE49-F238E27FC236}">
                <a16:creationId xmlns:a16="http://schemas.microsoft.com/office/drawing/2014/main" id="{44D237D1-DE2A-7F96-3DE9-6BF4CE5A4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7" y="6162766"/>
            <a:ext cx="833467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4-9 (II-4-34) / Digital Page 313</a:t>
            </a:r>
          </a:p>
        </p:txBody>
      </p:sp>
    </p:spTree>
  </p:cSld>
  <p:clrMapOvr>
    <a:masterClrMapping/>
  </p:clrMapOvr>
  <p:transition>
    <p:pull/>
    <p:sndAc>
      <p:endSnd/>
    </p:sndAc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5E62D-CCB9-4A22-AAF8-C993E9298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33" t="19591" r="14167" b="48831"/>
          <a:stretch/>
        </p:blipFill>
        <p:spPr>
          <a:xfrm>
            <a:off x="228600" y="1524000"/>
            <a:ext cx="8686800" cy="411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6DC39-A90B-ECED-8409-376A80EA4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52459"/>
            <a:ext cx="72247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000000"/>
                </a:solidFill>
                <a:latin typeface="Arial" charset="0"/>
                <a:cs typeface="Arial" charset="0"/>
              </a:rPr>
              <a:t>Rights Warning Procedure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(DA FORM 3881)</a:t>
            </a:r>
            <a:endParaRPr lang="en-US" sz="25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88853877-DAAC-B0C2-01E9-6803EB982F87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B3F6EE0F-C3B9-BA59-20A3-85803FC6B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A3655BFD-90F4-9064-34FB-742666881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F23890A9-8776-EFFF-0BCA-358477FE7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7" y="6162766"/>
            <a:ext cx="833467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4-9 (II-4-34) / Digital Page 313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8"/>
          <p:cNvSpPr txBox="1">
            <a:spLocks noChangeArrowheads="1"/>
          </p:cNvSpPr>
          <p:nvPr/>
        </p:nvSpPr>
        <p:spPr bwMode="auto">
          <a:xfrm>
            <a:off x="3607594" y="1411286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STEP 3 - Waiver</a:t>
            </a:r>
          </a:p>
        </p:txBody>
      </p:sp>
      <p:sp>
        <p:nvSpPr>
          <p:cNvPr id="4108" name="TextBox 29"/>
          <p:cNvSpPr txBox="1">
            <a:spLocks noChangeArrowheads="1"/>
          </p:cNvSpPr>
          <p:nvPr/>
        </p:nvSpPr>
        <p:spPr bwMode="auto">
          <a:xfrm>
            <a:off x="2590800" y="1785937"/>
            <a:ext cx="4213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Read to suspect.  Must answer yes or no.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4993C-11B7-949C-BAD0-F9962D4AC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82" t="33333" r="13017" b="47222"/>
          <a:stretch/>
        </p:blipFill>
        <p:spPr>
          <a:xfrm>
            <a:off x="353218" y="2286000"/>
            <a:ext cx="8534400" cy="3581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CF668D-9D39-BE9B-7D0D-1C509C309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52459"/>
            <a:ext cx="72247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000000"/>
                </a:solidFill>
                <a:latin typeface="Arial" charset="0"/>
                <a:cs typeface="Arial" charset="0"/>
              </a:rPr>
              <a:t>Rights Warning Procedure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(DA FORM 3881)</a:t>
            </a:r>
            <a:endParaRPr lang="en-US" sz="25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84EB0D80-CE19-78FF-4533-EB52EEF6C4E1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FBC12A86-04EE-10F1-74E9-806BC4709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B8D4CCFA-B9DD-AAE1-C1D0-425C62F9E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8EF64602-529F-C578-CFA0-ABF146D1C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7" y="6162766"/>
            <a:ext cx="833467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4-9 (II-4-34) / Digital Page 313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9"/>
          <p:cNvSpPr txBox="1">
            <a:spLocks noChangeArrowheads="1"/>
          </p:cNvSpPr>
          <p:nvPr/>
        </p:nvSpPr>
        <p:spPr bwMode="auto">
          <a:xfrm>
            <a:off x="3449637" y="1415256"/>
            <a:ext cx="2244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STEP 4 - Signature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1D926-7C9C-F46C-6B3B-2E835636B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65" t="41668" r="10496" b="17856"/>
          <a:stretch/>
        </p:blipFill>
        <p:spPr>
          <a:xfrm>
            <a:off x="609600" y="1785144"/>
            <a:ext cx="7770843" cy="44088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3370F2-0C2B-4F92-A02C-6CAE4866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52459"/>
            <a:ext cx="72247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000000"/>
                </a:solidFill>
                <a:latin typeface="Arial" charset="0"/>
                <a:cs typeface="Arial" charset="0"/>
              </a:rPr>
              <a:t>Rights Warning Procedure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(DA FORM 3881)</a:t>
            </a:r>
            <a:endParaRPr lang="en-US" sz="25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E69671D2-BBA9-9FC8-8663-A80659ACE10C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B336309B-F441-B23A-B97E-8AFFA4F3C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684D5036-57D4-3E06-F966-15BFA1875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B642715F-924E-E9A6-A671-2D6F5C628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7" y="6162766"/>
            <a:ext cx="833467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4-9 (II-4-35) / Digital Page 314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18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66475"/>
            <a:ext cx="70866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Suspect Interview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8225" y="1915107"/>
            <a:ext cx="8153400" cy="3733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Four-Part Interview process</a:t>
            </a:r>
          </a:p>
          <a:p>
            <a:pPr eaLnBrk="1" hangingPunct="1">
              <a:buFontTx/>
              <a:buAutoNum type="arabicPeriod"/>
            </a:pPr>
            <a:r>
              <a:rPr lang="en-US" sz="2800" dirty="0"/>
              <a:t> Pre-brief</a:t>
            </a:r>
          </a:p>
          <a:p>
            <a:pPr eaLnBrk="1" hangingPunct="1">
              <a:buFontTx/>
              <a:buAutoNum type="arabicPeriod"/>
            </a:pPr>
            <a:r>
              <a:rPr lang="en-US" sz="2800" dirty="0"/>
              <a:t> Read-in</a:t>
            </a:r>
          </a:p>
          <a:p>
            <a:pPr marL="1219170" lvl="1" indent="-533387" eaLnBrk="1" hangingPunct="1">
              <a:buNone/>
            </a:pPr>
            <a:r>
              <a:rPr lang="en-US" dirty="0"/>
              <a:t>-  Which script? </a:t>
            </a:r>
          </a:p>
          <a:p>
            <a:pPr eaLnBrk="1" hangingPunct="1">
              <a:buFontTx/>
              <a:buAutoNum type="arabicPeriod"/>
            </a:pPr>
            <a:r>
              <a:rPr lang="en-US" sz="2800" dirty="0"/>
              <a:t> Questions</a:t>
            </a:r>
          </a:p>
          <a:p>
            <a:pPr eaLnBrk="1" hangingPunct="1">
              <a:spcBef>
                <a:spcPct val="10000"/>
              </a:spcBef>
              <a:buFontTx/>
              <a:buAutoNum type="arabicPeriod"/>
            </a:pPr>
            <a:r>
              <a:rPr lang="en-US" sz="2800" dirty="0"/>
              <a:t> Read-out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sz="2400" i="1" u="sng" dirty="0">
              <a:solidFill>
                <a:srgbClr val="FF0000"/>
              </a:solidFill>
            </a:endParaRPr>
          </a:p>
        </p:txBody>
      </p:sp>
      <p:sp>
        <p:nvSpPr>
          <p:cNvPr id="99334" name="Rectangle 11"/>
          <p:cNvSpPr>
            <a:spLocks noChangeArrowheads="1"/>
          </p:cNvSpPr>
          <p:nvPr/>
        </p:nvSpPr>
        <p:spPr bwMode="auto">
          <a:xfrm>
            <a:off x="249379" y="5442166"/>
            <a:ext cx="8353425" cy="830997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PE #12- Prepare for Suspect Interview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(same sequence - different script / different documents)</a:t>
            </a:r>
          </a:p>
        </p:txBody>
      </p:sp>
      <p:pic>
        <p:nvPicPr>
          <p:cNvPr id="11" name="Picture 6" descr="vad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410200" y="19050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153250" y="6559339"/>
            <a:ext cx="169949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820A78-057E-9E3A-B8EA-8598C61CA700}"/>
              </a:ext>
            </a:extLst>
          </p:cNvPr>
          <p:cNvSpPr txBox="1"/>
          <p:nvPr/>
        </p:nvSpPr>
        <p:spPr>
          <a:xfrm>
            <a:off x="2008923" y="5006618"/>
            <a:ext cx="461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44" algn="ctr" eaLnBrk="1" hangingPunct="1">
              <a:spcBef>
                <a:spcPct val="0"/>
              </a:spcBef>
              <a:buNone/>
            </a:pPr>
            <a:r>
              <a:rPr lang="en-US" sz="1800" b="1" dirty="0">
                <a:solidFill>
                  <a:srgbClr val="0000FF"/>
                </a:solidFill>
              </a:rPr>
              <a:t>TIGS SUSPECT VIDEO</a:t>
            </a:r>
          </a:p>
        </p:txBody>
      </p:sp>
    </p:spTree>
    <p:extLst>
      <p:ext uri="{BB962C8B-B14F-4D97-AF65-F5344CB8AC3E}">
        <p14:creationId xmlns:p14="http://schemas.microsoft.com/office/powerpoint/2010/main" val="264311829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 autoUpdateAnimBg="0"/>
      <p:bldP spid="9933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32" indent="-285744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71" indent="-228594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49" indent="-228594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</a:rPr>
              <a:t>U.S. Army Inspector General School 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356686" y="185886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Terminal Learning Objective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225" y="1914625"/>
            <a:ext cx="8686800" cy="4495800"/>
          </a:xfrm>
        </p:spPr>
        <p:txBody>
          <a:bodyPr/>
          <a:lstStyle/>
          <a:p>
            <a:pPr>
              <a:defRPr/>
            </a:pPr>
            <a:r>
              <a:rPr lang="en-US" sz="2000" u="sng" dirty="0"/>
              <a:t>Action:</a:t>
            </a:r>
            <a:r>
              <a:rPr lang="en-US" sz="2000" dirty="0"/>
              <a:t>  Resolve allegations of impropriety.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u="sng" dirty="0"/>
              <a:t>Conditions:</a:t>
            </a:r>
            <a:r>
              <a:rPr lang="en-US" sz="2000" dirty="0"/>
              <a:t>  Given Army Regulation 20-1, </a:t>
            </a:r>
            <a:r>
              <a:rPr lang="en-US" sz="2000" u="sng" dirty="0"/>
              <a:t>The Assistance and Investigations Guide</a:t>
            </a:r>
            <a:r>
              <a:rPr lang="en-US" sz="2000" dirty="0"/>
              <a:t>, Army Regulation 600-20, handouts, classroom instruction, and allegations of impropriety.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u="sng" dirty="0"/>
              <a:t>Standard:</a:t>
            </a:r>
            <a:r>
              <a:rPr lang="en-US" sz="2000" dirty="0"/>
              <a:t>  Apply the six-step Inspector General Action Process (IGAP) to resolve an allegation of impropriety, culminating in a Report of Investigation (ROI) that accurately substantiates or does not substantiate the allegation. In addition, describe special situations with regard to Inspector General Investigations.</a:t>
            </a:r>
          </a:p>
          <a:p>
            <a:pPr eaLnBrk="1" hangingPunct="1">
              <a:defRPr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027517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3" y="126088"/>
            <a:ext cx="8080375" cy="8382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4000" dirty="0">
                <a:solidFill>
                  <a:schemeClr val="tx1"/>
                </a:solidFill>
              </a:rPr>
              <a:t>Suspect Interview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C9880-B9B1-9FC9-FBC7-7DECAA1DFC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532" y="1851984"/>
            <a:ext cx="7806936" cy="43697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2203704"/>
      </p:ext>
    </p:extLst>
  </p:cSld>
  <p:clrMapOvr>
    <a:masterClrMapping/>
  </p:clrMapOvr>
  <p:transition>
    <p:pull/>
    <p:sndAc>
      <p:endSnd/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18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66475"/>
            <a:ext cx="70866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Attorney Brief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53250" y="6559339"/>
            <a:ext cx="169949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E46925-FE0A-0E78-E91F-11EFC4F723BE}"/>
              </a:ext>
            </a:extLst>
          </p:cNvPr>
          <p:cNvGrpSpPr>
            <a:grpSpLocks/>
          </p:cNvGrpSpPr>
          <p:nvPr/>
        </p:nvGrpSpPr>
        <p:grpSpPr bwMode="auto">
          <a:xfrm>
            <a:off x="2010717" y="1666754"/>
            <a:ext cx="5122566" cy="3857785"/>
            <a:chOff x="1092" y="871"/>
            <a:chExt cx="3576" cy="257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F630EDD-E679-1538-A8E9-A9816F323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7EAEC58-32F9-A623-DC04-BAFA4C450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B132E9A-7976-1672-4C99-72A2690A9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DF6556E-CE7E-669C-A59D-B09BDCED8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1AA95E8-C874-DCB9-F7D7-AAB7CF498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5289F27-6030-C76C-CF9F-BE05F9824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8876075-CBD5-E0DB-390A-A8A332ED1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2AEB40CC-C9FC-A783-09C1-A4B2A4FA0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4E8CED7-1E7B-BCE5-7085-8F329D2FF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0DFA3E8-29F5-36A8-FF09-4A993C1FA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2F02D54-BF69-4150-758E-FAA2A344C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30D674C-B0D4-4C27-E485-D02FF13C0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93832A6-87EE-F57C-DED2-34E3FFF44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B7BCC08F-9513-BA28-5353-4F91EF2FF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2F00722C-EBE3-5744-1881-EED1A921A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5F431D0B-1109-ED99-98E3-F2A35D934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C2233580-5933-2B38-43DE-79A1C6445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C3935795-8C85-E72B-F6FA-F5F077C17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416294DF-67B6-0624-0B21-30D48A661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6501C81B-03FE-E88B-2370-4A51B74F5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9538122-7EA6-15E1-407D-28E7C2311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A25BDD92-D547-574E-C7C7-59F1ECE73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33F102FD-4A60-F4FE-F297-936FD7904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F8035C03-4D4C-3C15-B6CE-C5FDBBD22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A04AA4C9-85BC-FC20-F867-054769C1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B7DECBBD-9A78-98F0-9558-5D3849780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D9AA0D5F-4DC2-6C4B-444A-D41765C3C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1726B748-99A3-3CF5-76D9-09ACEF55D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09542CC2-699F-88E9-E058-24733559D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675"/>
              <a:ext cx="329" cy="229"/>
            </a:xfrm>
            <a:custGeom>
              <a:avLst/>
              <a:gdLst/>
              <a:ahLst/>
              <a:cxnLst>
                <a:cxn ang="0">
                  <a:pos x="109" y="228"/>
                </a:cxn>
                <a:cxn ang="0">
                  <a:pos x="109" y="225"/>
                </a:cxn>
                <a:cxn ang="0">
                  <a:pos x="111" y="220"/>
                </a:cxn>
                <a:cxn ang="0">
                  <a:pos x="115" y="211"/>
                </a:cxn>
                <a:cxn ang="0">
                  <a:pos x="119" y="202"/>
                </a:cxn>
                <a:cxn ang="0">
                  <a:pos x="126" y="190"/>
                </a:cxn>
                <a:cxn ang="0">
                  <a:pos x="132" y="177"/>
                </a:cxn>
                <a:cxn ang="0">
                  <a:pos x="140" y="164"/>
                </a:cxn>
                <a:cxn ang="0">
                  <a:pos x="149" y="153"/>
                </a:cxn>
                <a:cxn ang="0">
                  <a:pos x="157" y="143"/>
                </a:cxn>
                <a:cxn ang="0">
                  <a:pos x="167" y="135"/>
                </a:cxn>
                <a:cxn ang="0">
                  <a:pos x="167" y="135"/>
                </a:cxn>
                <a:cxn ang="0">
                  <a:pos x="181" y="128"/>
                </a:cxn>
                <a:cxn ang="0">
                  <a:pos x="197" y="122"/>
                </a:cxn>
                <a:cxn ang="0">
                  <a:pos x="216" y="120"/>
                </a:cxn>
                <a:cxn ang="0">
                  <a:pos x="239" y="118"/>
                </a:cxn>
                <a:cxn ang="0">
                  <a:pos x="261" y="116"/>
                </a:cxn>
                <a:cxn ang="0">
                  <a:pos x="281" y="116"/>
                </a:cxn>
                <a:cxn ang="0">
                  <a:pos x="300" y="116"/>
                </a:cxn>
                <a:cxn ang="0">
                  <a:pos x="314" y="116"/>
                </a:cxn>
                <a:cxn ang="0">
                  <a:pos x="323" y="116"/>
                </a:cxn>
                <a:cxn ang="0">
                  <a:pos x="328" y="118"/>
                </a:cxn>
                <a:cxn ang="0">
                  <a:pos x="167" y="0"/>
                </a:cxn>
                <a:cxn ang="0">
                  <a:pos x="0" y="151"/>
                </a:cxn>
                <a:cxn ang="0">
                  <a:pos x="109" y="228"/>
                </a:cxn>
                <a:cxn ang="0">
                  <a:pos x="109" y="228"/>
                </a:cxn>
              </a:cxnLst>
              <a:rect l="0" t="0" r="r" b="b"/>
              <a:pathLst>
                <a:path w="329" h="229">
                  <a:moveTo>
                    <a:pt x="109" y="228"/>
                  </a:moveTo>
                  <a:lnTo>
                    <a:pt x="109" y="225"/>
                  </a:lnTo>
                  <a:lnTo>
                    <a:pt x="111" y="220"/>
                  </a:lnTo>
                  <a:lnTo>
                    <a:pt x="115" y="211"/>
                  </a:lnTo>
                  <a:lnTo>
                    <a:pt x="119" y="202"/>
                  </a:lnTo>
                  <a:lnTo>
                    <a:pt x="126" y="190"/>
                  </a:lnTo>
                  <a:lnTo>
                    <a:pt x="132" y="177"/>
                  </a:lnTo>
                  <a:lnTo>
                    <a:pt x="140" y="164"/>
                  </a:lnTo>
                  <a:lnTo>
                    <a:pt x="149" y="153"/>
                  </a:lnTo>
                  <a:lnTo>
                    <a:pt x="157" y="143"/>
                  </a:lnTo>
                  <a:lnTo>
                    <a:pt x="167" y="135"/>
                  </a:lnTo>
                  <a:lnTo>
                    <a:pt x="167" y="135"/>
                  </a:lnTo>
                  <a:lnTo>
                    <a:pt x="181" y="128"/>
                  </a:lnTo>
                  <a:lnTo>
                    <a:pt x="197" y="122"/>
                  </a:lnTo>
                  <a:lnTo>
                    <a:pt x="216" y="120"/>
                  </a:lnTo>
                  <a:lnTo>
                    <a:pt x="239" y="118"/>
                  </a:lnTo>
                  <a:lnTo>
                    <a:pt x="261" y="116"/>
                  </a:lnTo>
                  <a:lnTo>
                    <a:pt x="281" y="116"/>
                  </a:lnTo>
                  <a:lnTo>
                    <a:pt x="300" y="116"/>
                  </a:lnTo>
                  <a:lnTo>
                    <a:pt x="314" y="116"/>
                  </a:lnTo>
                  <a:lnTo>
                    <a:pt x="323" y="116"/>
                  </a:lnTo>
                  <a:lnTo>
                    <a:pt x="328" y="118"/>
                  </a:lnTo>
                  <a:lnTo>
                    <a:pt x="167" y="0"/>
                  </a:lnTo>
                  <a:lnTo>
                    <a:pt x="0" y="151"/>
                  </a:lnTo>
                  <a:lnTo>
                    <a:pt x="109" y="228"/>
                  </a:lnTo>
                  <a:lnTo>
                    <a:pt x="109" y="22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9F8E4D12-C177-4493-34A9-447B7F2AD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2671"/>
              <a:ext cx="213" cy="230"/>
            </a:xfrm>
            <a:custGeom>
              <a:avLst/>
              <a:gdLst/>
              <a:ahLst/>
              <a:cxnLst>
                <a:cxn ang="0">
                  <a:pos x="135" y="229"/>
                </a:cxn>
                <a:cxn ang="0">
                  <a:pos x="133" y="227"/>
                </a:cxn>
                <a:cxn ang="0">
                  <a:pos x="133" y="221"/>
                </a:cxn>
                <a:cxn ang="0">
                  <a:pos x="133" y="212"/>
                </a:cxn>
                <a:cxn ang="0">
                  <a:pos x="133" y="200"/>
                </a:cxn>
                <a:cxn ang="0">
                  <a:pos x="133" y="187"/>
                </a:cxn>
                <a:cxn ang="0">
                  <a:pos x="133" y="172"/>
                </a:cxn>
                <a:cxn ang="0">
                  <a:pos x="133" y="157"/>
                </a:cxn>
                <a:cxn ang="0">
                  <a:pos x="135" y="143"/>
                </a:cxn>
                <a:cxn ang="0">
                  <a:pos x="138" y="129"/>
                </a:cxn>
                <a:cxn ang="0">
                  <a:pos x="143" y="120"/>
                </a:cxn>
                <a:cxn ang="0">
                  <a:pos x="212" y="69"/>
                </a:cxn>
                <a:cxn ang="0">
                  <a:pos x="110" y="0"/>
                </a:cxn>
                <a:cxn ang="0">
                  <a:pos x="0" y="136"/>
                </a:cxn>
                <a:cxn ang="0">
                  <a:pos x="135" y="229"/>
                </a:cxn>
                <a:cxn ang="0">
                  <a:pos x="135" y="229"/>
                </a:cxn>
              </a:cxnLst>
              <a:rect l="0" t="0" r="r" b="b"/>
              <a:pathLst>
                <a:path w="213" h="230">
                  <a:moveTo>
                    <a:pt x="135" y="229"/>
                  </a:moveTo>
                  <a:lnTo>
                    <a:pt x="133" y="227"/>
                  </a:lnTo>
                  <a:lnTo>
                    <a:pt x="133" y="221"/>
                  </a:lnTo>
                  <a:lnTo>
                    <a:pt x="133" y="212"/>
                  </a:lnTo>
                  <a:lnTo>
                    <a:pt x="133" y="200"/>
                  </a:lnTo>
                  <a:lnTo>
                    <a:pt x="133" y="187"/>
                  </a:lnTo>
                  <a:lnTo>
                    <a:pt x="133" y="172"/>
                  </a:lnTo>
                  <a:lnTo>
                    <a:pt x="133" y="157"/>
                  </a:lnTo>
                  <a:lnTo>
                    <a:pt x="135" y="143"/>
                  </a:lnTo>
                  <a:lnTo>
                    <a:pt x="138" y="129"/>
                  </a:lnTo>
                  <a:lnTo>
                    <a:pt x="143" y="120"/>
                  </a:lnTo>
                  <a:lnTo>
                    <a:pt x="212" y="69"/>
                  </a:lnTo>
                  <a:lnTo>
                    <a:pt x="110" y="0"/>
                  </a:lnTo>
                  <a:lnTo>
                    <a:pt x="0" y="136"/>
                  </a:lnTo>
                  <a:lnTo>
                    <a:pt x="135" y="229"/>
                  </a:lnTo>
                  <a:lnTo>
                    <a:pt x="135" y="2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1DC41C46-D060-E2E5-AD96-C54867326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241"/>
              <a:ext cx="229" cy="245"/>
            </a:xfrm>
            <a:custGeom>
              <a:avLst/>
              <a:gdLst/>
              <a:ahLst/>
              <a:cxnLst>
                <a:cxn ang="0">
                  <a:pos x="135" y="244"/>
                </a:cxn>
                <a:cxn ang="0">
                  <a:pos x="135" y="241"/>
                </a:cxn>
                <a:cxn ang="0">
                  <a:pos x="135" y="234"/>
                </a:cxn>
                <a:cxn ang="0">
                  <a:pos x="137" y="223"/>
                </a:cxn>
                <a:cxn ang="0">
                  <a:pos x="138" y="208"/>
                </a:cxn>
                <a:cxn ang="0">
                  <a:pos x="140" y="193"/>
                </a:cxn>
                <a:cxn ang="0">
                  <a:pos x="143" y="176"/>
                </a:cxn>
                <a:cxn ang="0">
                  <a:pos x="147" y="160"/>
                </a:cxn>
                <a:cxn ang="0">
                  <a:pos x="152" y="143"/>
                </a:cxn>
                <a:cxn ang="0">
                  <a:pos x="156" y="128"/>
                </a:cxn>
                <a:cxn ang="0">
                  <a:pos x="160" y="118"/>
                </a:cxn>
                <a:cxn ang="0">
                  <a:pos x="228" y="68"/>
                </a:cxn>
                <a:cxn ang="0">
                  <a:pos x="126" y="0"/>
                </a:cxn>
                <a:cxn ang="0">
                  <a:pos x="0" y="151"/>
                </a:cxn>
                <a:cxn ang="0">
                  <a:pos x="135" y="244"/>
                </a:cxn>
                <a:cxn ang="0">
                  <a:pos x="135" y="244"/>
                </a:cxn>
              </a:cxnLst>
              <a:rect l="0" t="0" r="r" b="b"/>
              <a:pathLst>
                <a:path w="229" h="245">
                  <a:moveTo>
                    <a:pt x="135" y="244"/>
                  </a:moveTo>
                  <a:lnTo>
                    <a:pt x="135" y="241"/>
                  </a:lnTo>
                  <a:lnTo>
                    <a:pt x="135" y="234"/>
                  </a:lnTo>
                  <a:lnTo>
                    <a:pt x="137" y="223"/>
                  </a:lnTo>
                  <a:lnTo>
                    <a:pt x="138" y="208"/>
                  </a:lnTo>
                  <a:lnTo>
                    <a:pt x="140" y="193"/>
                  </a:lnTo>
                  <a:lnTo>
                    <a:pt x="143" y="176"/>
                  </a:lnTo>
                  <a:lnTo>
                    <a:pt x="147" y="160"/>
                  </a:lnTo>
                  <a:lnTo>
                    <a:pt x="152" y="143"/>
                  </a:lnTo>
                  <a:lnTo>
                    <a:pt x="156" y="128"/>
                  </a:lnTo>
                  <a:lnTo>
                    <a:pt x="160" y="118"/>
                  </a:lnTo>
                  <a:lnTo>
                    <a:pt x="228" y="68"/>
                  </a:lnTo>
                  <a:lnTo>
                    <a:pt x="126" y="0"/>
                  </a:lnTo>
                  <a:lnTo>
                    <a:pt x="0" y="151"/>
                  </a:lnTo>
                  <a:lnTo>
                    <a:pt x="135" y="244"/>
                  </a:lnTo>
                  <a:lnTo>
                    <a:pt x="135" y="24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E47E9F4C-4835-F5AD-5F57-6B47E4B9A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C82E9572-C103-BF3C-9B69-0184ED711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86BE04E4-A950-0E42-2CF2-E91755F48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E834127A-C63E-647A-8FCD-75CDEFF9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9B80D84C-B8BD-D4F2-9388-D1B3CF78F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2808"/>
              <a:ext cx="213" cy="22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86"/>
                </a:cxn>
                <a:cxn ang="0">
                  <a:pos x="4" y="91"/>
                </a:cxn>
                <a:cxn ang="0">
                  <a:pos x="11" y="101"/>
                </a:cxn>
                <a:cxn ang="0">
                  <a:pos x="14" y="112"/>
                </a:cxn>
                <a:cxn ang="0">
                  <a:pos x="20" y="126"/>
                </a:cxn>
                <a:cxn ang="0">
                  <a:pos x="27" y="143"/>
                </a:cxn>
                <a:cxn ang="0">
                  <a:pos x="29" y="160"/>
                </a:cxn>
                <a:cxn ang="0">
                  <a:pos x="32" y="179"/>
                </a:cxn>
                <a:cxn ang="0">
                  <a:pos x="29" y="200"/>
                </a:cxn>
                <a:cxn ang="0">
                  <a:pos x="25" y="219"/>
                </a:cxn>
                <a:cxn ang="0">
                  <a:pos x="212" y="135"/>
                </a:cxn>
                <a:cxn ang="0">
                  <a:pos x="168" y="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213" h="220">
                  <a:moveTo>
                    <a:pt x="0" y="84"/>
                  </a:moveTo>
                  <a:lnTo>
                    <a:pt x="0" y="86"/>
                  </a:lnTo>
                  <a:lnTo>
                    <a:pt x="4" y="91"/>
                  </a:lnTo>
                  <a:lnTo>
                    <a:pt x="11" y="101"/>
                  </a:lnTo>
                  <a:lnTo>
                    <a:pt x="14" y="112"/>
                  </a:lnTo>
                  <a:lnTo>
                    <a:pt x="20" y="126"/>
                  </a:lnTo>
                  <a:lnTo>
                    <a:pt x="27" y="143"/>
                  </a:lnTo>
                  <a:lnTo>
                    <a:pt x="29" y="160"/>
                  </a:lnTo>
                  <a:lnTo>
                    <a:pt x="32" y="179"/>
                  </a:lnTo>
                  <a:lnTo>
                    <a:pt x="29" y="200"/>
                  </a:lnTo>
                  <a:lnTo>
                    <a:pt x="25" y="219"/>
                  </a:lnTo>
                  <a:lnTo>
                    <a:pt x="212" y="135"/>
                  </a:lnTo>
                  <a:lnTo>
                    <a:pt x="168" y="0"/>
                  </a:lnTo>
                  <a:lnTo>
                    <a:pt x="0" y="84"/>
                  </a:lnTo>
                  <a:lnTo>
                    <a:pt x="0" y="8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95FE9B03-C8F8-B4AA-A352-C2F12F913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23AEEC35-C17A-428E-2E20-65836A810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" name="Line 43">
              <a:extLst>
                <a:ext uri="{FF2B5EF4-FFF2-40B4-BE49-F238E27FC236}">
                  <a16:creationId xmlns:a16="http://schemas.microsoft.com/office/drawing/2014/main" id="{A9D924A6-65B3-7E22-9310-BA43A15941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1" y="1163"/>
              <a:ext cx="175" cy="116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8B4B0F63-59F5-C800-8B87-C6523308E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  <a:lnTo>
                    <a:pt x="156" y="7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F89A743C-5744-4AAD-B041-775D0AF47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F3ED176E-7E22-D654-5C8F-1A2F5748C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547"/>
              <a:ext cx="612" cy="393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34" y="389"/>
                </a:cxn>
                <a:cxn ang="0">
                  <a:pos x="69" y="387"/>
                </a:cxn>
                <a:cxn ang="0">
                  <a:pos x="109" y="383"/>
                </a:cxn>
                <a:cxn ang="0">
                  <a:pos x="149" y="376"/>
                </a:cxn>
                <a:cxn ang="0">
                  <a:pos x="187" y="371"/>
                </a:cxn>
                <a:cxn ang="0">
                  <a:pos x="229" y="360"/>
                </a:cxn>
                <a:cxn ang="0">
                  <a:pos x="269" y="350"/>
                </a:cxn>
                <a:cxn ang="0">
                  <a:pos x="305" y="334"/>
                </a:cxn>
                <a:cxn ang="0">
                  <a:pos x="341" y="318"/>
                </a:cxn>
                <a:cxn ang="0">
                  <a:pos x="374" y="299"/>
                </a:cxn>
                <a:cxn ang="0">
                  <a:pos x="374" y="299"/>
                </a:cxn>
                <a:cxn ang="0">
                  <a:pos x="406" y="277"/>
                </a:cxn>
                <a:cxn ang="0">
                  <a:pos x="436" y="252"/>
                </a:cxn>
                <a:cxn ang="0">
                  <a:pos x="461" y="225"/>
                </a:cxn>
                <a:cxn ang="0">
                  <a:pos x="489" y="193"/>
                </a:cxn>
                <a:cxn ang="0">
                  <a:pos x="514" y="161"/>
                </a:cxn>
                <a:cxn ang="0">
                  <a:pos x="535" y="128"/>
                </a:cxn>
                <a:cxn ang="0">
                  <a:pos x="556" y="96"/>
                </a:cxn>
                <a:cxn ang="0">
                  <a:pos x="576" y="62"/>
                </a:cxn>
                <a:cxn ang="0">
                  <a:pos x="593" y="31"/>
                </a:cxn>
                <a:cxn ang="0">
                  <a:pos x="611" y="0"/>
                </a:cxn>
              </a:cxnLst>
              <a:rect l="0" t="0" r="r" b="b"/>
              <a:pathLst>
                <a:path w="612" h="393">
                  <a:moveTo>
                    <a:pt x="0" y="392"/>
                  </a:moveTo>
                  <a:lnTo>
                    <a:pt x="34" y="389"/>
                  </a:lnTo>
                  <a:lnTo>
                    <a:pt x="69" y="387"/>
                  </a:lnTo>
                  <a:lnTo>
                    <a:pt x="109" y="383"/>
                  </a:lnTo>
                  <a:lnTo>
                    <a:pt x="149" y="376"/>
                  </a:lnTo>
                  <a:lnTo>
                    <a:pt x="187" y="371"/>
                  </a:lnTo>
                  <a:lnTo>
                    <a:pt x="229" y="360"/>
                  </a:lnTo>
                  <a:lnTo>
                    <a:pt x="269" y="350"/>
                  </a:lnTo>
                  <a:lnTo>
                    <a:pt x="305" y="334"/>
                  </a:lnTo>
                  <a:lnTo>
                    <a:pt x="341" y="318"/>
                  </a:lnTo>
                  <a:lnTo>
                    <a:pt x="374" y="299"/>
                  </a:lnTo>
                  <a:lnTo>
                    <a:pt x="374" y="299"/>
                  </a:lnTo>
                  <a:lnTo>
                    <a:pt x="406" y="277"/>
                  </a:lnTo>
                  <a:lnTo>
                    <a:pt x="436" y="252"/>
                  </a:lnTo>
                  <a:lnTo>
                    <a:pt x="461" y="225"/>
                  </a:lnTo>
                  <a:lnTo>
                    <a:pt x="489" y="193"/>
                  </a:lnTo>
                  <a:lnTo>
                    <a:pt x="514" y="161"/>
                  </a:lnTo>
                  <a:lnTo>
                    <a:pt x="535" y="128"/>
                  </a:lnTo>
                  <a:lnTo>
                    <a:pt x="556" y="96"/>
                  </a:lnTo>
                  <a:lnTo>
                    <a:pt x="576" y="62"/>
                  </a:lnTo>
                  <a:lnTo>
                    <a:pt x="593" y="31"/>
                  </a:lnTo>
                  <a:lnTo>
                    <a:pt x="611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2E861FFC-2E4D-5C34-266C-98069CAA2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FE50285E-25F4-FA4C-A8EA-292C11D81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" name="Line 49">
              <a:extLst>
                <a:ext uri="{FF2B5EF4-FFF2-40B4-BE49-F238E27FC236}">
                  <a16:creationId xmlns:a16="http://schemas.microsoft.com/office/drawing/2014/main" id="{A6A6262B-758E-AA07-7B68-D3EF9AA259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3" y="1054"/>
              <a:ext cx="166" cy="255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5C47F931-3D12-E206-01A7-7503984E2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9480B70A-3B7E-2676-2A62-4415A37E6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EC1B40D9-D2FE-700B-ED9B-18FBB2FC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A9513AF5-DFAD-812B-A545-57C48074F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1C9A54FD-D436-3493-F9CF-5EA59E5AF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336"/>
              <a:ext cx="2267" cy="1700"/>
            </a:xfrm>
            <a:custGeom>
              <a:avLst/>
              <a:gdLst/>
              <a:ahLst/>
              <a:cxnLst>
                <a:cxn ang="0">
                  <a:pos x="2029" y="0"/>
                </a:cxn>
                <a:cxn ang="0">
                  <a:pos x="0" y="1300"/>
                </a:cxn>
                <a:cxn ang="0">
                  <a:pos x="236" y="1699"/>
                </a:cxn>
                <a:cxn ang="0">
                  <a:pos x="2266" y="381"/>
                </a:cxn>
                <a:cxn ang="0">
                  <a:pos x="2029" y="0"/>
                </a:cxn>
                <a:cxn ang="0">
                  <a:pos x="2029" y="0"/>
                </a:cxn>
              </a:cxnLst>
              <a:rect l="0" t="0" r="r" b="b"/>
              <a:pathLst>
                <a:path w="2267" h="1700">
                  <a:moveTo>
                    <a:pt x="2029" y="0"/>
                  </a:moveTo>
                  <a:lnTo>
                    <a:pt x="0" y="1300"/>
                  </a:lnTo>
                  <a:lnTo>
                    <a:pt x="236" y="1699"/>
                  </a:lnTo>
                  <a:lnTo>
                    <a:pt x="2266" y="381"/>
                  </a:lnTo>
                  <a:lnTo>
                    <a:pt x="2029" y="0"/>
                  </a:lnTo>
                  <a:lnTo>
                    <a:pt x="202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D80FEC01-3CAC-4D4F-2325-3D5A3D88E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1345"/>
              <a:ext cx="2251" cy="1678"/>
            </a:xfrm>
            <a:custGeom>
              <a:avLst/>
              <a:gdLst/>
              <a:ahLst/>
              <a:cxnLst>
                <a:cxn ang="0">
                  <a:pos x="2022" y="0"/>
                </a:cxn>
                <a:cxn ang="0">
                  <a:pos x="0" y="1296"/>
                </a:cxn>
                <a:cxn ang="0">
                  <a:pos x="227" y="1677"/>
                </a:cxn>
                <a:cxn ang="0">
                  <a:pos x="2250" y="363"/>
                </a:cxn>
                <a:cxn ang="0">
                  <a:pos x="2022" y="0"/>
                </a:cxn>
                <a:cxn ang="0">
                  <a:pos x="2022" y="0"/>
                </a:cxn>
              </a:cxnLst>
              <a:rect l="0" t="0" r="r" b="b"/>
              <a:pathLst>
                <a:path w="2251" h="1678">
                  <a:moveTo>
                    <a:pt x="2022" y="0"/>
                  </a:moveTo>
                  <a:lnTo>
                    <a:pt x="0" y="1296"/>
                  </a:lnTo>
                  <a:lnTo>
                    <a:pt x="227" y="1677"/>
                  </a:lnTo>
                  <a:lnTo>
                    <a:pt x="2250" y="363"/>
                  </a:lnTo>
                  <a:lnTo>
                    <a:pt x="2022" y="0"/>
                  </a:lnTo>
                  <a:lnTo>
                    <a:pt x="2022" y="0"/>
                  </a:lnTo>
                </a:path>
              </a:pathLst>
            </a:custGeom>
            <a:solidFill>
              <a:srgbClr val="FFDA16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784590F2-F0C6-6C45-56EF-2D11724C7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1354"/>
              <a:ext cx="2238" cy="1657"/>
            </a:xfrm>
            <a:custGeom>
              <a:avLst/>
              <a:gdLst/>
              <a:ahLst/>
              <a:cxnLst>
                <a:cxn ang="0">
                  <a:pos x="2019" y="0"/>
                </a:cxn>
                <a:cxn ang="0">
                  <a:pos x="0" y="1292"/>
                </a:cxn>
                <a:cxn ang="0">
                  <a:pos x="218" y="1656"/>
                </a:cxn>
                <a:cxn ang="0">
                  <a:pos x="2237" y="347"/>
                </a:cxn>
                <a:cxn ang="0">
                  <a:pos x="2019" y="0"/>
                </a:cxn>
                <a:cxn ang="0">
                  <a:pos x="2019" y="0"/>
                </a:cxn>
              </a:cxnLst>
              <a:rect l="0" t="0" r="r" b="b"/>
              <a:pathLst>
                <a:path w="2238" h="1657">
                  <a:moveTo>
                    <a:pt x="2019" y="0"/>
                  </a:moveTo>
                  <a:lnTo>
                    <a:pt x="0" y="1292"/>
                  </a:lnTo>
                  <a:lnTo>
                    <a:pt x="218" y="1656"/>
                  </a:lnTo>
                  <a:lnTo>
                    <a:pt x="2237" y="347"/>
                  </a:lnTo>
                  <a:lnTo>
                    <a:pt x="2019" y="0"/>
                  </a:lnTo>
                  <a:lnTo>
                    <a:pt x="2019" y="0"/>
                  </a:lnTo>
                </a:path>
              </a:pathLst>
            </a:custGeom>
            <a:solidFill>
              <a:srgbClr val="FFDB1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7D99583B-8FEA-073F-896A-B2A01CF91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360"/>
              <a:ext cx="2222" cy="1639"/>
            </a:xfrm>
            <a:custGeom>
              <a:avLst/>
              <a:gdLst/>
              <a:ahLst/>
              <a:cxnLst>
                <a:cxn ang="0">
                  <a:pos x="2014" y="0"/>
                </a:cxn>
                <a:cxn ang="0">
                  <a:pos x="0" y="1291"/>
                </a:cxn>
                <a:cxn ang="0">
                  <a:pos x="210" y="1638"/>
                </a:cxn>
                <a:cxn ang="0">
                  <a:pos x="2221" y="333"/>
                </a:cxn>
                <a:cxn ang="0">
                  <a:pos x="2014" y="0"/>
                </a:cxn>
                <a:cxn ang="0">
                  <a:pos x="2014" y="0"/>
                </a:cxn>
              </a:cxnLst>
              <a:rect l="0" t="0" r="r" b="b"/>
              <a:pathLst>
                <a:path w="2222" h="1639">
                  <a:moveTo>
                    <a:pt x="2014" y="0"/>
                  </a:moveTo>
                  <a:lnTo>
                    <a:pt x="0" y="1291"/>
                  </a:lnTo>
                  <a:lnTo>
                    <a:pt x="210" y="1638"/>
                  </a:lnTo>
                  <a:lnTo>
                    <a:pt x="2221" y="333"/>
                  </a:lnTo>
                  <a:lnTo>
                    <a:pt x="2014" y="0"/>
                  </a:lnTo>
                  <a:lnTo>
                    <a:pt x="2014" y="0"/>
                  </a:lnTo>
                </a:path>
              </a:pathLst>
            </a:custGeom>
            <a:solidFill>
              <a:srgbClr val="FFDD2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8A9D3EA5-E9ED-D2F9-7CE2-171B31DC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367"/>
              <a:ext cx="2209" cy="1619"/>
            </a:xfrm>
            <a:custGeom>
              <a:avLst/>
              <a:gdLst/>
              <a:ahLst/>
              <a:cxnLst>
                <a:cxn ang="0">
                  <a:pos x="2012" y="0"/>
                </a:cxn>
                <a:cxn ang="0">
                  <a:pos x="0" y="1287"/>
                </a:cxn>
                <a:cxn ang="0">
                  <a:pos x="202" y="1618"/>
                </a:cxn>
                <a:cxn ang="0">
                  <a:pos x="2208" y="315"/>
                </a:cxn>
                <a:cxn ang="0">
                  <a:pos x="2012" y="0"/>
                </a:cxn>
                <a:cxn ang="0">
                  <a:pos x="2012" y="0"/>
                </a:cxn>
              </a:cxnLst>
              <a:rect l="0" t="0" r="r" b="b"/>
              <a:pathLst>
                <a:path w="2209" h="1619">
                  <a:moveTo>
                    <a:pt x="2012" y="0"/>
                  </a:moveTo>
                  <a:lnTo>
                    <a:pt x="0" y="1287"/>
                  </a:lnTo>
                  <a:lnTo>
                    <a:pt x="202" y="1618"/>
                  </a:lnTo>
                  <a:lnTo>
                    <a:pt x="2208" y="315"/>
                  </a:lnTo>
                  <a:lnTo>
                    <a:pt x="2012" y="0"/>
                  </a:lnTo>
                  <a:lnTo>
                    <a:pt x="2012" y="0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EE679C57-331B-52BA-3E31-0DC29659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1378"/>
              <a:ext cx="2191" cy="1597"/>
            </a:xfrm>
            <a:custGeom>
              <a:avLst/>
              <a:gdLst/>
              <a:ahLst/>
              <a:cxnLst>
                <a:cxn ang="0">
                  <a:pos x="2001" y="0"/>
                </a:cxn>
                <a:cxn ang="0">
                  <a:pos x="0" y="1281"/>
                </a:cxn>
                <a:cxn ang="0">
                  <a:pos x="190" y="1596"/>
                </a:cxn>
                <a:cxn ang="0">
                  <a:pos x="2190" y="299"/>
                </a:cxn>
                <a:cxn ang="0">
                  <a:pos x="2001" y="0"/>
                </a:cxn>
                <a:cxn ang="0">
                  <a:pos x="2001" y="0"/>
                </a:cxn>
              </a:cxnLst>
              <a:rect l="0" t="0" r="r" b="b"/>
              <a:pathLst>
                <a:path w="2191" h="1597">
                  <a:moveTo>
                    <a:pt x="2001" y="0"/>
                  </a:moveTo>
                  <a:lnTo>
                    <a:pt x="0" y="1281"/>
                  </a:lnTo>
                  <a:lnTo>
                    <a:pt x="190" y="1596"/>
                  </a:lnTo>
                  <a:lnTo>
                    <a:pt x="2190" y="299"/>
                  </a:lnTo>
                  <a:lnTo>
                    <a:pt x="2001" y="0"/>
                  </a:lnTo>
                  <a:lnTo>
                    <a:pt x="2001" y="0"/>
                  </a:lnTo>
                </a:path>
              </a:pathLst>
            </a:custGeom>
            <a:solidFill>
              <a:srgbClr val="FFE033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001F00C6-8229-1827-BDB4-9C4FC087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1385"/>
              <a:ext cx="2176" cy="1575"/>
            </a:xfrm>
            <a:custGeom>
              <a:avLst/>
              <a:gdLst/>
              <a:ahLst/>
              <a:cxnLst>
                <a:cxn ang="0">
                  <a:pos x="1997" y="0"/>
                </a:cxn>
                <a:cxn ang="0">
                  <a:pos x="0" y="1277"/>
                </a:cxn>
                <a:cxn ang="0">
                  <a:pos x="181" y="1574"/>
                </a:cxn>
                <a:cxn ang="0">
                  <a:pos x="2175" y="282"/>
                </a:cxn>
                <a:cxn ang="0">
                  <a:pos x="1997" y="0"/>
                </a:cxn>
                <a:cxn ang="0">
                  <a:pos x="1997" y="0"/>
                </a:cxn>
              </a:cxnLst>
              <a:rect l="0" t="0" r="r" b="b"/>
              <a:pathLst>
                <a:path w="2176" h="1575">
                  <a:moveTo>
                    <a:pt x="1997" y="0"/>
                  </a:moveTo>
                  <a:lnTo>
                    <a:pt x="0" y="1277"/>
                  </a:lnTo>
                  <a:lnTo>
                    <a:pt x="181" y="1574"/>
                  </a:lnTo>
                  <a:lnTo>
                    <a:pt x="2175" y="282"/>
                  </a:lnTo>
                  <a:lnTo>
                    <a:pt x="1997" y="0"/>
                  </a:lnTo>
                  <a:lnTo>
                    <a:pt x="1997" y="0"/>
                  </a:lnTo>
                </a:path>
              </a:pathLst>
            </a:custGeom>
            <a:solidFill>
              <a:srgbClr val="FFE13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6" name="Freeform 61">
              <a:extLst>
                <a:ext uri="{FF2B5EF4-FFF2-40B4-BE49-F238E27FC236}">
                  <a16:creationId xmlns:a16="http://schemas.microsoft.com/office/drawing/2014/main" id="{9A9DE419-4622-4E1B-10FF-3E560A8F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1392"/>
              <a:ext cx="2163" cy="1557"/>
            </a:xfrm>
            <a:custGeom>
              <a:avLst/>
              <a:gdLst/>
              <a:ahLst/>
              <a:cxnLst>
                <a:cxn ang="0">
                  <a:pos x="1994" y="0"/>
                </a:cxn>
                <a:cxn ang="0">
                  <a:pos x="0" y="1275"/>
                </a:cxn>
                <a:cxn ang="0">
                  <a:pos x="172" y="1556"/>
                </a:cxn>
                <a:cxn ang="0">
                  <a:pos x="2162" y="269"/>
                </a:cxn>
                <a:cxn ang="0">
                  <a:pos x="1994" y="0"/>
                </a:cxn>
                <a:cxn ang="0">
                  <a:pos x="1994" y="0"/>
                </a:cxn>
              </a:cxnLst>
              <a:rect l="0" t="0" r="r" b="b"/>
              <a:pathLst>
                <a:path w="2163" h="1557">
                  <a:moveTo>
                    <a:pt x="1994" y="0"/>
                  </a:moveTo>
                  <a:lnTo>
                    <a:pt x="0" y="1275"/>
                  </a:lnTo>
                  <a:lnTo>
                    <a:pt x="172" y="1556"/>
                  </a:lnTo>
                  <a:lnTo>
                    <a:pt x="2162" y="269"/>
                  </a:lnTo>
                  <a:lnTo>
                    <a:pt x="1994" y="0"/>
                  </a:lnTo>
                  <a:lnTo>
                    <a:pt x="1994" y="0"/>
                  </a:lnTo>
                </a:path>
              </a:pathLst>
            </a:custGeom>
            <a:solidFill>
              <a:srgbClr val="FFE24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7" name="Freeform 62">
              <a:extLst>
                <a:ext uri="{FF2B5EF4-FFF2-40B4-BE49-F238E27FC236}">
                  <a16:creationId xmlns:a16="http://schemas.microsoft.com/office/drawing/2014/main" id="{F229F721-65EE-181E-DD4C-8344B77FF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401"/>
              <a:ext cx="2145" cy="1535"/>
            </a:xfrm>
            <a:custGeom>
              <a:avLst/>
              <a:gdLst/>
              <a:ahLst/>
              <a:cxnLst>
                <a:cxn ang="0">
                  <a:pos x="1987" y="0"/>
                </a:cxn>
                <a:cxn ang="0">
                  <a:pos x="0" y="1271"/>
                </a:cxn>
                <a:cxn ang="0">
                  <a:pos x="161" y="1534"/>
                </a:cxn>
                <a:cxn ang="0">
                  <a:pos x="2144" y="251"/>
                </a:cxn>
                <a:cxn ang="0">
                  <a:pos x="1987" y="0"/>
                </a:cxn>
                <a:cxn ang="0">
                  <a:pos x="1987" y="0"/>
                </a:cxn>
              </a:cxnLst>
              <a:rect l="0" t="0" r="r" b="b"/>
              <a:pathLst>
                <a:path w="2145" h="1535">
                  <a:moveTo>
                    <a:pt x="1987" y="0"/>
                  </a:moveTo>
                  <a:lnTo>
                    <a:pt x="0" y="1271"/>
                  </a:lnTo>
                  <a:lnTo>
                    <a:pt x="161" y="1534"/>
                  </a:lnTo>
                  <a:lnTo>
                    <a:pt x="2144" y="251"/>
                  </a:lnTo>
                  <a:lnTo>
                    <a:pt x="1987" y="0"/>
                  </a:lnTo>
                  <a:lnTo>
                    <a:pt x="1987" y="0"/>
                  </a:lnTo>
                </a:path>
              </a:pathLst>
            </a:custGeom>
            <a:solidFill>
              <a:srgbClr val="FFE44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8" name="Freeform 63">
              <a:extLst>
                <a:ext uri="{FF2B5EF4-FFF2-40B4-BE49-F238E27FC236}">
                  <a16:creationId xmlns:a16="http://schemas.microsoft.com/office/drawing/2014/main" id="{ADE79FA8-F736-B964-5F64-6870743D6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1408"/>
              <a:ext cx="2130" cy="1516"/>
            </a:xfrm>
            <a:custGeom>
              <a:avLst/>
              <a:gdLst/>
              <a:ahLst/>
              <a:cxnLst>
                <a:cxn ang="0">
                  <a:pos x="1981" y="0"/>
                </a:cxn>
                <a:cxn ang="0">
                  <a:pos x="0" y="1265"/>
                </a:cxn>
                <a:cxn ang="0">
                  <a:pos x="154" y="1515"/>
                </a:cxn>
                <a:cxn ang="0">
                  <a:pos x="2129" y="236"/>
                </a:cxn>
                <a:cxn ang="0">
                  <a:pos x="1981" y="0"/>
                </a:cxn>
                <a:cxn ang="0">
                  <a:pos x="1981" y="0"/>
                </a:cxn>
              </a:cxnLst>
              <a:rect l="0" t="0" r="r" b="b"/>
              <a:pathLst>
                <a:path w="2130" h="1516">
                  <a:moveTo>
                    <a:pt x="1981" y="0"/>
                  </a:moveTo>
                  <a:lnTo>
                    <a:pt x="0" y="1265"/>
                  </a:lnTo>
                  <a:lnTo>
                    <a:pt x="154" y="1515"/>
                  </a:lnTo>
                  <a:lnTo>
                    <a:pt x="2129" y="236"/>
                  </a:lnTo>
                  <a:lnTo>
                    <a:pt x="1981" y="0"/>
                  </a:lnTo>
                  <a:lnTo>
                    <a:pt x="1981" y="0"/>
                  </a:lnTo>
                </a:path>
              </a:pathLst>
            </a:custGeom>
            <a:solidFill>
              <a:srgbClr val="FFE55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9" name="Freeform 64">
              <a:extLst>
                <a:ext uri="{FF2B5EF4-FFF2-40B4-BE49-F238E27FC236}">
                  <a16:creationId xmlns:a16="http://schemas.microsoft.com/office/drawing/2014/main" id="{7D32C330-71CE-BAA7-9524-B913FEB8D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1416"/>
              <a:ext cx="2113" cy="1496"/>
            </a:xfrm>
            <a:custGeom>
              <a:avLst/>
              <a:gdLst/>
              <a:ahLst/>
              <a:cxnLst>
                <a:cxn ang="0">
                  <a:pos x="1974" y="0"/>
                </a:cxn>
                <a:cxn ang="0">
                  <a:pos x="0" y="1261"/>
                </a:cxn>
                <a:cxn ang="0">
                  <a:pos x="143" y="1495"/>
                </a:cxn>
                <a:cxn ang="0">
                  <a:pos x="2112" y="218"/>
                </a:cxn>
                <a:cxn ang="0">
                  <a:pos x="1974" y="0"/>
                </a:cxn>
                <a:cxn ang="0">
                  <a:pos x="1974" y="0"/>
                </a:cxn>
              </a:cxnLst>
              <a:rect l="0" t="0" r="r" b="b"/>
              <a:pathLst>
                <a:path w="2113" h="1496">
                  <a:moveTo>
                    <a:pt x="1974" y="0"/>
                  </a:moveTo>
                  <a:lnTo>
                    <a:pt x="0" y="1261"/>
                  </a:lnTo>
                  <a:lnTo>
                    <a:pt x="143" y="1495"/>
                  </a:lnTo>
                  <a:lnTo>
                    <a:pt x="2112" y="218"/>
                  </a:lnTo>
                  <a:lnTo>
                    <a:pt x="1974" y="0"/>
                  </a:lnTo>
                  <a:lnTo>
                    <a:pt x="1974" y="0"/>
                  </a:lnTo>
                </a:path>
              </a:pathLst>
            </a:custGeom>
            <a:solidFill>
              <a:srgbClr val="FFE75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0" name="Freeform 65">
              <a:extLst>
                <a:ext uri="{FF2B5EF4-FFF2-40B4-BE49-F238E27FC236}">
                  <a16:creationId xmlns:a16="http://schemas.microsoft.com/office/drawing/2014/main" id="{7F2BF5BB-6C0E-E67E-4876-32DBDCC8F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1425"/>
              <a:ext cx="2098" cy="1475"/>
            </a:xfrm>
            <a:custGeom>
              <a:avLst/>
              <a:gdLst/>
              <a:ahLst/>
              <a:cxnLst>
                <a:cxn ang="0">
                  <a:pos x="1970" y="0"/>
                </a:cxn>
                <a:cxn ang="0">
                  <a:pos x="0" y="1256"/>
                </a:cxn>
                <a:cxn ang="0">
                  <a:pos x="135" y="1474"/>
                </a:cxn>
                <a:cxn ang="0">
                  <a:pos x="2097" y="202"/>
                </a:cxn>
                <a:cxn ang="0">
                  <a:pos x="1970" y="0"/>
                </a:cxn>
                <a:cxn ang="0">
                  <a:pos x="1970" y="0"/>
                </a:cxn>
              </a:cxnLst>
              <a:rect l="0" t="0" r="r" b="b"/>
              <a:pathLst>
                <a:path w="2098" h="1475">
                  <a:moveTo>
                    <a:pt x="1970" y="0"/>
                  </a:moveTo>
                  <a:lnTo>
                    <a:pt x="0" y="1256"/>
                  </a:lnTo>
                  <a:lnTo>
                    <a:pt x="135" y="1474"/>
                  </a:lnTo>
                  <a:lnTo>
                    <a:pt x="2097" y="202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solidFill>
              <a:srgbClr val="FFE85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2" name="Freeform 66">
              <a:extLst>
                <a:ext uri="{FF2B5EF4-FFF2-40B4-BE49-F238E27FC236}">
                  <a16:creationId xmlns:a16="http://schemas.microsoft.com/office/drawing/2014/main" id="{35A7E0E7-B816-DD41-6AE2-34681A20D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1433"/>
              <a:ext cx="2083" cy="1454"/>
            </a:xfrm>
            <a:custGeom>
              <a:avLst/>
              <a:gdLst/>
              <a:ahLst/>
              <a:cxnLst>
                <a:cxn ang="0">
                  <a:pos x="1965" y="0"/>
                </a:cxn>
                <a:cxn ang="0">
                  <a:pos x="0" y="1252"/>
                </a:cxn>
                <a:cxn ang="0">
                  <a:pos x="126" y="1453"/>
                </a:cxn>
                <a:cxn ang="0">
                  <a:pos x="2082" y="185"/>
                </a:cxn>
                <a:cxn ang="0">
                  <a:pos x="1965" y="0"/>
                </a:cxn>
                <a:cxn ang="0">
                  <a:pos x="1965" y="0"/>
                </a:cxn>
              </a:cxnLst>
              <a:rect l="0" t="0" r="r" b="b"/>
              <a:pathLst>
                <a:path w="2083" h="1454">
                  <a:moveTo>
                    <a:pt x="1965" y="0"/>
                  </a:moveTo>
                  <a:lnTo>
                    <a:pt x="0" y="1252"/>
                  </a:lnTo>
                  <a:lnTo>
                    <a:pt x="126" y="1453"/>
                  </a:lnTo>
                  <a:lnTo>
                    <a:pt x="2082" y="185"/>
                  </a:lnTo>
                  <a:lnTo>
                    <a:pt x="1965" y="0"/>
                  </a:lnTo>
                  <a:lnTo>
                    <a:pt x="1965" y="0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3" name="Freeform 67">
              <a:extLst>
                <a:ext uri="{FF2B5EF4-FFF2-40B4-BE49-F238E27FC236}">
                  <a16:creationId xmlns:a16="http://schemas.microsoft.com/office/drawing/2014/main" id="{CCC4C2AF-728C-C61E-DCA9-F28C4DFBE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1440"/>
              <a:ext cx="2068" cy="1435"/>
            </a:xfrm>
            <a:custGeom>
              <a:avLst/>
              <a:gdLst/>
              <a:ahLst/>
              <a:cxnLst>
                <a:cxn ang="0">
                  <a:pos x="1961" y="0"/>
                </a:cxn>
                <a:cxn ang="0">
                  <a:pos x="0" y="1250"/>
                </a:cxn>
                <a:cxn ang="0">
                  <a:pos x="115" y="1434"/>
                </a:cxn>
                <a:cxn ang="0">
                  <a:pos x="2067" y="172"/>
                </a:cxn>
                <a:cxn ang="0">
                  <a:pos x="1961" y="0"/>
                </a:cxn>
                <a:cxn ang="0">
                  <a:pos x="1961" y="0"/>
                </a:cxn>
              </a:cxnLst>
              <a:rect l="0" t="0" r="r" b="b"/>
              <a:pathLst>
                <a:path w="2068" h="1435">
                  <a:moveTo>
                    <a:pt x="1961" y="0"/>
                  </a:moveTo>
                  <a:lnTo>
                    <a:pt x="0" y="1250"/>
                  </a:lnTo>
                  <a:lnTo>
                    <a:pt x="115" y="1434"/>
                  </a:lnTo>
                  <a:lnTo>
                    <a:pt x="2067" y="172"/>
                  </a:lnTo>
                  <a:lnTo>
                    <a:pt x="1961" y="0"/>
                  </a:lnTo>
                  <a:lnTo>
                    <a:pt x="1961" y="0"/>
                  </a:lnTo>
                </a:path>
              </a:pathLst>
            </a:custGeom>
            <a:solidFill>
              <a:srgbClr val="FFEB6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4" name="Freeform 68">
              <a:extLst>
                <a:ext uri="{FF2B5EF4-FFF2-40B4-BE49-F238E27FC236}">
                  <a16:creationId xmlns:a16="http://schemas.microsoft.com/office/drawing/2014/main" id="{B76C6DE0-59DF-F353-AF01-642478657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" y="1447"/>
              <a:ext cx="2052" cy="1415"/>
            </a:xfrm>
            <a:custGeom>
              <a:avLst/>
              <a:gdLst/>
              <a:ahLst/>
              <a:cxnLst>
                <a:cxn ang="0">
                  <a:pos x="1955" y="0"/>
                </a:cxn>
                <a:cxn ang="0">
                  <a:pos x="0" y="1247"/>
                </a:cxn>
                <a:cxn ang="0">
                  <a:pos x="105" y="1414"/>
                </a:cxn>
                <a:cxn ang="0">
                  <a:pos x="2051" y="155"/>
                </a:cxn>
                <a:cxn ang="0">
                  <a:pos x="1955" y="0"/>
                </a:cxn>
                <a:cxn ang="0">
                  <a:pos x="1955" y="0"/>
                </a:cxn>
              </a:cxnLst>
              <a:rect l="0" t="0" r="r" b="b"/>
              <a:pathLst>
                <a:path w="2052" h="1415">
                  <a:moveTo>
                    <a:pt x="1955" y="0"/>
                  </a:moveTo>
                  <a:lnTo>
                    <a:pt x="0" y="1247"/>
                  </a:lnTo>
                  <a:lnTo>
                    <a:pt x="105" y="1414"/>
                  </a:lnTo>
                  <a:lnTo>
                    <a:pt x="2051" y="155"/>
                  </a:lnTo>
                  <a:lnTo>
                    <a:pt x="1955" y="0"/>
                  </a:lnTo>
                  <a:lnTo>
                    <a:pt x="1955" y="0"/>
                  </a:lnTo>
                </a:path>
              </a:pathLst>
            </a:custGeom>
            <a:solidFill>
              <a:srgbClr val="FFED7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5" name="Freeform 69">
              <a:extLst>
                <a:ext uri="{FF2B5EF4-FFF2-40B4-BE49-F238E27FC236}">
                  <a16:creationId xmlns:a16="http://schemas.microsoft.com/office/drawing/2014/main" id="{900EB2F9-A681-16C4-1B3D-027AF83E0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1457"/>
              <a:ext cx="2037" cy="1392"/>
            </a:xfrm>
            <a:custGeom>
              <a:avLst/>
              <a:gdLst/>
              <a:ahLst/>
              <a:cxnLst>
                <a:cxn ang="0">
                  <a:pos x="1949" y="0"/>
                </a:cxn>
                <a:cxn ang="0">
                  <a:pos x="0" y="1241"/>
                </a:cxn>
                <a:cxn ang="0">
                  <a:pos x="96" y="1391"/>
                </a:cxn>
                <a:cxn ang="0">
                  <a:pos x="2036" y="138"/>
                </a:cxn>
                <a:cxn ang="0">
                  <a:pos x="1949" y="0"/>
                </a:cxn>
                <a:cxn ang="0">
                  <a:pos x="1949" y="0"/>
                </a:cxn>
              </a:cxnLst>
              <a:rect l="0" t="0" r="r" b="b"/>
              <a:pathLst>
                <a:path w="2037" h="1392">
                  <a:moveTo>
                    <a:pt x="1949" y="0"/>
                  </a:moveTo>
                  <a:lnTo>
                    <a:pt x="0" y="1241"/>
                  </a:lnTo>
                  <a:lnTo>
                    <a:pt x="96" y="1391"/>
                  </a:lnTo>
                  <a:lnTo>
                    <a:pt x="2036" y="138"/>
                  </a:lnTo>
                  <a:lnTo>
                    <a:pt x="1949" y="0"/>
                  </a:lnTo>
                  <a:lnTo>
                    <a:pt x="1949" y="0"/>
                  </a:lnTo>
                </a:path>
              </a:pathLst>
            </a:custGeom>
            <a:solidFill>
              <a:srgbClr val="FFEE7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6" name="Freeform 70">
              <a:extLst>
                <a:ext uri="{FF2B5EF4-FFF2-40B4-BE49-F238E27FC236}">
                  <a16:creationId xmlns:a16="http://schemas.microsoft.com/office/drawing/2014/main" id="{A14ECF94-0B63-9A74-6012-5B7329D3A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1465"/>
              <a:ext cx="2022" cy="1371"/>
            </a:xfrm>
            <a:custGeom>
              <a:avLst/>
              <a:gdLst/>
              <a:ahLst/>
              <a:cxnLst>
                <a:cxn ang="0">
                  <a:pos x="1945" y="0"/>
                </a:cxn>
                <a:cxn ang="0">
                  <a:pos x="0" y="1238"/>
                </a:cxn>
                <a:cxn ang="0">
                  <a:pos x="88" y="1370"/>
                </a:cxn>
                <a:cxn ang="0">
                  <a:pos x="2021" y="122"/>
                </a:cxn>
                <a:cxn ang="0">
                  <a:pos x="1945" y="0"/>
                </a:cxn>
                <a:cxn ang="0">
                  <a:pos x="1945" y="0"/>
                </a:cxn>
              </a:cxnLst>
              <a:rect l="0" t="0" r="r" b="b"/>
              <a:pathLst>
                <a:path w="2022" h="1371">
                  <a:moveTo>
                    <a:pt x="1945" y="0"/>
                  </a:moveTo>
                  <a:lnTo>
                    <a:pt x="0" y="1238"/>
                  </a:lnTo>
                  <a:lnTo>
                    <a:pt x="88" y="1370"/>
                  </a:lnTo>
                  <a:lnTo>
                    <a:pt x="2021" y="122"/>
                  </a:lnTo>
                  <a:lnTo>
                    <a:pt x="1945" y="0"/>
                  </a:lnTo>
                  <a:lnTo>
                    <a:pt x="1945" y="0"/>
                  </a:lnTo>
                </a:path>
              </a:pathLst>
            </a:custGeom>
            <a:solidFill>
              <a:srgbClr val="FFF0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7" name="Freeform 71">
              <a:extLst>
                <a:ext uri="{FF2B5EF4-FFF2-40B4-BE49-F238E27FC236}">
                  <a16:creationId xmlns:a16="http://schemas.microsoft.com/office/drawing/2014/main" id="{95A1A890-B11E-096A-A597-9C0BCB929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1474"/>
              <a:ext cx="2005" cy="1350"/>
            </a:xfrm>
            <a:custGeom>
              <a:avLst/>
              <a:gdLst/>
              <a:ahLst/>
              <a:cxnLst>
                <a:cxn ang="0">
                  <a:pos x="1938" y="0"/>
                </a:cxn>
                <a:cxn ang="0">
                  <a:pos x="0" y="1232"/>
                </a:cxn>
                <a:cxn ang="0">
                  <a:pos x="78" y="1349"/>
                </a:cxn>
                <a:cxn ang="0">
                  <a:pos x="2004" y="106"/>
                </a:cxn>
                <a:cxn ang="0">
                  <a:pos x="1938" y="0"/>
                </a:cxn>
                <a:cxn ang="0">
                  <a:pos x="1938" y="0"/>
                </a:cxn>
              </a:cxnLst>
              <a:rect l="0" t="0" r="r" b="b"/>
              <a:pathLst>
                <a:path w="2005" h="1350">
                  <a:moveTo>
                    <a:pt x="1938" y="0"/>
                  </a:moveTo>
                  <a:lnTo>
                    <a:pt x="0" y="1232"/>
                  </a:lnTo>
                  <a:lnTo>
                    <a:pt x="78" y="1349"/>
                  </a:lnTo>
                  <a:lnTo>
                    <a:pt x="2004" y="106"/>
                  </a:lnTo>
                  <a:lnTo>
                    <a:pt x="1938" y="0"/>
                  </a:lnTo>
                  <a:lnTo>
                    <a:pt x="1938" y="0"/>
                  </a:lnTo>
                </a:path>
              </a:pathLst>
            </a:custGeom>
            <a:solidFill>
              <a:srgbClr val="FFF18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8" name="Freeform 72">
              <a:extLst>
                <a:ext uri="{FF2B5EF4-FFF2-40B4-BE49-F238E27FC236}">
                  <a16:creationId xmlns:a16="http://schemas.microsoft.com/office/drawing/2014/main" id="{732FBBC8-9824-96AE-C235-D5D8119CD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481"/>
              <a:ext cx="1990" cy="1330"/>
            </a:xfrm>
            <a:custGeom>
              <a:avLst/>
              <a:gdLst/>
              <a:ahLst/>
              <a:cxnLst>
                <a:cxn ang="0">
                  <a:pos x="1933" y="0"/>
                </a:cxn>
                <a:cxn ang="0">
                  <a:pos x="0" y="1229"/>
                </a:cxn>
                <a:cxn ang="0">
                  <a:pos x="69" y="1329"/>
                </a:cxn>
                <a:cxn ang="0">
                  <a:pos x="1989" y="91"/>
                </a:cxn>
                <a:cxn ang="0">
                  <a:pos x="1933" y="0"/>
                </a:cxn>
                <a:cxn ang="0">
                  <a:pos x="1933" y="0"/>
                </a:cxn>
              </a:cxnLst>
              <a:rect l="0" t="0" r="r" b="b"/>
              <a:pathLst>
                <a:path w="1990" h="1330">
                  <a:moveTo>
                    <a:pt x="1933" y="0"/>
                  </a:moveTo>
                  <a:lnTo>
                    <a:pt x="0" y="1229"/>
                  </a:lnTo>
                  <a:lnTo>
                    <a:pt x="69" y="1329"/>
                  </a:lnTo>
                  <a:lnTo>
                    <a:pt x="1989" y="91"/>
                  </a:lnTo>
                  <a:lnTo>
                    <a:pt x="1933" y="0"/>
                  </a:lnTo>
                  <a:lnTo>
                    <a:pt x="1933" y="0"/>
                  </a:lnTo>
                </a:path>
              </a:pathLst>
            </a:custGeom>
            <a:solidFill>
              <a:srgbClr val="FFF29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9" name="Freeform 73">
              <a:extLst>
                <a:ext uri="{FF2B5EF4-FFF2-40B4-BE49-F238E27FC236}">
                  <a16:creationId xmlns:a16="http://schemas.microsoft.com/office/drawing/2014/main" id="{597EBD7C-413C-5943-ACA7-257073A30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489"/>
              <a:ext cx="1976" cy="1311"/>
            </a:xfrm>
            <a:custGeom>
              <a:avLst/>
              <a:gdLst/>
              <a:ahLst/>
              <a:cxnLst>
                <a:cxn ang="0">
                  <a:pos x="1928" y="0"/>
                </a:cxn>
                <a:cxn ang="0">
                  <a:pos x="0" y="1227"/>
                </a:cxn>
                <a:cxn ang="0">
                  <a:pos x="61" y="1310"/>
                </a:cxn>
                <a:cxn ang="0">
                  <a:pos x="1975" y="75"/>
                </a:cxn>
                <a:cxn ang="0">
                  <a:pos x="1928" y="0"/>
                </a:cxn>
                <a:cxn ang="0">
                  <a:pos x="1928" y="0"/>
                </a:cxn>
              </a:cxnLst>
              <a:rect l="0" t="0" r="r" b="b"/>
              <a:pathLst>
                <a:path w="1976" h="1311">
                  <a:moveTo>
                    <a:pt x="1928" y="0"/>
                  </a:moveTo>
                  <a:lnTo>
                    <a:pt x="0" y="1227"/>
                  </a:lnTo>
                  <a:lnTo>
                    <a:pt x="61" y="1310"/>
                  </a:lnTo>
                  <a:lnTo>
                    <a:pt x="1975" y="75"/>
                  </a:lnTo>
                  <a:lnTo>
                    <a:pt x="1928" y="0"/>
                  </a:lnTo>
                  <a:lnTo>
                    <a:pt x="1928" y="0"/>
                  </a:lnTo>
                </a:path>
              </a:pathLst>
            </a:custGeom>
            <a:solidFill>
              <a:srgbClr val="FFF49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0" name="Freeform 74">
              <a:extLst>
                <a:ext uri="{FF2B5EF4-FFF2-40B4-BE49-F238E27FC236}">
                  <a16:creationId xmlns:a16="http://schemas.microsoft.com/office/drawing/2014/main" id="{4E98EFA4-814A-314C-FBDF-C53906C90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498"/>
              <a:ext cx="1961" cy="1289"/>
            </a:xfrm>
            <a:custGeom>
              <a:avLst/>
              <a:gdLst/>
              <a:ahLst/>
              <a:cxnLst>
                <a:cxn ang="0">
                  <a:pos x="1924" y="0"/>
                </a:cxn>
                <a:cxn ang="0">
                  <a:pos x="0" y="1223"/>
                </a:cxn>
                <a:cxn ang="0">
                  <a:pos x="52" y="1288"/>
                </a:cxn>
                <a:cxn ang="0">
                  <a:pos x="1960" y="58"/>
                </a:cxn>
                <a:cxn ang="0">
                  <a:pos x="1924" y="0"/>
                </a:cxn>
                <a:cxn ang="0">
                  <a:pos x="1924" y="0"/>
                </a:cxn>
              </a:cxnLst>
              <a:rect l="0" t="0" r="r" b="b"/>
              <a:pathLst>
                <a:path w="1961" h="1289">
                  <a:moveTo>
                    <a:pt x="1924" y="0"/>
                  </a:moveTo>
                  <a:lnTo>
                    <a:pt x="0" y="1223"/>
                  </a:lnTo>
                  <a:lnTo>
                    <a:pt x="52" y="1288"/>
                  </a:lnTo>
                  <a:lnTo>
                    <a:pt x="1960" y="58"/>
                  </a:lnTo>
                  <a:lnTo>
                    <a:pt x="1924" y="0"/>
                  </a:lnTo>
                  <a:lnTo>
                    <a:pt x="1924" y="0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1" name="Freeform 75">
              <a:extLst>
                <a:ext uri="{FF2B5EF4-FFF2-40B4-BE49-F238E27FC236}">
                  <a16:creationId xmlns:a16="http://schemas.microsoft.com/office/drawing/2014/main" id="{D8875AD8-7A05-ABCB-AFC0-5ED52E615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" y="1506"/>
              <a:ext cx="1945" cy="1270"/>
            </a:xfrm>
            <a:custGeom>
              <a:avLst/>
              <a:gdLst/>
              <a:ahLst/>
              <a:cxnLst>
                <a:cxn ang="0">
                  <a:pos x="1917" y="0"/>
                </a:cxn>
                <a:cxn ang="0">
                  <a:pos x="0" y="1218"/>
                </a:cxn>
                <a:cxn ang="0">
                  <a:pos x="41" y="1269"/>
                </a:cxn>
                <a:cxn ang="0">
                  <a:pos x="1944" y="41"/>
                </a:cxn>
                <a:cxn ang="0">
                  <a:pos x="1917" y="0"/>
                </a:cxn>
                <a:cxn ang="0">
                  <a:pos x="1917" y="0"/>
                </a:cxn>
              </a:cxnLst>
              <a:rect l="0" t="0" r="r" b="b"/>
              <a:pathLst>
                <a:path w="1945" h="1270">
                  <a:moveTo>
                    <a:pt x="1917" y="0"/>
                  </a:moveTo>
                  <a:lnTo>
                    <a:pt x="0" y="1218"/>
                  </a:lnTo>
                  <a:lnTo>
                    <a:pt x="41" y="1269"/>
                  </a:lnTo>
                  <a:lnTo>
                    <a:pt x="1944" y="41"/>
                  </a:lnTo>
                  <a:lnTo>
                    <a:pt x="1917" y="0"/>
                  </a:lnTo>
                  <a:lnTo>
                    <a:pt x="1917" y="0"/>
                  </a:lnTo>
                </a:path>
              </a:pathLst>
            </a:custGeom>
            <a:solidFill>
              <a:srgbClr val="FFF7A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2" name="Freeform 76">
              <a:extLst>
                <a:ext uri="{FF2B5EF4-FFF2-40B4-BE49-F238E27FC236}">
                  <a16:creationId xmlns:a16="http://schemas.microsoft.com/office/drawing/2014/main" id="{933AD00B-68BB-6220-6D2B-F614A3D86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1782"/>
              <a:ext cx="2134" cy="1403"/>
            </a:xfrm>
            <a:custGeom>
              <a:avLst/>
              <a:gdLst/>
              <a:ahLst/>
              <a:cxnLst>
                <a:cxn ang="0">
                  <a:pos x="16" y="1338"/>
                </a:cxn>
                <a:cxn ang="0">
                  <a:pos x="8" y="1347"/>
                </a:cxn>
                <a:cxn ang="0">
                  <a:pos x="2" y="1355"/>
                </a:cxn>
                <a:cxn ang="0">
                  <a:pos x="0" y="1365"/>
                </a:cxn>
                <a:cxn ang="0">
                  <a:pos x="2" y="1376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2" y="1393"/>
                </a:cxn>
                <a:cxn ang="0">
                  <a:pos x="23" y="1399"/>
                </a:cxn>
                <a:cxn ang="0">
                  <a:pos x="31" y="1402"/>
                </a:cxn>
                <a:cxn ang="0">
                  <a:pos x="44" y="1399"/>
                </a:cxn>
                <a:cxn ang="0">
                  <a:pos x="55" y="1395"/>
                </a:cxn>
                <a:cxn ang="0">
                  <a:pos x="2115" y="61"/>
                </a:cxn>
                <a:cxn ang="0">
                  <a:pos x="2115" y="61"/>
                </a:cxn>
                <a:cxn ang="0">
                  <a:pos x="2124" y="54"/>
                </a:cxn>
                <a:cxn ang="0">
                  <a:pos x="2128" y="46"/>
                </a:cxn>
                <a:cxn ang="0">
                  <a:pos x="2133" y="36"/>
                </a:cxn>
                <a:cxn ang="0">
                  <a:pos x="2130" y="25"/>
                </a:cxn>
                <a:cxn ang="0">
                  <a:pos x="2126" y="15"/>
                </a:cxn>
                <a:cxn ang="0">
                  <a:pos x="2126" y="15"/>
                </a:cxn>
                <a:cxn ang="0">
                  <a:pos x="2119" y="6"/>
                </a:cxn>
                <a:cxn ang="0">
                  <a:pos x="2109" y="2"/>
                </a:cxn>
                <a:cxn ang="0">
                  <a:pos x="2098" y="0"/>
                </a:cxn>
                <a:cxn ang="0">
                  <a:pos x="2090" y="0"/>
                </a:cxn>
                <a:cxn ang="0">
                  <a:pos x="2080" y="4"/>
                </a:cxn>
                <a:cxn ang="0">
                  <a:pos x="16" y="1338"/>
                </a:cxn>
                <a:cxn ang="0">
                  <a:pos x="16" y="1338"/>
                </a:cxn>
              </a:cxnLst>
              <a:rect l="0" t="0" r="r" b="b"/>
              <a:pathLst>
                <a:path w="2134" h="1403">
                  <a:moveTo>
                    <a:pt x="16" y="1338"/>
                  </a:moveTo>
                  <a:lnTo>
                    <a:pt x="8" y="1347"/>
                  </a:lnTo>
                  <a:lnTo>
                    <a:pt x="2" y="1355"/>
                  </a:lnTo>
                  <a:lnTo>
                    <a:pt x="0" y="1365"/>
                  </a:lnTo>
                  <a:lnTo>
                    <a:pt x="2" y="1376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2" y="1393"/>
                  </a:lnTo>
                  <a:lnTo>
                    <a:pt x="23" y="1399"/>
                  </a:lnTo>
                  <a:lnTo>
                    <a:pt x="31" y="1402"/>
                  </a:lnTo>
                  <a:lnTo>
                    <a:pt x="44" y="1399"/>
                  </a:lnTo>
                  <a:lnTo>
                    <a:pt x="55" y="1395"/>
                  </a:lnTo>
                  <a:lnTo>
                    <a:pt x="2115" y="61"/>
                  </a:lnTo>
                  <a:lnTo>
                    <a:pt x="2115" y="61"/>
                  </a:lnTo>
                  <a:lnTo>
                    <a:pt x="2124" y="54"/>
                  </a:lnTo>
                  <a:lnTo>
                    <a:pt x="2128" y="46"/>
                  </a:lnTo>
                  <a:lnTo>
                    <a:pt x="2133" y="36"/>
                  </a:lnTo>
                  <a:lnTo>
                    <a:pt x="2130" y="25"/>
                  </a:lnTo>
                  <a:lnTo>
                    <a:pt x="2126" y="15"/>
                  </a:lnTo>
                  <a:lnTo>
                    <a:pt x="2126" y="15"/>
                  </a:lnTo>
                  <a:lnTo>
                    <a:pt x="2119" y="6"/>
                  </a:lnTo>
                  <a:lnTo>
                    <a:pt x="2109" y="2"/>
                  </a:lnTo>
                  <a:lnTo>
                    <a:pt x="2098" y="0"/>
                  </a:lnTo>
                  <a:lnTo>
                    <a:pt x="2090" y="0"/>
                  </a:lnTo>
                  <a:lnTo>
                    <a:pt x="2080" y="4"/>
                  </a:lnTo>
                  <a:lnTo>
                    <a:pt x="16" y="1338"/>
                  </a:lnTo>
                  <a:lnTo>
                    <a:pt x="16" y="1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3" name="Freeform 77">
              <a:extLst>
                <a:ext uri="{FF2B5EF4-FFF2-40B4-BE49-F238E27FC236}">
                  <a16:creationId xmlns:a16="http://schemas.microsoft.com/office/drawing/2014/main" id="{E88109C4-7DCC-95E0-7818-90BC2E50D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1727"/>
              <a:ext cx="2130" cy="1401"/>
            </a:xfrm>
            <a:custGeom>
              <a:avLst/>
              <a:gdLst/>
              <a:ahLst/>
              <a:cxnLst>
                <a:cxn ang="0">
                  <a:pos x="17" y="1337"/>
                </a:cxn>
                <a:cxn ang="0">
                  <a:pos x="8" y="1345"/>
                </a:cxn>
                <a:cxn ang="0">
                  <a:pos x="2" y="1353"/>
                </a:cxn>
                <a:cxn ang="0">
                  <a:pos x="0" y="1364"/>
                </a:cxn>
                <a:cxn ang="0">
                  <a:pos x="0" y="1374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3" y="1393"/>
                </a:cxn>
                <a:cxn ang="0">
                  <a:pos x="20" y="1397"/>
                </a:cxn>
                <a:cxn ang="0">
                  <a:pos x="31" y="1400"/>
                </a:cxn>
                <a:cxn ang="0">
                  <a:pos x="42" y="1400"/>
                </a:cxn>
                <a:cxn ang="0">
                  <a:pos x="52" y="1395"/>
                </a:cxn>
                <a:cxn ang="0">
                  <a:pos x="2114" y="63"/>
                </a:cxn>
                <a:cxn ang="0">
                  <a:pos x="2114" y="63"/>
                </a:cxn>
                <a:cxn ang="0">
                  <a:pos x="2123" y="54"/>
                </a:cxn>
                <a:cxn ang="0">
                  <a:pos x="2126" y="47"/>
                </a:cxn>
                <a:cxn ang="0">
                  <a:pos x="2129" y="36"/>
                </a:cxn>
                <a:cxn ang="0">
                  <a:pos x="2126" y="25"/>
                </a:cxn>
                <a:cxn ang="0">
                  <a:pos x="2123" y="15"/>
                </a:cxn>
                <a:cxn ang="0">
                  <a:pos x="2123" y="15"/>
                </a:cxn>
                <a:cxn ang="0">
                  <a:pos x="2116" y="6"/>
                </a:cxn>
                <a:cxn ang="0">
                  <a:pos x="2105" y="2"/>
                </a:cxn>
                <a:cxn ang="0">
                  <a:pos x="2098" y="0"/>
                </a:cxn>
                <a:cxn ang="0">
                  <a:pos x="2087" y="0"/>
                </a:cxn>
                <a:cxn ang="0">
                  <a:pos x="2077" y="4"/>
                </a:cxn>
                <a:cxn ang="0">
                  <a:pos x="17" y="1337"/>
                </a:cxn>
                <a:cxn ang="0">
                  <a:pos x="17" y="1337"/>
                </a:cxn>
              </a:cxnLst>
              <a:rect l="0" t="0" r="r" b="b"/>
              <a:pathLst>
                <a:path w="2130" h="1401">
                  <a:moveTo>
                    <a:pt x="17" y="1337"/>
                  </a:moveTo>
                  <a:lnTo>
                    <a:pt x="8" y="1345"/>
                  </a:lnTo>
                  <a:lnTo>
                    <a:pt x="2" y="1353"/>
                  </a:lnTo>
                  <a:lnTo>
                    <a:pt x="0" y="1364"/>
                  </a:lnTo>
                  <a:lnTo>
                    <a:pt x="0" y="1374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3" y="1393"/>
                  </a:lnTo>
                  <a:lnTo>
                    <a:pt x="20" y="1397"/>
                  </a:lnTo>
                  <a:lnTo>
                    <a:pt x="31" y="1400"/>
                  </a:lnTo>
                  <a:lnTo>
                    <a:pt x="42" y="1400"/>
                  </a:lnTo>
                  <a:lnTo>
                    <a:pt x="52" y="1395"/>
                  </a:lnTo>
                  <a:lnTo>
                    <a:pt x="2114" y="63"/>
                  </a:lnTo>
                  <a:lnTo>
                    <a:pt x="2114" y="63"/>
                  </a:lnTo>
                  <a:lnTo>
                    <a:pt x="2123" y="54"/>
                  </a:lnTo>
                  <a:lnTo>
                    <a:pt x="2126" y="47"/>
                  </a:lnTo>
                  <a:lnTo>
                    <a:pt x="2129" y="36"/>
                  </a:lnTo>
                  <a:lnTo>
                    <a:pt x="2126" y="25"/>
                  </a:lnTo>
                  <a:lnTo>
                    <a:pt x="2123" y="15"/>
                  </a:lnTo>
                  <a:lnTo>
                    <a:pt x="2123" y="15"/>
                  </a:lnTo>
                  <a:lnTo>
                    <a:pt x="2116" y="6"/>
                  </a:lnTo>
                  <a:lnTo>
                    <a:pt x="2105" y="2"/>
                  </a:lnTo>
                  <a:lnTo>
                    <a:pt x="2098" y="0"/>
                  </a:lnTo>
                  <a:lnTo>
                    <a:pt x="2087" y="0"/>
                  </a:lnTo>
                  <a:lnTo>
                    <a:pt x="2077" y="4"/>
                  </a:lnTo>
                  <a:lnTo>
                    <a:pt x="17" y="1337"/>
                  </a:lnTo>
                  <a:lnTo>
                    <a:pt x="17" y="133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4" name="Freeform 78">
              <a:extLst>
                <a:ext uri="{FF2B5EF4-FFF2-40B4-BE49-F238E27FC236}">
                  <a16:creationId xmlns:a16="http://schemas.microsoft.com/office/drawing/2014/main" id="{A19952B8-B5C1-E2A9-18ED-0A16EA3CE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1662"/>
              <a:ext cx="2129" cy="1407"/>
            </a:xfrm>
            <a:custGeom>
              <a:avLst/>
              <a:gdLst/>
              <a:ahLst/>
              <a:cxnLst>
                <a:cxn ang="0">
                  <a:pos x="18" y="1327"/>
                </a:cxn>
                <a:cxn ang="0">
                  <a:pos x="8" y="1335"/>
                </a:cxn>
                <a:cxn ang="0">
                  <a:pos x="2" y="1348"/>
                </a:cxn>
                <a:cxn ang="0">
                  <a:pos x="0" y="1360"/>
                </a:cxn>
                <a:cxn ang="0">
                  <a:pos x="2" y="1374"/>
                </a:cxn>
                <a:cxn ang="0">
                  <a:pos x="6" y="1386"/>
                </a:cxn>
                <a:cxn ang="0">
                  <a:pos x="6" y="1386"/>
                </a:cxn>
                <a:cxn ang="0">
                  <a:pos x="14" y="1397"/>
                </a:cxn>
                <a:cxn ang="0">
                  <a:pos x="27" y="1401"/>
                </a:cxn>
                <a:cxn ang="0">
                  <a:pos x="39" y="1406"/>
                </a:cxn>
                <a:cxn ang="0">
                  <a:pos x="52" y="1403"/>
                </a:cxn>
                <a:cxn ang="0">
                  <a:pos x="64" y="1397"/>
                </a:cxn>
                <a:cxn ang="0">
                  <a:pos x="2109" y="78"/>
                </a:cxn>
                <a:cxn ang="0">
                  <a:pos x="2109" y="78"/>
                </a:cxn>
                <a:cxn ang="0">
                  <a:pos x="2117" y="67"/>
                </a:cxn>
                <a:cxn ang="0">
                  <a:pos x="2123" y="57"/>
                </a:cxn>
                <a:cxn ang="0">
                  <a:pos x="2128" y="43"/>
                </a:cxn>
                <a:cxn ang="0">
                  <a:pos x="2125" y="31"/>
                </a:cxn>
                <a:cxn ang="0">
                  <a:pos x="2121" y="18"/>
                </a:cxn>
                <a:cxn ang="0">
                  <a:pos x="2121" y="18"/>
                </a:cxn>
                <a:cxn ang="0">
                  <a:pos x="2111" y="8"/>
                </a:cxn>
                <a:cxn ang="0">
                  <a:pos x="2100" y="2"/>
                </a:cxn>
                <a:cxn ang="0">
                  <a:pos x="2088" y="0"/>
                </a:cxn>
                <a:cxn ang="0">
                  <a:pos x="2075" y="2"/>
                </a:cxn>
                <a:cxn ang="0">
                  <a:pos x="2063" y="6"/>
                </a:cxn>
                <a:cxn ang="0">
                  <a:pos x="18" y="1327"/>
                </a:cxn>
                <a:cxn ang="0">
                  <a:pos x="18" y="1327"/>
                </a:cxn>
              </a:cxnLst>
              <a:rect l="0" t="0" r="r" b="b"/>
              <a:pathLst>
                <a:path w="2129" h="1407">
                  <a:moveTo>
                    <a:pt x="18" y="1327"/>
                  </a:moveTo>
                  <a:lnTo>
                    <a:pt x="8" y="1335"/>
                  </a:lnTo>
                  <a:lnTo>
                    <a:pt x="2" y="1348"/>
                  </a:lnTo>
                  <a:lnTo>
                    <a:pt x="0" y="1360"/>
                  </a:lnTo>
                  <a:lnTo>
                    <a:pt x="2" y="1374"/>
                  </a:lnTo>
                  <a:lnTo>
                    <a:pt x="6" y="1386"/>
                  </a:lnTo>
                  <a:lnTo>
                    <a:pt x="6" y="1386"/>
                  </a:lnTo>
                  <a:lnTo>
                    <a:pt x="14" y="1397"/>
                  </a:lnTo>
                  <a:lnTo>
                    <a:pt x="27" y="1401"/>
                  </a:lnTo>
                  <a:lnTo>
                    <a:pt x="39" y="1406"/>
                  </a:lnTo>
                  <a:lnTo>
                    <a:pt x="52" y="1403"/>
                  </a:lnTo>
                  <a:lnTo>
                    <a:pt x="64" y="1397"/>
                  </a:lnTo>
                  <a:lnTo>
                    <a:pt x="2109" y="78"/>
                  </a:lnTo>
                  <a:lnTo>
                    <a:pt x="2109" y="78"/>
                  </a:lnTo>
                  <a:lnTo>
                    <a:pt x="2117" y="67"/>
                  </a:lnTo>
                  <a:lnTo>
                    <a:pt x="2123" y="57"/>
                  </a:lnTo>
                  <a:lnTo>
                    <a:pt x="2128" y="43"/>
                  </a:lnTo>
                  <a:lnTo>
                    <a:pt x="2125" y="31"/>
                  </a:lnTo>
                  <a:lnTo>
                    <a:pt x="2121" y="18"/>
                  </a:lnTo>
                  <a:lnTo>
                    <a:pt x="2121" y="18"/>
                  </a:lnTo>
                  <a:lnTo>
                    <a:pt x="2111" y="8"/>
                  </a:lnTo>
                  <a:lnTo>
                    <a:pt x="2100" y="2"/>
                  </a:lnTo>
                  <a:lnTo>
                    <a:pt x="2088" y="0"/>
                  </a:lnTo>
                  <a:lnTo>
                    <a:pt x="2075" y="2"/>
                  </a:lnTo>
                  <a:lnTo>
                    <a:pt x="2063" y="6"/>
                  </a:lnTo>
                  <a:lnTo>
                    <a:pt x="18" y="1327"/>
                  </a:lnTo>
                  <a:lnTo>
                    <a:pt x="18" y="13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5" name="Freeform 79">
              <a:extLst>
                <a:ext uri="{FF2B5EF4-FFF2-40B4-BE49-F238E27FC236}">
                  <a16:creationId xmlns:a16="http://schemas.microsoft.com/office/drawing/2014/main" id="{F2D93EE6-C4E8-D2BE-02A8-28A2E058D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577"/>
              <a:ext cx="2136" cy="1418"/>
            </a:xfrm>
            <a:custGeom>
              <a:avLst/>
              <a:gdLst/>
              <a:ahLst/>
              <a:cxnLst>
                <a:cxn ang="0">
                  <a:pos x="82" y="1408"/>
                </a:cxn>
                <a:cxn ang="0">
                  <a:pos x="73" y="1410"/>
                </a:cxn>
                <a:cxn ang="0">
                  <a:pos x="64" y="1414"/>
                </a:cxn>
                <a:cxn ang="0">
                  <a:pos x="57" y="1414"/>
                </a:cxn>
                <a:cxn ang="0">
                  <a:pos x="50" y="1417"/>
                </a:cxn>
                <a:cxn ang="0">
                  <a:pos x="41" y="1414"/>
                </a:cxn>
                <a:cxn ang="0">
                  <a:pos x="34" y="1412"/>
                </a:cxn>
                <a:cxn ang="0">
                  <a:pos x="25" y="1408"/>
                </a:cxn>
                <a:cxn ang="0">
                  <a:pos x="18" y="1403"/>
                </a:cxn>
                <a:cxn ang="0">
                  <a:pos x="13" y="1397"/>
                </a:cxn>
                <a:cxn ang="0">
                  <a:pos x="8" y="1391"/>
                </a:cxn>
                <a:cxn ang="0">
                  <a:pos x="8" y="1391"/>
                </a:cxn>
                <a:cxn ang="0">
                  <a:pos x="4" y="1382"/>
                </a:cxn>
                <a:cxn ang="0">
                  <a:pos x="2" y="1376"/>
                </a:cxn>
                <a:cxn ang="0">
                  <a:pos x="0" y="1368"/>
                </a:cxn>
                <a:cxn ang="0">
                  <a:pos x="0" y="1359"/>
                </a:cxn>
                <a:cxn ang="0">
                  <a:pos x="0" y="1350"/>
                </a:cxn>
                <a:cxn ang="0">
                  <a:pos x="4" y="1345"/>
                </a:cxn>
                <a:cxn ang="0">
                  <a:pos x="6" y="1336"/>
                </a:cxn>
                <a:cxn ang="0">
                  <a:pos x="13" y="1330"/>
                </a:cxn>
                <a:cxn ang="0">
                  <a:pos x="16" y="1323"/>
                </a:cxn>
                <a:cxn ang="0">
                  <a:pos x="25" y="1320"/>
                </a:cxn>
                <a:cxn ang="0">
                  <a:pos x="2052" y="7"/>
                </a:cxn>
                <a:cxn ang="0">
                  <a:pos x="2052" y="7"/>
                </a:cxn>
                <a:cxn ang="0">
                  <a:pos x="2061" y="3"/>
                </a:cxn>
                <a:cxn ang="0">
                  <a:pos x="2067" y="0"/>
                </a:cxn>
                <a:cxn ang="0">
                  <a:pos x="2075" y="0"/>
                </a:cxn>
                <a:cxn ang="0">
                  <a:pos x="2084" y="0"/>
                </a:cxn>
                <a:cxn ang="0">
                  <a:pos x="2093" y="0"/>
                </a:cxn>
                <a:cxn ang="0">
                  <a:pos x="2100" y="2"/>
                </a:cxn>
                <a:cxn ang="0">
                  <a:pos x="2107" y="5"/>
                </a:cxn>
                <a:cxn ang="0">
                  <a:pos x="2114" y="9"/>
                </a:cxn>
                <a:cxn ang="0">
                  <a:pos x="2120" y="16"/>
                </a:cxn>
                <a:cxn ang="0">
                  <a:pos x="2126" y="23"/>
                </a:cxn>
                <a:cxn ang="0">
                  <a:pos x="2126" y="23"/>
                </a:cxn>
                <a:cxn ang="0">
                  <a:pos x="2130" y="28"/>
                </a:cxn>
                <a:cxn ang="0">
                  <a:pos x="2132" y="37"/>
                </a:cxn>
                <a:cxn ang="0">
                  <a:pos x="2135" y="46"/>
                </a:cxn>
                <a:cxn ang="0">
                  <a:pos x="2135" y="53"/>
                </a:cxn>
                <a:cxn ang="0">
                  <a:pos x="2132" y="62"/>
                </a:cxn>
                <a:cxn ang="0">
                  <a:pos x="2130" y="69"/>
                </a:cxn>
                <a:cxn ang="0">
                  <a:pos x="2126" y="77"/>
                </a:cxn>
                <a:cxn ang="0">
                  <a:pos x="2121" y="83"/>
                </a:cxn>
                <a:cxn ang="0">
                  <a:pos x="2118" y="90"/>
                </a:cxn>
                <a:cxn ang="0">
                  <a:pos x="2109" y="94"/>
                </a:cxn>
                <a:cxn ang="0">
                  <a:pos x="82" y="1408"/>
                </a:cxn>
                <a:cxn ang="0">
                  <a:pos x="82" y="1408"/>
                </a:cxn>
              </a:cxnLst>
              <a:rect l="0" t="0" r="r" b="b"/>
              <a:pathLst>
                <a:path w="2136" h="1418">
                  <a:moveTo>
                    <a:pt x="82" y="1408"/>
                  </a:moveTo>
                  <a:lnTo>
                    <a:pt x="73" y="1410"/>
                  </a:lnTo>
                  <a:lnTo>
                    <a:pt x="64" y="1414"/>
                  </a:lnTo>
                  <a:lnTo>
                    <a:pt x="57" y="1414"/>
                  </a:lnTo>
                  <a:lnTo>
                    <a:pt x="50" y="1417"/>
                  </a:lnTo>
                  <a:lnTo>
                    <a:pt x="41" y="1414"/>
                  </a:lnTo>
                  <a:lnTo>
                    <a:pt x="34" y="1412"/>
                  </a:lnTo>
                  <a:lnTo>
                    <a:pt x="25" y="1408"/>
                  </a:lnTo>
                  <a:lnTo>
                    <a:pt x="18" y="1403"/>
                  </a:lnTo>
                  <a:lnTo>
                    <a:pt x="13" y="1397"/>
                  </a:lnTo>
                  <a:lnTo>
                    <a:pt x="8" y="1391"/>
                  </a:lnTo>
                  <a:lnTo>
                    <a:pt x="8" y="1391"/>
                  </a:lnTo>
                  <a:lnTo>
                    <a:pt x="4" y="1382"/>
                  </a:lnTo>
                  <a:lnTo>
                    <a:pt x="2" y="1376"/>
                  </a:lnTo>
                  <a:lnTo>
                    <a:pt x="0" y="1368"/>
                  </a:lnTo>
                  <a:lnTo>
                    <a:pt x="0" y="1359"/>
                  </a:lnTo>
                  <a:lnTo>
                    <a:pt x="0" y="1350"/>
                  </a:lnTo>
                  <a:lnTo>
                    <a:pt x="4" y="1345"/>
                  </a:lnTo>
                  <a:lnTo>
                    <a:pt x="6" y="1336"/>
                  </a:lnTo>
                  <a:lnTo>
                    <a:pt x="13" y="1330"/>
                  </a:lnTo>
                  <a:lnTo>
                    <a:pt x="16" y="1323"/>
                  </a:lnTo>
                  <a:lnTo>
                    <a:pt x="25" y="1320"/>
                  </a:lnTo>
                  <a:lnTo>
                    <a:pt x="2052" y="7"/>
                  </a:lnTo>
                  <a:lnTo>
                    <a:pt x="2052" y="7"/>
                  </a:lnTo>
                  <a:lnTo>
                    <a:pt x="2061" y="3"/>
                  </a:lnTo>
                  <a:lnTo>
                    <a:pt x="2067" y="0"/>
                  </a:lnTo>
                  <a:lnTo>
                    <a:pt x="2075" y="0"/>
                  </a:lnTo>
                  <a:lnTo>
                    <a:pt x="2084" y="0"/>
                  </a:lnTo>
                  <a:lnTo>
                    <a:pt x="2093" y="0"/>
                  </a:lnTo>
                  <a:lnTo>
                    <a:pt x="2100" y="2"/>
                  </a:lnTo>
                  <a:lnTo>
                    <a:pt x="2107" y="5"/>
                  </a:lnTo>
                  <a:lnTo>
                    <a:pt x="2114" y="9"/>
                  </a:lnTo>
                  <a:lnTo>
                    <a:pt x="2120" y="16"/>
                  </a:lnTo>
                  <a:lnTo>
                    <a:pt x="2126" y="23"/>
                  </a:lnTo>
                  <a:lnTo>
                    <a:pt x="2126" y="23"/>
                  </a:lnTo>
                  <a:lnTo>
                    <a:pt x="2130" y="28"/>
                  </a:lnTo>
                  <a:lnTo>
                    <a:pt x="2132" y="37"/>
                  </a:lnTo>
                  <a:lnTo>
                    <a:pt x="2135" y="46"/>
                  </a:lnTo>
                  <a:lnTo>
                    <a:pt x="2135" y="53"/>
                  </a:lnTo>
                  <a:lnTo>
                    <a:pt x="2132" y="62"/>
                  </a:lnTo>
                  <a:lnTo>
                    <a:pt x="2130" y="69"/>
                  </a:lnTo>
                  <a:lnTo>
                    <a:pt x="2126" y="77"/>
                  </a:lnTo>
                  <a:lnTo>
                    <a:pt x="2121" y="83"/>
                  </a:lnTo>
                  <a:lnTo>
                    <a:pt x="2118" y="90"/>
                  </a:lnTo>
                  <a:lnTo>
                    <a:pt x="2109" y="94"/>
                  </a:lnTo>
                  <a:lnTo>
                    <a:pt x="82" y="1408"/>
                  </a:lnTo>
                  <a:lnTo>
                    <a:pt x="82" y="140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6" name="Freeform 80">
              <a:extLst>
                <a:ext uri="{FF2B5EF4-FFF2-40B4-BE49-F238E27FC236}">
                  <a16:creationId xmlns:a16="http://schemas.microsoft.com/office/drawing/2014/main" id="{B558EB95-CCC5-6C51-ED5D-DED847E47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1293"/>
              <a:ext cx="2132" cy="1403"/>
            </a:xfrm>
            <a:custGeom>
              <a:avLst/>
              <a:gdLst/>
              <a:ahLst/>
              <a:cxnLst>
                <a:cxn ang="0">
                  <a:pos x="52" y="1397"/>
                </a:cxn>
                <a:cxn ang="0">
                  <a:pos x="42" y="1402"/>
                </a:cxn>
                <a:cxn ang="0">
                  <a:pos x="31" y="1402"/>
                </a:cxn>
                <a:cxn ang="0">
                  <a:pos x="22" y="1399"/>
                </a:cxn>
                <a:cxn ang="0">
                  <a:pos x="13" y="1395"/>
                </a:cxn>
                <a:cxn ang="0">
                  <a:pos x="4" y="1386"/>
                </a:cxn>
                <a:cxn ang="0">
                  <a:pos x="4" y="1386"/>
                </a:cxn>
                <a:cxn ang="0">
                  <a:pos x="0" y="1376"/>
                </a:cxn>
                <a:cxn ang="0">
                  <a:pos x="0" y="1365"/>
                </a:cxn>
                <a:cxn ang="0">
                  <a:pos x="2" y="1355"/>
                </a:cxn>
                <a:cxn ang="0">
                  <a:pos x="6" y="1347"/>
                </a:cxn>
                <a:cxn ang="0">
                  <a:pos x="15" y="1338"/>
                </a:cxn>
                <a:cxn ang="0">
                  <a:pos x="2079" y="6"/>
                </a:cxn>
                <a:cxn ang="0">
                  <a:pos x="2079" y="6"/>
                </a:cxn>
                <a:cxn ang="0">
                  <a:pos x="2089" y="0"/>
                </a:cxn>
                <a:cxn ang="0">
                  <a:pos x="2100" y="0"/>
                </a:cxn>
                <a:cxn ang="0">
                  <a:pos x="2110" y="2"/>
                </a:cxn>
                <a:cxn ang="0">
                  <a:pos x="2118" y="8"/>
                </a:cxn>
                <a:cxn ang="0">
                  <a:pos x="2127" y="17"/>
                </a:cxn>
                <a:cxn ang="0">
                  <a:pos x="2127" y="17"/>
                </a:cxn>
                <a:cxn ang="0">
                  <a:pos x="2131" y="25"/>
                </a:cxn>
                <a:cxn ang="0">
                  <a:pos x="2131" y="36"/>
                </a:cxn>
                <a:cxn ang="0">
                  <a:pos x="2128" y="46"/>
                </a:cxn>
                <a:cxn ang="0">
                  <a:pos x="2123" y="57"/>
                </a:cxn>
                <a:cxn ang="0">
                  <a:pos x="2116" y="63"/>
                </a:cxn>
                <a:cxn ang="0">
                  <a:pos x="52" y="1397"/>
                </a:cxn>
                <a:cxn ang="0">
                  <a:pos x="52" y="1397"/>
                </a:cxn>
              </a:cxnLst>
              <a:rect l="0" t="0" r="r" b="b"/>
              <a:pathLst>
                <a:path w="2132" h="1403">
                  <a:moveTo>
                    <a:pt x="52" y="1397"/>
                  </a:moveTo>
                  <a:lnTo>
                    <a:pt x="42" y="1402"/>
                  </a:lnTo>
                  <a:lnTo>
                    <a:pt x="31" y="1402"/>
                  </a:lnTo>
                  <a:lnTo>
                    <a:pt x="22" y="1399"/>
                  </a:lnTo>
                  <a:lnTo>
                    <a:pt x="13" y="1395"/>
                  </a:lnTo>
                  <a:lnTo>
                    <a:pt x="4" y="1386"/>
                  </a:lnTo>
                  <a:lnTo>
                    <a:pt x="4" y="1386"/>
                  </a:lnTo>
                  <a:lnTo>
                    <a:pt x="0" y="1376"/>
                  </a:lnTo>
                  <a:lnTo>
                    <a:pt x="0" y="1365"/>
                  </a:lnTo>
                  <a:lnTo>
                    <a:pt x="2" y="1355"/>
                  </a:lnTo>
                  <a:lnTo>
                    <a:pt x="6" y="1347"/>
                  </a:lnTo>
                  <a:lnTo>
                    <a:pt x="15" y="1338"/>
                  </a:lnTo>
                  <a:lnTo>
                    <a:pt x="2079" y="6"/>
                  </a:lnTo>
                  <a:lnTo>
                    <a:pt x="2079" y="6"/>
                  </a:lnTo>
                  <a:lnTo>
                    <a:pt x="2089" y="0"/>
                  </a:lnTo>
                  <a:lnTo>
                    <a:pt x="2100" y="0"/>
                  </a:lnTo>
                  <a:lnTo>
                    <a:pt x="2110" y="2"/>
                  </a:lnTo>
                  <a:lnTo>
                    <a:pt x="2118" y="8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31" y="25"/>
                  </a:lnTo>
                  <a:lnTo>
                    <a:pt x="2131" y="36"/>
                  </a:lnTo>
                  <a:lnTo>
                    <a:pt x="2128" y="46"/>
                  </a:lnTo>
                  <a:lnTo>
                    <a:pt x="2123" y="57"/>
                  </a:lnTo>
                  <a:lnTo>
                    <a:pt x="2116" y="63"/>
                  </a:lnTo>
                  <a:lnTo>
                    <a:pt x="52" y="1397"/>
                  </a:lnTo>
                  <a:lnTo>
                    <a:pt x="52" y="139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7" name="Freeform 81">
              <a:extLst>
                <a:ext uri="{FF2B5EF4-FFF2-40B4-BE49-F238E27FC236}">
                  <a16:creationId xmlns:a16="http://schemas.microsoft.com/office/drawing/2014/main" id="{9FF08654-D953-7014-40E8-022BA7EE5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" y="1353"/>
              <a:ext cx="2130" cy="1401"/>
            </a:xfrm>
            <a:custGeom>
              <a:avLst/>
              <a:gdLst/>
              <a:ahLst/>
              <a:cxnLst>
                <a:cxn ang="0">
                  <a:pos x="52" y="1393"/>
                </a:cxn>
                <a:cxn ang="0">
                  <a:pos x="41" y="1397"/>
                </a:cxn>
                <a:cxn ang="0">
                  <a:pos x="31" y="1400"/>
                </a:cxn>
                <a:cxn ang="0">
                  <a:pos x="20" y="1397"/>
                </a:cxn>
                <a:cxn ang="0">
                  <a:pos x="12" y="1393"/>
                </a:cxn>
                <a:cxn ang="0">
                  <a:pos x="6" y="1384"/>
                </a:cxn>
                <a:cxn ang="0">
                  <a:pos x="6" y="1384"/>
                </a:cxn>
                <a:cxn ang="0">
                  <a:pos x="2" y="1374"/>
                </a:cxn>
                <a:cxn ang="0">
                  <a:pos x="0" y="1363"/>
                </a:cxn>
                <a:cxn ang="0">
                  <a:pos x="2" y="1352"/>
                </a:cxn>
                <a:cxn ang="0">
                  <a:pos x="6" y="1345"/>
                </a:cxn>
                <a:cxn ang="0">
                  <a:pos x="14" y="1336"/>
                </a:cxn>
                <a:cxn ang="0">
                  <a:pos x="2076" y="4"/>
                </a:cxn>
                <a:cxn ang="0">
                  <a:pos x="2076" y="4"/>
                </a:cxn>
                <a:cxn ang="0">
                  <a:pos x="2087" y="0"/>
                </a:cxn>
                <a:cxn ang="0">
                  <a:pos x="2094" y="0"/>
                </a:cxn>
                <a:cxn ang="0">
                  <a:pos x="2105" y="2"/>
                </a:cxn>
                <a:cxn ang="0">
                  <a:pos x="2116" y="6"/>
                </a:cxn>
                <a:cxn ang="0">
                  <a:pos x="2122" y="14"/>
                </a:cxn>
                <a:cxn ang="0">
                  <a:pos x="2122" y="14"/>
                </a:cxn>
                <a:cxn ang="0">
                  <a:pos x="2126" y="25"/>
                </a:cxn>
                <a:cxn ang="0">
                  <a:pos x="2129" y="35"/>
                </a:cxn>
                <a:cxn ang="0">
                  <a:pos x="2126" y="46"/>
                </a:cxn>
                <a:cxn ang="0">
                  <a:pos x="2120" y="54"/>
                </a:cxn>
                <a:cxn ang="0">
                  <a:pos x="2112" y="60"/>
                </a:cxn>
                <a:cxn ang="0">
                  <a:pos x="52" y="1393"/>
                </a:cxn>
                <a:cxn ang="0">
                  <a:pos x="52" y="1393"/>
                </a:cxn>
              </a:cxnLst>
              <a:rect l="0" t="0" r="r" b="b"/>
              <a:pathLst>
                <a:path w="2130" h="1401">
                  <a:moveTo>
                    <a:pt x="52" y="1393"/>
                  </a:moveTo>
                  <a:lnTo>
                    <a:pt x="41" y="1397"/>
                  </a:lnTo>
                  <a:lnTo>
                    <a:pt x="31" y="1400"/>
                  </a:lnTo>
                  <a:lnTo>
                    <a:pt x="20" y="1397"/>
                  </a:lnTo>
                  <a:lnTo>
                    <a:pt x="12" y="1393"/>
                  </a:lnTo>
                  <a:lnTo>
                    <a:pt x="6" y="1384"/>
                  </a:lnTo>
                  <a:lnTo>
                    <a:pt x="6" y="1384"/>
                  </a:lnTo>
                  <a:lnTo>
                    <a:pt x="2" y="1374"/>
                  </a:lnTo>
                  <a:lnTo>
                    <a:pt x="0" y="1363"/>
                  </a:lnTo>
                  <a:lnTo>
                    <a:pt x="2" y="1352"/>
                  </a:lnTo>
                  <a:lnTo>
                    <a:pt x="6" y="1345"/>
                  </a:lnTo>
                  <a:lnTo>
                    <a:pt x="14" y="1336"/>
                  </a:lnTo>
                  <a:lnTo>
                    <a:pt x="2076" y="4"/>
                  </a:lnTo>
                  <a:lnTo>
                    <a:pt x="2076" y="4"/>
                  </a:lnTo>
                  <a:lnTo>
                    <a:pt x="2087" y="0"/>
                  </a:lnTo>
                  <a:lnTo>
                    <a:pt x="2094" y="0"/>
                  </a:lnTo>
                  <a:lnTo>
                    <a:pt x="2105" y="2"/>
                  </a:lnTo>
                  <a:lnTo>
                    <a:pt x="2116" y="6"/>
                  </a:lnTo>
                  <a:lnTo>
                    <a:pt x="2122" y="14"/>
                  </a:lnTo>
                  <a:lnTo>
                    <a:pt x="2122" y="14"/>
                  </a:lnTo>
                  <a:lnTo>
                    <a:pt x="2126" y="25"/>
                  </a:lnTo>
                  <a:lnTo>
                    <a:pt x="2129" y="35"/>
                  </a:lnTo>
                  <a:lnTo>
                    <a:pt x="2126" y="46"/>
                  </a:lnTo>
                  <a:lnTo>
                    <a:pt x="2120" y="54"/>
                  </a:lnTo>
                  <a:lnTo>
                    <a:pt x="2112" y="60"/>
                  </a:lnTo>
                  <a:lnTo>
                    <a:pt x="52" y="1393"/>
                  </a:lnTo>
                  <a:lnTo>
                    <a:pt x="52" y="13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8" name="Freeform 82">
              <a:extLst>
                <a:ext uri="{FF2B5EF4-FFF2-40B4-BE49-F238E27FC236}">
                  <a16:creationId xmlns:a16="http://schemas.microsoft.com/office/drawing/2014/main" id="{A953CA10-0DD7-DE77-8E06-2D53E56B5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1410"/>
              <a:ext cx="2129" cy="1408"/>
            </a:xfrm>
            <a:custGeom>
              <a:avLst/>
              <a:gdLst/>
              <a:ahLst/>
              <a:cxnLst>
                <a:cxn ang="0">
                  <a:pos x="65" y="1400"/>
                </a:cxn>
                <a:cxn ang="0">
                  <a:pos x="52" y="1404"/>
                </a:cxn>
                <a:cxn ang="0">
                  <a:pos x="40" y="1407"/>
                </a:cxn>
                <a:cxn ang="0">
                  <a:pos x="27" y="1404"/>
                </a:cxn>
                <a:cxn ang="0">
                  <a:pos x="17" y="1398"/>
                </a:cxn>
                <a:cxn ang="0">
                  <a:pos x="6" y="1388"/>
                </a:cxn>
                <a:cxn ang="0">
                  <a:pos x="6" y="1388"/>
                </a:cxn>
                <a:cxn ang="0">
                  <a:pos x="2" y="1375"/>
                </a:cxn>
                <a:cxn ang="0">
                  <a:pos x="0" y="1362"/>
                </a:cxn>
                <a:cxn ang="0">
                  <a:pos x="2" y="1349"/>
                </a:cxn>
                <a:cxn ang="0">
                  <a:pos x="10" y="1339"/>
                </a:cxn>
                <a:cxn ang="0">
                  <a:pos x="19" y="1328"/>
                </a:cxn>
                <a:cxn ang="0">
                  <a:pos x="2063" y="6"/>
                </a:cxn>
                <a:cxn ang="0">
                  <a:pos x="2063" y="6"/>
                </a:cxn>
                <a:cxn ang="0">
                  <a:pos x="2076" y="2"/>
                </a:cxn>
                <a:cxn ang="0">
                  <a:pos x="2088" y="0"/>
                </a:cxn>
                <a:cxn ang="0">
                  <a:pos x="2101" y="2"/>
                </a:cxn>
                <a:cxn ang="0">
                  <a:pos x="2113" y="8"/>
                </a:cxn>
                <a:cxn ang="0">
                  <a:pos x="2122" y="19"/>
                </a:cxn>
                <a:cxn ang="0">
                  <a:pos x="2122" y="19"/>
                </a:cxn>
                <a:cxn ang="0">
                  <a:pos x="2126" y="31"/>
                </a:cxn>
                <a:cxn ang="0">
                  <a:pos x="2128" y="45"/>
                </a:cxn>
                <a:cxn ang="0">
                  <a:pos x="2126" y="57"/>
                </a:cxn>
                <a:cxn ang="0">
                  <a:pos x="2118" y="68"/>
                </a:cxn>
                <a:cxn ang="0">
                  <a:pos x="2109" y="78"/>
                </a:cxn>
                <a:cxn ang="0">
                  <a:pos x="65" y="1400"/>
                </a:cxn>
                <a:cxn ang="0">
                  <a:pos x="65" y="1400"/>
                </a:cxn>
              </a:cxnLst>
              <a:rect l="0" t="0" r="r" b="b"/>
              <a:pathLst>
                <a:path w="2129" h="1408">
                  <a:moveTo>
                    <a:pt x="65" y="1400"/>
                  </a:moveTo>
                  <a:lnTo>
                    <a:pt x="52" y="1404"/>
                  </a:lnTo>
                  <a:lnTo>
                    <a:pt x="40" y="1407"/>
                  </a:lnTo>
                  <a:lnTo>
                    <a:pt x="27" y="1404"/>
                  </a:lnTo>
                  <a:lnTo>
                    <a:pt x="17" y="1398"/>
                  </a:lnTo>
                  <a:lnTo>
                    <a:pt x="6" y="1388"/>
                  </a:lnTo>
                  <a:lnTo>
                    <a:pt x="6" y="1388"/>
                  </a:lnTo>
                  <a:lnTo>
                    <a:pt x="2" y="1375"/>
                  </a:lnTo>
                  <a:lnTo>
                    <a:pt x="0" y="1362"/>
                  </a:lnTo>
                  <a:lnTo>
                    <a:pt x="2" y="1349"/>
                  </a:lnTo>
                  <a:lnTo>
                    <a:pt x="10" y="1339"/>
                  </a:lnTo>
                  <a:lnTo>
                    <a:pt x="19" y="1328"/>
                  </a:lnTo>
                  <a:lnTo>
                    <a:pt x="2063" y="6"/>
                  </a:lnTo>
                  <a:lnTo>
                    <a:pt x="2063" y="6"/>
                  </a:lnTo>
                  <a:lnTo>
                    <a:pt x="2076" y="2"/>
                  </a:lnTo>
                  <a:lnTo>
                    <a:pt x="2088" y="0"/>
                  </a:lnTo>
                  <a:lnTo>
                    <a:pt x="2101" y="2"/>
                  </a:lnTo>
                  <a:lnTo>
                    <a:pt x="2113" y="8"/>
                  </a:lnTo>
                  <a:lnTo>
                    <a:pt x="2122" y="19"/>
                  </a:lnTo>
                  <a:lnTo>
                    <a:pt x="2122" y="19"/>
                  </a:lnTo>
                  <a:lnTo>
                    <a:pt x="2126" y="31"/>
                  </a:lnTo>
                  <a:lnTo>
                    <a:pt x="2128" y="45"/>
                  </a:lnTo>
                  <a:lnTo>
                    <a:pt x="2126" y="57"/>
                  </a:lnTo>
                  <a:lnTo>
                    <a:pt x="2118" y="68"/>
                  </a:lnTo>
                  <a:lnTo>
                    <a:pt x="2109" y="78"/>
                  </a:lnTo>
                  <a:lnTo>
                    <a:pt x="65" y="1400"/>
                  </a:lnTo>
                  <a:lnTo>
                    <a:pt x="65" y="140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9" name="Freeform 83">
              <a:extLst>
                <a:ext uri="{FF2B5EF4-FFF2-40B4-BE49-F238E27FC236}">
                  <a16:creationId xmlns:a16="http://schemas.microsoft.com/office/drawing/2014/main" id="{ABF3D2D0-3F88-56F4-8851-B70B97BA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484"/>
              <a:ext cx="2136" cy="1417"/>
            </a:xfrm>
            <a:custGeom>
              <a:avLst/>
              <a:gdLst/>
              <a:ahLst/>
              <a:cxnLst>
                <a:cxn ang="0">
                  <a:pos x="25" y="1321"/>
                </a:cxn>
                <a:cxn ang="0">
                  <a:pos x="17" y="1325"/>
                </a:cxn>
                <a:cxn ang="0">
                  <a:pos x="13" y="1332"/>
                </a:cxn>
                <a:cxn ang="0">
                  <a:pos x="8" y="1339"/>
                </a:cxn>
                <a:cxn ang="0">
                  <a:pos x="4" y="1346"/>
                </a:cxn>
                <a:cxn ang="0">
                  <a:pos x="2" y="1353"/>
                </a:cxn>
                <a:cxn ang="0">
                  <a:pos x="0" y="1362"/>
                </a:cxn>
                <a:cxn ang="0">
                  <a:pos x="0" y="1369"/>
                </a:cxn>
                <a:cxn ang="0">
                  <a:pos x="2" y="1378"/>
                </a:cxn>
                <a:cxn ang="0">
                  <a:pos x="4" y="1385"/>
                </a:cxn>
                <a:cxn ang="0">
                  <a:pos x="8" y="1392"/>
                </a:cxn>
                <a:cxn ang="0">
                  <a:pos x="8" y="1392"/>
                </a:cxn>
                <a:cxn ang="0">
                  <a:pos x="15" y="1399"/>
                </a:cxn>
                <a:cxn ang="0">
                  <a:pos x="21" y="1406"/>
                </a:cxn>
                <a:cxn ang="0">
                  <a:pos x="27" y="1410"/>
                </a:cxn>
                <a:cxn ang="0">
                  <a:pos x="34" y="1414"/>
                </a:cxn>
                <a:cxn ang="0">
                  <a:pos x="42" y="1416"/>
                </a:cxn>
                <a:cxn ang="0">
                  <a:pos x="50" y="1416"/>
                </a:cxn>
                <a:cxn ang="0">
                  <a:pos x="59" y="1416"/>
                </a:cxn>
                <a:cxn ang="0">
                  <a:pos x="68" y="1416"/>
                </a:cxn>
                <a:cxn ang="0">
                  <a:pos x="73" y="1412"/>
                </a:cxn>
                <a:cxn ang="0">
                  <a:pos x="82" y="1408"/>
                </a:cxn>
                <a:cxn ang="0">
                  <a:pos x="2109" y="96"/>
                </a:cxn>
                <a:cxn ang="0">
                  <a:pos x="2109" y="96"/>
                </a:cxn>
                <a:cxn ang="0">
                  <a:pos x="2118" y="93"/>
                </a:cxn>
                <a:cxn ang="0">
                  <a:pos x="2122" y="86"/>
                </a:cxn>
                <a:cxn ang="0">
                  <a:pos x="2127" y="80"/>
                </a:cxn>
                <a:cxn ang="0">
                  <a:pos x="2130" y="71"/>
                </a:cxn>
                <a:cxn ang="0">
                  <a:pos x="2132" y="65"/>
                </a:cxn>
                <a:cxn ang="0">
                  <a:pos x="2135" y="57"/>
                </a:cxn>
                <a:cxn ang="0">
                  <a:pos x="2135" y="48"/>
                </a:cxn>
                <a:cxn ang="0">
                  <a:pos x="2132" y="40"/>
                </a:cxn>
                <a:cxn ang="0">
                  <a:pos x="2130" y="31"/>
                </a:cxn>
                <a:cxn ang="0">
                  <a:pos x="2127" y="25"/>
                </a:cxn>
                <a:cxn ang="0">
                  <a:pos x="2127" y="25"/>
                </a:cxn>
                <a:cxn ang="0">
                  <a:pos x="2120" y="19"/>
                </a:cxn>
                <a:cxn ang="0">
                  <a:pos x="2114" y="13"/>
                </a:cxn>
                <a:cxn ang="0">
                  <a:pos x="2107" y="8"/>
                </a:cxn>
                <a:cxn ang="0">
                  <a:pos x="2102" y="4"/>
                </a:cxn>
                <a:cxn ang="0">
                  <a:pos x="2093" y="2"/>
                </a:cxn>
                <a:cxn ang="0">
                  <a:pos x="2084" y="0"/>
                </a:cxn>
                <a:cxn ang="0">
                  <a:pos x="2076" y="2"/>
                </a:cxn>
                <a:cxn ang="0">
                  <a:pos x="2070" y="2"/>
                </a:cxn>
                <a:cxn ang="0">
                  <a:pos x="2061" y="6"/>
                </a:cxn>
                <a:cxn ang="0">
                  <a:pos x="2053" y="8"/>
                </a:cxn>
                <a:cxn ang="0">
                  <a:pos x="25" y="1321"/>
                </a:cxn>
                <a:cxn ang="0">
                  <a:pos x="25" y="1321"/>
                </a:cxn>
              </a:cxnLst>
              <a:rect l="0" t="0" r="r" b="b"/>
              <a:pathLst>
                <a:path w="2136" h="1417">
                  <a:moveTo>
                    <a:pt x="25" y="1321"/>
                  </a:moveTo>
                  <a:lnTo>
                    <a:pt x="17" y="1325"/>
                  </a:lnTo>
                  <a:lnTo>
                    <a:pt x="13" y="1332"/>
                  </a:lnTo>
                  <a:lnTo>
                    <a:pt x="8" y="1339"/>
                  </a:lnTo>
                  <a:lnTo>
                    <a:pt x="4" y="1346"/>
                  </a:lnTo>
                  <a:lnTo>
                    <a:pt x="2" y="1353"/>
                  </a:lnTo>
                  <a:lnTo>
                    <a:pt x="0" y="1362"/>
                  </a:lnTo>
                  <a:lnTo>
                    <a:pt x="0" y="1369"/>
                  </a:lnTo>
                  <a:lnTo>
                    <a:pt x="2" y="1378"/>
                  </a:lnTo>
                  <a:lnTo>
                    <a:pt x="4" y="1385"/>
                  </a:lnTo>
                  <a:lnTo>
                    <a:pt x="8" y="1392"/>
                  </a:lnTo>
                  <a:lnTo>
                    <a:pt x="8" y="1392"/>
                  </a:lnTo>
                  <a:lnTo>
                    <a:pt x="15" y="1399"/>
                  </a:lnTo>
                  <a:lnTo>
                    <a:pt x="21" y="1406"/>
                  </a:lnTo>
                  <a:lnTo>
                    <a:pt x="27" y="1410"/>
                  </a:lnTo>
                  <a:lnTo>
                    <a:pt x="34" y="1414"/>
                  </a:lnTo>
                  <a:lnTo>
                    <a:pt x="42" y="1416"/>
                  </a:lnTo>
                  <a:lnTo>
                    <a:pt x="50" y="1416"/>
                  </a:lnTo>
                  <a:lnTo>
                    <a:pt x="59" y="1416"/>
                  </a:lnTo>
                  <a:lnTo>
                    <a:pt x="68" y="1416"/>
                  </a:lnTo>
                  <a:lnTo>
                    <a:pt x="73" y="1412"/>
                  </a:lnTo>
                  <a:lnTo>
                    <a:pt x="82" y="1408"/>
                  </a:lnTo>
                  <a:lnTo>
                    <a:pt x="2109" y="96"/>
                  </a:lnTo>
                  <a:lnTo>
                    <a:pt x="2109" y="96"/>
                  </a:lnTo>
                  <a:lnTo>
                    <a:pt x="2118" y="93"/>
                  </a:lnTo>
                  <a:lnTo>
                    <a:pt x="2122" y="86"/>
                  </a:lnTo>
                  <a:lnTo>
                    <a:pt x="2127" y="80"/>
                  </a:lnTo>
                  <a:lnTo>
                    <a:pt x="2130" y="71"/>
                  </a:lnTo>
                  <a:lnTo>
                    <a:pt x="2132" y="65"/>
                  </a:lnTo>
                  <a:lnTo>
                    <a:pt x="2135" y="57"/>
                  </a:lnTo>
                  <a:lnTo>
                    <a:pt x="2135" y="48"/>
                  </a:lnTo>
                  <a:lnTo>
                    <a:pt x="2132" y="40"/>
                  </a:lnTo>
                  <a:lnTo>
                    <a:pt x="2130" y="31"/>
                  </a:lnTo>
                  <a:lnTo>
                    <a:pt x="2127" y="25"/>
                  </a:lnTo>
                  <a:lnTo>
                    <a:pt x="2127" y="25"/>
                  </a:lnTo>
                  <a:lnTo>
                    <a:pt x="2120" y="19"/>
                  </a:lnTo>
                  <a:lnTo>
                    <a:pt x="2114" y="13"/>
                  </a:lnTo>
                  <a:lnTo>
                    <a:pt x="2107" y="8"/>
                  </a:lnTo>
                  <a:lnTo>
                    <a:pt x="2102" y="4"/>
                  </a:lnTo>
                  <a:lnTo>
                    <a:pt x="2093" y="2"/>
                  </a:lnTo>
                  <a:lnTo>
                    <a:pt x="2084" y="0"/>
                  </a:lnTo>
                  <a:lnTo>
                    <a:pt x="2076" y="2"/>
                  </a:lnTo>
                  <a:lnTo>
                    <a:pt x="2070" y="2"/>
                  </a:lnTo>
                  <a:lnTo>
                    <a:pt x="2061" y="6"/>
                  </a:lnTo>
                  <a:lnTo>
                    <a:pt x="2053" y="8"/>
                  </a:lnTo>
                  <a:lnTo>
                    <a:pt x="25" y="1321"/>
                  </a:lnTo>
                  <a:lnTo>
                    <a:pt x="25" y="132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0" name="Freeform 84">
              <a:extLst>
                <a:ext uri="{FF2B5EF4-FFF2-40B4-BE49-F238E27FC236}">
                  <a16:creationId xmlns:a16="http://schemas.microsoft.com/office/drawing/2014/main" id="{D3084306-09EC-C310-13A9-A4F3106BA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1" name="Freeform 85">
              <a:extLst>
                <a:ext uri="{FF2B5EF4-FFF2-40B4-BE49-F238E27FC236}">
                  <a16:creationId xmlns:a16="http://schemas.microsoft.com/office/drawing/2014/main" id="{5342DC44-5011-E144-A953-3233B9E99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2" name="Freeform 86">
              <a:extLst>
                <a:ext uri="{FF2B5EF4-FFF2-40B4-BE49-F238E27FC236}">
                  <a16:creationId xmlns:a16="http://schemas.microsoft.com/office/drawing/2014/main" id="{9013F644-23EE-2A23-8BBF-3717F1CF5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3" name="Freeform 87">
              <a:extLst>
                <a:ext uri="{FF2B5EF4-FFF2-40B4-BE49-F238E27FC236}">
                  <a16:creationId xmlns:a16="http://schemas.microsoft.com/office/drawing/2014/main" id="{4A16DE27-035B-0E79-5FB8-8EB997671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4" name="Freeform 88">
              <a:extLst>
                <a:ext uri="{FF2B5EF4-FFF2-40B4-BE49-F238E27FC236}">
                  <a16:creationId xmlns:a16="http://schemas.microsoft.com/office/drawing/2014/main" id="{928AA704-0C77-C896-E628-023291C1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5" name="Freeform 89">
              <a:extLst>
                <a:ext uri="{FF2B5EF4-FFF2-40B4-BE49-F238E27FC236}">
                  <a16:creationId xmlns:a16="http://schemas.microsoft.com/office/drawing/2014/main" id="{5125F864-617A-2413-91A0-500FA15B4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6" name="Freeform 90">
              <a:extLst>
                <a:ext uri="{FF2B5EF4-FFF2-40B4-BE49-F238E27FC236}">
                  <a16:creationId xmlns:a16="http://schemas.microsoft.com/office/drawing/2014/main" id="{E820DA33-F8AD-4A31-AE45-66E662FB5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7" name="Freeform 91">
              <a:extLst>
                <a:ext uri="{FF2B5EF4-FFF2-40B4-BE49-F238E27FC236}">
                  <a16:creationId xmlns:a16="http://schemas.microsoft.com/office/drawing/2014/main" id="{F88D7F71-FF07-C2A2-00F9-4FE069B07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8" name="Freeform 92">
              <a:extLst>
                <a:ext uri="{FF2B5EF4-FFF2-40B4-BE49-F238E27FC236}">
                  <a16:creationId xmlns:a16="http://schemas.microsoft.com/office/drawing/2014/main" id="{DC3C88CC-C219-5031-9914-03F3474CB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9" name="Freeform 93">
              <a:extLst>
                <a:ext uri="{FF2B5EF4-FFF2-40B4-BE49-F238E27FC236}">
                  <a16:creationId xmlns:a16="http://schemas.microsoft.com/office/drawing/2014/main" id="{840F9B10-277B-4049-6534-BB869B877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0" name="Freeform 94">
              <a:extLst>
                <a:ext uri="{FF2B5EF4-FFF2-40B4-BE49-F238E27FC236}">
                  <a16:creationId xmlns:a16="http://schemas.microsoft.com/office/drawing/2014/main" id="{0BBEC8F6-3512-21CD-EEE6-DE5E0EAB5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  <a:cxn ang="0">
                  <a:pos x="189" y="14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  <a:lnTo>
                    <a:pt x="189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1" name="Freeform 95">
              <a:extLst>
                <a:ext uri="{FF2B5EF4-FFF2-40B4-BE49-F238E27FC236}">
                  <a16:creationId xmlns:a16="http://schemas.microsoft.com/office/drawing/2014/main" id="{411A76FA-080D-EDC7-B1C5-8AEB4E69C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2" name="Freeform 96">
              <a:extLst>
                <a:ext uri="{FF2B5EF4-FFF2-40B4-BE49-F238E27FC236}">
                  <a16:creationId xmlns:a16="http://schemas.microsoft.com/office/drawing/2014/main" id="{DF4AA08E-342A-1858-2729-9986FA6FD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  <a:cxn ang="0">
                  <a:pos x="166" y="129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  <a:lnTo>
                    <a:pt x="166" y="1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3" name="Freeform 97">
              <a:extLst>
                <a:ext uri="{FF2B5EF4-FFF2-40B4-BE49-F238E27FC236}">
                  <a16:creationId xmlns:a16="http://schemas.microsoft.com/office/drawing/2014/main" id="{2CE123E4-DAAC-92EC-1228-C06D8B967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4" name="Freeform 98">
              <a:extLst>
                <a:ext uri="{FF2B5EF4-FFF2-40B4-BE49-F238E27FC236}">
                  <a16:creationId xmlns:a16="http://schemas.microsoft.com/office/drawing/2014/main" id="{12E5DD1E-5D52-5581-7576-F52C7E66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  <a:cxn ang="0">
                  <a:pos x="130" y="94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  <a:lnTo>
                    <a:pt x="130" y="9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5" name="Freeform 99">
              <a:extLst>
                <a:ext uri="{FF2B5EF4-FFF2-40B4-BE49-F238E27FC236}">
                  <a16:creationId xmlns:a16="http://schemas.microsoft.com/office/drawing/2014/main" id="{4E5DB52B-DA13-E75C-B7C7-37CDFA2BC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6" name="Freeform 100">
              <a:extLst>
                <a:ext uri="{FF2B5EF4-FFF2-40B4-BE49-F238E27FC236}">
                  <a16:creationId xmlns:a16="http://schemas.microsoft.com/office/drawing/2014/main" id="{DB7AB9C7-5B5C-5969-394E-A5B410285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  <a:cxn ang="0">
                  <a:pos x="164" y="13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  <a:lnTo>
                    <a:pt x="164" y="13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7" name="Freeform 101">
              <a:extLst>
                <a:ext uri="{FF2B5EF4-FFF2-40B4-BE49-F238E27FC236}">
                  <a16:creationId xmlns:a16="http://schemas.microsoft.com/office/drawing/2014/main" id="{B5360588-95D5-8FE6-9C1A-96B760DC6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8" name="Freeform 102">
              <a:extLst>
                <a:ext uri="{FF2B5EF4-FFF2-40B4-BE49-F238E27FC236}">
                  <a16:creationId xmlns:a16="http://schemas.microsoft.com/office/drawing/2014/main" id="{B422A4B7-42EE-93A3-9516-6E3EE9589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  <a:cxn ang="0">
                  <a:pos x="145" y="140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  <a:lnTo>
                    <a:pt x="145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9" name="Freeform 103">
              <a:extLst>
                <a:ext uri="{FF2B5EF4-FFF2-40B4-BE49-F238E27FC236}">
                  <a16:creationId xmlns:a16="http://schemas.microsoft.com/office/drawing/2014/main" id="{7BA71C1C-89A8-A370-F529-DD72EE192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0" name="Freeform 104">
              <a:extLst>
                <a:ext uri="{FF2B5EF4-FFF2-40B4-BE49-F238E27FC236}">
                  <a16:creationId xmlns:a16="http://schemas.microsoft.com/office/drawing/2014/main" id="{4880BDE2-4567-213A-B4FA-86BFDAAF7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  <a:cxn ang="0">
                  <a:pos x="91" y="142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  <a:lnTo>
                    <a:pt x="91" y="14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1" name="Freeform 105">
              <a:extLst>
                <a:ext uri="{FF2B5EF4-FFF2-40B4-BE49-F238E27FC236}">
                  <a16:creationId xmlns:a16="http://schemas.microsoft.com/office/drawing/2014/main" id="{8D19E517-9366-3409-6BF8-2A6750149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2" name="Freeform 106">
              <a:extLst>
                <a:ext uri="{FF2B5EF4-FFF2-40B4-BE49-F238E27FC236}">
                  <a16:creationId xmlns:a16="http://schemas.microsoft.com/office/drawing/2014/main" id="{871B156F-42E4-AF27-E577-C596B1170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  <a:cxn ang="0">
                  <a:pos x="81" y="196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  <a:lnTo>
                    <a:pt x="81" y="196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3" name="Freeform 107">
              <a:extLst>
                <a:ext uri="{FF2B5EF4-FFF2-40B4-BE49-F238E27FC236}">
                  <a16:creationId xmlns:a16="http://schemas.microsoft.com/office/drawing/2014/main" id="{9F5F4B1A-93E1-31E0-8395-F21D7D61A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4" name="Freeform 108">
              <a:extLst>
                <a:ext uri="{FF2B5EF4-FFF2-40B4-BE49-F238E27FC236}">
                  <a16:creationId xmlns:a16="http://schemas.microsoft.com/office/drawing/2014/main" id="{25BA9509-F864-F365-74A0-AF6182547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193" y="137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93" y="13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5" name="Freeform 109">
              <a:extLst>
                <a:ext uri="{FF2B5EF4-FFF2-40B4-BE49-F238E27FC236}">
                  <a16:creationId xmlns:a16="http://schemas.microsoft.com/office/drawing/2014/main" id="{0488BC71-FFF8-0F83-5651-175BF2BCB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6" name="Freeform 110">
              <a:extLst>
                <a:ext uri="{FF2B5EF4-FFF2-40B4-BE49-F238E27FC236}">
                  <a16:creationId xmlns:a16="http://schemas.microsoft.com/office/drawing/2014/main" id="{0EED354B-F37A-9828-F34E-82586DDDE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  <a:cxn ang="0">
                  <a:pos x="166" y="130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  <a:lnTo>
                    <a:pt x="166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7" name="Freeform 111">
              <a:extLst>
                <a:ext uri="{FF2B5EF4-FFF2-40B4-BE49-F238E27FC236}">
                  <a16:creationId xmlns:a16="http://schemas.microsoft.com/office/drawing/2014/main" id="{51805ABA-BE7C-6B05-1435-93F9F43E8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8" name="Freeform 112">
              <a:extLst>
                <a:ext uri="{FF2B5EF4-FFF2-40B4-BE49-F238E27FC236}">
                  <a16:creationId xmlns:a16="http://schemas.microsoft.com/office/drawing/2014/main" id="{F4289064-4105-4B1F-4BA9-DF5162F7D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  <a:cxn ang="0">
                  <a:pos x="131" y="90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  <a:lnTo>
                    <a:pt x="131" y="9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9" name="Freeform 113">
              <a:extLst>
                <a:ext uri="{FF2B5EF4-FFF2-40B4-BE49-F238E27FC236}">
                  <a16:creationId xmlns:a16="http://schemas.microsoft.com/office/drawing/2014/main" id="{E8613B67-2009-2DFB-9DA7-9010BA822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0" name="Freeform 114">
              <a:extLst>
                <a:ext uri="{FF2B5EF4-FFF2-40B4-BE49-F238E27FC236}">
                  <a16:creationId xmlns:a16="http://schemas.microsoft.com/office/drawing/2014/main" id="{37F64689-DDA3-972C-9302-5B485805A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  <a:cxn ang="0">
                  <a:pos x="164" y="130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  <a:lnTo>
                    <a:pt x="164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1" name="Freeform 115">
              <a:extLst>
                <a:ext uri="{FF2B5EF4-FFF2-40B4-BE49-F238E27FC236}">
                  <a16:creationId xmlns:a16="http://schemas.microsoft.com/office/drawing/2014/main" id="{3F0FCA9E-D41A-A283-BA6C-4278794C2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2" name="Freeform 116">
              <a:extLst>
                <a:ext uri="{FF2B5EF4-FFF2-40B4-BE49-F238E27FC236}">
                  <a16:creationId xmlns:a16="http://schemas.microsoft.com/office/drawing/2014/main" id="{6F482F5A-6DA9-5007-0176-5AAC59D78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  <a:cxn ang="0">
                  <a:pos x="143" y="142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  <a:lnTo>
                    <a:pt x="143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3" name="Freeform 117">
              <a:extLst>
                <a:ext uri="{FF2B5EF4-FFF2-40B4-BE49-F238E27FC236}">
                  <a16:creationId xmlns:a16="http://schemas.microsoft.com/office/drawing/2014/main" id="{CDAD56E6-470A-A2BA-3D96-2588E08A5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4" name="Freeform 118">
              <a:extLst>
                <a:ext uri="{FF2B5EF4-FFF2-40B4-BE49-F238E27FC236}">
                  <a16:creationId xmlns:a16="http://schemas.microsoft.com/office/drawing/2014/main" id="{355E3245-6422-CF8E-19F1-0FB495529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  <a:cxn ang="0">
                  <a:pos x="90" y="143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  <a:lnTo>
                    <a:pt x="90" y="14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5" name="Freeform 119">
              <a:extLst>
                <a:ext uri="{FF2B5EF4-FFF2-40B4-BE49-F238E27FC236}">
                  <a16:creationId xmlns:a16="http://schemas.microsoft.com/office/drawing/2014/main" id="{65B5E5DF-3472-5ADF-DD40-82B90A65E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6" name="Freeform 120">
              <a:extLst>
                <a:ext uri="{FF2B5EF4-FFF2-40B4-BE49-F238E27FC236}">
                  <a16:creationId xmlns:a16="http://schemas.microsoft.com/office/drawing/2014/main" id="{2706CEAE-6451-5239-4ADA-820A8D129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  <a:cxn ang="0">
                  <a:pos x="80" y="196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  <a:lnTo>
                    <a:pt x="80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7" name="Freeform 121">
              <a:extLst>
                <a:ext uri="{FF2B5EF4-FFF2-40B4-BE49-F238E27FC236}">
                  <a16:creationId xmlns:a16="http://schemas.microsoft.com/office/drawing/2014/main" id="{6BB6455C-95D0-B1E8-2B51-01709CB16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8" name="Freeform 122">
              <a:extLst>
                <a:ext uri="{FF2B5EF4-FFF2-40B4-BE49-F238E27FC236}">
                  <a16:creationId xmlns:a16="http://schemas.microsoft.com/office/drawing/2014/main" id="{5AD571AD-D28C-46A7-2893-EB0802518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  <a:cxn ang="0">
                  <a:pos x="0" y="526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  <a:lnTo>
                    <a:pt x="0" y="52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9" name="Freeform 123">
              <a:extLst>
                <a:ext uri="{FF2B5EF4-FFF2-40B4-BE49-F238E27FC236}">
                  <a16:creationId xmlns:a16="http://schemas.microsoft.com/office/drawing/2014/main" id="{FCF4F3EC-5676-7121-6811-22B210C92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8" name="Freeform 124">
              <a:extLst>
                <a:ext uri="{FF2B5EF4-FFF2-40B4-BE49-F238E27FC236}">
                  <a16:creationId xmlns:a16="http://schemas.microsoft.com/office/drawing/2014/main" id="{A029D27F-D5DB-A272-C646-7AB0E3395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  <a:lnTo>
                    <a:pt x="115" y="4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9" name="Freeform 125">
              <a:extLst>
                <a:ext uri="{FF2B5EF4-FFF2-40B4-BE49-F238E27FC236}">
                  <a16:creationId xmlns:a16="http://schemas.microsoft.com/office/drawing/2014/main" id="{AF259C7E-FFC6-4A0E-E488-512F4373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0" name="Freeform 126">
              <a:extLst>
                <a:ext uri="{FF2B5EF4-FFF2-40B4-BE49-F238E27FC236}">
                  <a16:creationId xmlns:a16="http://schemas.microsoft.com/office/drawing/2014/main" id="{124F2E58-FF52-3AA5-36B5-4BF2F2A53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  <a:cxn ang="0">
                  <a:pos x="34" y="399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  <a:lnTo>
                    <a:pt x="34" y="399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2" name="Freeform 127">
              <a:extLst>
                <a:ext uri="{FF2B5EF4-FFF2-40B4-BE49-F238E27FC236}">
                  <a16:creationId xmlns:a16="http://schemas.microsoft.com/office/drawing/2014/main" id="{6CE4A3C9-A534-BCC4-53B7-7AC4315EF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3" name="Freeform 128">
              <a:extLst>
                <a:ext uri="{FF2B5EF4-FFF2-40B4-BE49-F238E27FC236}">
                  <a16:creationId xmlns:a16="http://schemas.microsoft.com/office/drawing/2014/main" id="{365D1C50-F411-F130-8A1B-70B3FF070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  <a:cxn ang="0">
                  <a:pos x="33" y="401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  <a:lnTo>
                    <a:pt x="33" y="40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4" name="Freeform 129">
              <a:extLst>
                <a:ext uri="{FF2B5EF4-FFF2-40B4-BE49-F238E27FC236}">
                  <a16:creationId xmlns:a16="http://schemas.microsoft.com/office/drawing/2014/main" id="{93F64B29-91A4-4ED3-857E-731C7B206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5" name="Freeform 130">
              <a:extLst>
                <a:ext uri="{FF2B5EF4-FFF2-40B4-BE49-F238E27FC236}">
                  <a16:creationId xmlns:a16="http://schemas.microsoft.com/office/drawing/2014/main" id="{EA186C7E-E1B0-3B05-F8BF-2347D3A98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2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6" name="Freeform 131">
              <a:extLst>
                <a:ext uri="{FF2B5EF4-FFF2-40B4-BE49-F238E27FC236}">
                  <a16:creationId xmlns:a16="http://schemas.microsoft.com/office/drawing/2014/main" id="{C2CBAB52-071F-DF97-3CD3-F8187A2B5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7" name="Freeform 132">
              <a:extLst>
                <a:ext uri="{FF2B5EF4-FFF2-40B4-BE49-F238E27FC236}">
                  <a16:creationId xmlns:a16="http://schemas.microsoft.com/office/drawing/2014/main" id="{28269B60-A1C5-6C78-12A5-A93DFB1A8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1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8" name="Freeform 133">
              <a:extLst>
                <a:ext uri="{FF2B5EF4-FFF2-40B4-BE49-F238E27FC236}">
                  <a16:creationId xmlns:a16="http://schemas.microsoft.com/office/drawing/2014/main" id="{480BBED2-C21D-0440-9339-545FF748A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9" name="Freeform 134">
              <a:extLst>
                <a:ext uri="{FF2B5EF4-FFF2-40B4-BE49-F238E27FC236}">
                  <a16:creationId xmlns:a16="http://schemas.microsoft.com/office/drawing/2014/main" id="{F1398A27-9072-B4C0-EEF7-C279D5909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  <a:lnTo>
                    <a:pt x="0" y="2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0" name="Freeform 135">
              <a:extLst>
                <a:ext uri="{FF2B5EF4-FFF2-40B4-BE49-F238E27FC236}">
                  <a16:creationId xmlns:a16="http://schemas.microsoft.com/office/drawing/2014/main" id="{A62573D4-5353-00E0-8C51-D4C376FFF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1" name="Freeform 136">
              <a:extLst>
                <a:ext uri="{FF2B5EF4-FFF2-40B4-BE49-F238E27FC236}">
                  <a16:creationId xmlns:a16="http://schemas.microsoft.com/office/drawing/2014/main" id="{613FB2A6-E13F-57C7-D655-CC9A45042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  <a:lnTo>
                    <a:pt x="0" y="2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2" name="Freeform 137">
              <a:extLst>
                <a:ext uri="{FF2B5EF4-FFF2-40B4-BE49-F238E27FC236}">
                  <a16:creationId xmlns:a16="http://schemas.microsoft.com/office/drawing/2014/main" id="{9D3B28E5-36D5-2C88-CD46-13AC3552D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3" name="Freeform 138">
              <a:extLst>
                <a:ext uri="{FF2B5EF4-FFF2-40B4-BE49-F238E27FC236}">
                  <a16:creationId xmlns:a16="http://schemas.microsoft.com/office/drawing/2014/main" id="{01733305-EDA4-151C-6C24-418890C4D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  <a:lnTo>
                    <a:pt x="0" y="6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4" name="Freeform 139">
              <a:extLst>
                <a:ext uri="{FF2B5EF4-FFF2-40B4-BE49-F238E27FC236}">
                  <a16:creationId xmlns:a16="http://schemas.microsoft.com/office/drawing/2014/main" id="{99A7E67F-6133-20EE-0FC7-50F00364B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5" name="Freeform 140">
              <a:extLst>
                <a:ext uri="{FF2B5EF4-FFF2-40B4-BE49-F238E27FC236}">
                  <a16:creationId xmlns:a16="http://schemas.microsoft.com/office/drawing/2014/main" id="{C454956A-6EFC-B8B8-BD25-A8255BF58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  <a:lnTo>
                    <a:pt x="0" y="6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6" name="Freeform 141">
              <a:extLst>
                <a:ext uri="{FF2B5EF4-FFF2-40B4-BE49-F238E27FC236}">
                  <a16:creationId xmlns:a16="http://schemas.microsoft.com/office/drawing/2014/main" id="{6219D418-B10B-A48E-FDD2-E46DC51C0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7" name="Freeform 142">
              <a:extLst>
                <a:ext uri="{FF2B5EF4-FFF2-40B4-BE49-F238E27FC236}">
                  <a16:creationId xmlns:a16="http://schemas.microsoft.com/office/drawing/2014/main" id="{DCEDF121-1659-3FC2-8299-E19124C37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  <a:cxn ang="0">
                  <a:pos x="0" y="595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  <a:lnTo>
                    <a:pt x="0" y="59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8" name="Freeform 143">
              <a:extLst>
                <a:ext uri="{FF2B5EF4-FFF2-40B4-BE49-F238E27FC236}">
                  <a16:creationId xmlns:a16="http://schemas.microsoft.com/office/drawing/2014/main" id="{0A9D9546-9C56-E61E-8638-83463AC4E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9" name="Freeform 144">
              <a:extLst>
                <a:ext uri="{FF2B5EF4-FFF2-40B4-BE49-F238E27FC236}">
                  <a16:creationId xmlns:a16="http://schemas.microsoft.com/office/drawing/2014/main" id="{39F39A59-C85A-108F-ED66-41C07AC99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  <a:cxn ang="0">
                  <a:pos x="0" y="595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  <a:lnTo>
                    <a:pt x="0" y="5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0" name="Freeform 145">
              <a:extLst>
                <a:ext uri="{FF2B5EF4-FFF2-40B4-BE49-F238E27FC236}">
                  <a16:creationId xmlns:a16="http://schemas.microsoft.com/office/drawing/2014/main" id="{8AF1D1D3-7337-2912-8C15-EC95B7628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1" name="Freeform 146">
              <a:extLst>
                <a:ext uri="{FF2B5EF4-FFF2-40B4-BE49-F238E27FC236}">
                  <a16:creationId xmlns:a16="http://schemas.microsoft.com/office/drawing/2014/main" id="{27E21204-2FB7-5931-C5E0-307F46060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  <a:lnTo>
                    <a:pt x="0" y="522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2" name="Freeform 147">
              <a:extLst>
                <a:ext uri="{FF2B5EF4-FFF2-40B4-BE49-F238E27FC236}">
                  <a16:creationId xmlns:a16="http://schemas.microsoft.com/office/drawing/2014/main" id="{483BB305-C9A4-F3FC-53AD-31FB1F3BB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3" name="Freeform 148">
              <a:extLst>
                <a:ext uri="{FF2B5EF4-FFF2-40B4-BE49-F238E27FC236}">
                  <a16:creationId xmlns:a16="http://schemas.microsoft.com/office/drawing/2014/main" id="{523C0395-78D8-3392-2C5F-A77B4759C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  <a:lnTo>
                    <a:pt x="0" y="5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4" name="Freeform 149">
              <a:extLst>
                <a:ext uri="{FF2B5EF4-FFF2-40B4-BE49-F238E27FC236}">
                  <a16:creationId xmlns:a16="http://schemas.microsoft.com/office/drawing/2014/main" id="{1A89CBF3-FD2C-FAD4-E7DD-03784D6A8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5" name="Freeform 150">
              <a:extLst>
                <a:ext uri="{FF2B5EF4-FFF2-40B4-BE49-F238E27FC236}">
                  <a16:creationId xmlns:a16="http://schemas.microsoft.com/office/drawing/2014/main" id="{9BEE4B52-CF0F-28C6-C6EF-3BA2CC133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  <a:cxn ang="0">
                  <a:pos x="0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  <a:lnTo>
                    <a:pt x="0" y="365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6" name="Freeform 151">
              <a:extLst>
                <a:ext uri="{FF2B5EF4-FFF2-40B4-BE49-F238E27FC236}">
                  <a16:creationId xmlns:a16="http://schemas.microsoft.com/office/drawing/2014/main" id="{83528AED-D457-2F8D-F27D-38D6065C1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7" name="Freeform 152">
              <a:extLst>
                <a:ext uri="{FF2B5EF4-FFF2-40B4-BE49-F238E27FC236}">
                  <a16:creationId xmlns:a16="http://schemas.microsoft.com/office/drawing/2014/main" id="{1F469A71-7CE4-80A1-E223-CD9C050B8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  <a:cxn ang="0">
                  <a:pos x="0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  <a:lnTo>
                    <a:pt x="0" y="3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8" name="Freeform 153">
              <a:extLst>
                <a:ext uri="{FF2B5EF4-FFF2-40B4-BE49-F238E27FC236}">
                  <a16:creationId xmlns:a16="http://schemas.microsoft.com/office/drawing/2014/main" id="{2446DF98-7E19-8A75-E37A-31DCDD20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9" name="Freeform 154">
              <a:extLst>
                <a:ext uri="{FF2B5EF4-FFF2-40B4-BE49-F238E27FC236}">
                  <a16:creationId xmlns:a16="http://schemas.microsoft.com/office/drawing/2014/main" id="{4D0CF0E9-E817-5F3F-49A4-3DE05E6D5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  <a:cxn ang="0">
                  <a:pos x="0" y="362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0" name="Freeform 155">
              <a:extLst>
                <a:ext uri="{FF2B5EF4-FFF2-40B4-BE49-F238E27FC236}">
                  <a16:creationId xmlns:a16="http://schemas.microsoft.com/office/drawing/2014/main" id="{C72008CD-27B9-B93B-F491-0A9C8BBC6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1" name="Freeform 156">
              <a:extLst>
                <a:ext uri="{FF2B5EF4-FFF2-40B4-BE49-F238E27FC236}">
                  <a16:creationId xmlns:a16="http://schemas.microsoft.com/office/drawing/2014/main" id="{05F6F3FD-2039-BA7F-731F-72F57A6A8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  <a:cxn ang="0">
                  <a:pos x="0" y="359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  <a:lnTo>
                    <a:pt x="0" y="3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2" name="Freeform 157">
              <a:extLst>
                <a:ext uri="{FF2B5EF4-FFF2-40B4-BE49-F238E27FC236}">
                  <a16:creationId xmlns:a16="http://schemas.microsoft.com/office/drawing/2014/main" id="{E66ECE51-4C17-F824-2B1E-332FDCA0D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3" name="Freeform 158">
              <a:extLst>
                <a:ext uri="{FF2B5EF4-FFF2-40B4-BE49-F238E27FC236}">
                  <a16:creationId xmlns:a16="http://schemas.microsoft.com/office/drawing/2014/main" id="{5A676D7F-4EB3-B0C7-9918-1A05DD644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  <a:lnTo>
                    <a:pt x="0" y="15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4" name="Freeform 159">
              <a:extLst>
                <a:ext uri="{FF2B5EF4-FFF2-40B4-BE49-F238E27FC236}">
                  <a16:creationId xmlns:a16="http://schemas.microsoft.com/office/drawing/2014/main" id="{50BDF736-7737-BFF3-E1F0-F1AC5BA53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5" name="Freeform 160">
              <a:extLst>
                <a:ext uri="{FF2B5EF4-FFF2-40B4-BE49-F238E27FC236}">
                  <a16:creationId xmlns:a16="http://schemas.microsoft.com/office/drawing/2014/main" id="{84E68DA1-1446-15AD-5DEF-37D8949EB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  <a:lnTo>
                    <a:pt x="0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6" name="Freeform 161">
              <a:extLst>
                <a:ext uri="{FF2B5EF4-FFF2-40B4-BE49-F238E27FC236}">
                  <a16:creationId xmlns:a16="http://schemas.microsoft.com/office/drawing/2014/main" id="{9BE0C5DE-D434-55BE-6AF7-140D2CC7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7" name="Freeform 162">
              <a:extLst>
                <a:ext uri="{FF2B5EF4-FFF2-40B4-BE49-F238E27FC236}">
                  <a16:creationId xmlns:a16="http://schemas.microsoft.com/office/drawing/2014/main" id="{D65223D6-621D-C226-5223-03AAA8537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  <a:lnTo>
                    <a:pt x="0" y="8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8" name="Freeform 163">
              <a:extLst>
                <a:ext uri="{FF2B5EF4-FFF2-40B4-BE49-F238E27FC236}">
                  <a16:creationId xmlns:a16="http://schemas.microsoft.com/office/drawing/2014/main" id="{A0F4EE93-23C5-1164-F063-6837CA57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9" name="Freeform 164">
              <a:extLst>
                <a:ext uri="{FF2B5EF4-FFF2-40B4-BE49-F238E27FC236}">
                  <a16:creationId xmlns:a16="http://schemas.microsoft.com/office/drawing/2014/main" id="{F5F0CD6A-A1B6-9F84-4C75-B2421FA9C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  <a:lnTo>
                    <a:pt x="0" y="8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0" name="Freeform 165">
              <a:extLst>
                <a:ext uri="{FF2B5EF4-FFF2-40B4-BE49-F238E27FC236}">
                  <a16:creationId xmlns:a16="http://schemas.microsoft.com/office/drawing/2014/main" id="{10B5F2BB-2433-1D6B-C6B6-8E40D37DB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1" name="Freeform 166">
              <a:extLst>
                <a:ext uri="{FF2B5EF4-FFF2-40B4-BE49-F238E27FC236}">
                  <a16:creationId xmlns:a16="http://schemas.microsoft.com/office/drawing/2014/main" id="{8E6AE143-0B49-1E54-4E84-4F0D672EB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  <a:cxn ang="0">
                  <a:pos x="78" y="388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  <a:lnTo>
                    <a:pt x="78" y="38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2" name="Freeform 167">
              <a:extLst>
                <a:ext uri="{FF2B5EF4-FFF2-40B4-BE49-F238E27FC236}">
                  <a16:creationId xmlns:a16="http://schemas.microsoft.com/office/drawing/2014/main" id="{35C128FC-9C4E-9264-DC34-99DDA226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3" name="Freeform 168">
              <a:extLst>
                <a:ext uri="{FF2B5EF4-FFF2-40B4-BE49-F238E27FC236}">
                  <a16:creationId xmlns:a16="http://schemas.microsoft.com/office/drawing/2014/main" id="{E75CA514-DC9A-1E9E-456A-5092451B5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  <a:cxn ang="0">
                  <a:pos x="140" y="331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  <a:lnTo>
                    <a:pt x="140" y="33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4" name="Freeform 169">
              <a:extLst>
                <a:ext uri="{FF2B5EF4-FFF2-40B4-BE49-F238E27FC236}">
                  <a16:creationId xmlns:a16="http://schemas.microsoft.com/office/drawing/2014/main" id="{E095E2FC-CE91-CD36-A1ED-ED4CAEFD4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5" name="Freeform 170">
              <a:extLst>
                <a:ext uri="{FF2B5EF4-FFF2-40B4-BE49-F238E27FC236}">
                  <a16:creationId xmlns:a16="http://schemas.microsoft.com/office/drawing/2014/main" id="{9A37E401-373A-59AD-4E68-DC8CACC3C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  <a:cxn ang="0">
                  <a:pos x="131" y="267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  <a:lnTo>
                    <a:pt x="131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6" name="Freeform 171">
              <a:extLst>
                <a:ext uri="{FF2B5EF4-FFF2-40B4-BE49-F238E27FC236}">
                  <a16:creationId xmlns:a16="http://schemas.microsoft.com/office/drawing/2014/main" id="{1D8D7722-D5E4-347C-3E1B-E38575F5B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7" name="Freeform 172">
              <a:extLst>
                <a:ext uri="{FF2B5EF4-FFF2-40B4-BE49-F238E27FC236}">
                  <a16:creationId xmlns:a16="http://schemas.microsoft.com/office/drawing/2014/main" id="{09218CCF-0895-09E6-4F97-EAFE3D2FA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  <a:cxn ang="0">
                  <a:pos x="246" y="267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  <a:lnTo>
                    <a:pt x="246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8" name="Freeform 173">
              <a:extLst>
                <a:ext uri="{FF2B5EF4-FFF2-40B4-BE49-F238E27FC236}">
                  <a16:creationId xmlns:a16="http://schemas.microsoft.com/office/drawing/2014/main" id="{809F4298-F609-5DEE-5511-38509A41B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9" name="Freeform 174">
              <a:extLst>
                <a:ext uri="{FF2B5EF4-FFF2-40B4-BE49-F238E27FC236}">
                  <a16:creationId xmlns:a16="http://schemas.microsoft.com/office/drawing/2014/main" id="{26FBDC81-F0EB-9BA6-CA8C-4846E63A6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94" y="21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0" name="Freeform 175">
              <a:extLst>
                <a:ext uri="{FF2B5EF4-FFF2-40B4-BE49-F238E27FC236}">
                  <a16:creationId xmlns:a16="http://schemas.microsoft.com/office/drawing/2014/main" id="{7C584D30-5D8D-4B22-06F4-7707E0A27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1" name="Freeform 176">
              <a:extLst>
                <a:ext uri="{FF2B5EF4-FFF2-40B4-BE49-F238E27FC236}">
                  <a16:creationId xmlns:a16="http://schemas.microsoft.com/office/drawing/2014/main" id="{73C48092-C77D-2ED7-9926-D9A830425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  <a:cxn ang="0">
                  <a:pos x="193" y="222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  <a:lnTo>
                    <a:pt x="193" y="22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2" name="Freeform 177">
              <a:extLst>
                <a:ext uri="{FF2B5EF4-FFF2-40B4-BE49-F238E27FC236}">
                  <a16:creationId xmlns:a16="http://schemas.microsoft.com/office/drawing/2014/main" id="{07491A0A-0043-1999-2838-2CBB81D85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3" name="Freeform 178">
              <a:extLst>
                <a:ext uri="{FF2B5EF4-FFF2-40B4-BE49-F238E27FC236}">
                  <a16:creationId xmlns:a16="http://schemas.microsoft.com/office/drawing/2014/main" id="{1C4926D7-B184-019C-2D05-FCB9AE5BE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  <a:cxn ang="0">
                  <a:pos x="231" y="159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  <a:lnTo>
                    <a:pt x="231" y="1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4" name="Freeform 179">
              <a:extLst>
                <a:ext uri="{FF2B5EF4-FFF2-40B4-BE49-F238E27FC236}">
                  <a16:creationId xmlns:a16="http://schemas.microsoft.com/office/drawing/2014/main" id="{34B02143-079B-83C8-67B2-0E529341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5" name="Freeform 180">
              <a:extLst>
                <a:ext uri="{FF2B5EF4-FFF2-40B4-BE49-F238E27FC236}">
                  <a16:creationId xmlns:a16="http://schemas.microsoft.com/office/drawing/2014/main" id="{197E2773-E2ED-1080-89A4-B7714DADE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  <a:cxn ang="0">
                  <a:pos x="77" y="384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  <a:lnTo>
                    <a:pt x="77" y="38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6" name="Freeform 181">
              <a:extLst>
                <a:ext uri="{FF2B5EF4-FFF2-40B4-BE49-F238E27FC236}">
                  <a16:creationId xmlns:a16="http://schemas.microsoft.com/office/drawing/2014/main" id="{ECD4A937-F0C7-1530-DD4A-C4EBBF466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7" name="Freeform 182">
              <a:extLst>
                <a:ext uri="{FF2B5EF4-FFF2-40B4-BE49-F238E27FC236}">
                  <a16:creationId xmlns:a16="http://schemas.microsoft.com/office/drawing/2014/main" id="{D1254A9F-7B0E-A614-7EAF-BC0DFACED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  <a:cxn ang="0">
                  <a:pos x="141" y="330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  <a:lnTo>
                    <a:pt x="141" y="3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8" name="Freeform 183">
              <a:extLst>
                <a:ext uri="{FF2B5EF4-FFF2-40B4-BE49-F238E27FC236}">
                  <a16:creationId xmlns:a16="http://schemas.microsoft.com/office/drawing/2014/main" id="{16AB9D5F-5822-25CF-4405-F2AE59BFF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9" name="Freeform 184">
              <a:extLst>
                <a:ext uri="{FF2B5EF4-FFF2-40B4-BE49-F238E27FC236}">
                  <a16:creationId xmlns:a16="http://schemas.microsoft.com/office/drawing/2014/main" id="{D411607A-79F5-1196-E554-E05B17B12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  <a:cxn ang="0">
                  <a:pos x="131" y="270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  <a:lnTo>
                    <a:pt x="131" y="27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0" name="Freeform 185">
              <a:extLst>
                <a:ext uri="{FF2B5EF4-FFF2-40B4-BE49-F238E27FC236}">
                  <a16:creationId xmlns:a16="http://schemas.microsoft.com/office/drawing/2014/main" id="{F7D9A209-FA87-A462-D153-38CE952AE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1" name="Freeform 186">
              <a:extLst>
                <a:ext uri="{FF2B5EF4-FFF2-40B4-BE49-F238E27FC236}">
                  <a16:creationId xmlns:a16="http://schemas.microsoft.com/office/drawing/2014/main" id="{0252D162-9A7B-8336-011E-E60C3787A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  <a:cxn ang="0">
                  <a:pos x="246" y="269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246" y="26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36" name="Freeform 187">
              <a:extLst>
                <a:ext uri="{FF2B5EF4-FFF2-40B4-BE49-F238E27FC236}">
                  <a16:creationId xmlns:a16="http://schemas.microsoft.com/office/drawing/2014/main" id="{6BBFAEB4-6B75-0EAC-D430-70212572C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37" name="Freeform 188">
              <a:extLst>
                <a:ext uri="{FF2B5EF4-FFF2-40B4-BE49-F238E27FC236}">
                  <a16:creationId xmlns:a16="http://schemas.microsoft.com/office/drawing/2014/main" id="{263D3F05-B14A-2F8A-80D0-015EBA4A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  <a:lnTo>
                    <a:pt x="194" y="21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38" name="Freeform 189">
              <a:extLst>
                <a:ext uri="{FF2B5EF4-FFF2-40B4-BE49-F238E27FC236}">
                  <a16:creationId xmlns:a16="http://schemas.microsoft.com/office/drawing/2014/main" id="{3851F237-8384-730B-DF91-AC855BA46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0" name="Freeform 190">
              <a:extLst>
                <a:ext uri="{FF2B5EF4-FFF2-40B4-BE49-F238E27FC236}">
                  <a16:creationId xmlns:a16="http://schemas.microsoft.com/office/drawing/2014/main" id="{A8AB3CD4-4132-0031-7A35-7D5A1A67E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  <a:cxn ang="0">
                  <a:pos x="194" y="223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  <a:lnTo>
                    <a:pt x="194" y="2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1" name="Freeform 191">
              <a:extLst>
                <a:ext uri="{FF2B5EF4-FFF2-40B4-BE49-F238E27FC236}">
                  <a16:creationId xmlns:a16="http://schemas.microsoft.com/office/drawing/2014/main" id="{65BE0B4A-16A1-2D5B-4F6E-5B5F77422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2" name="Freeform 192">
              <a:extLst>
                <a:ext uri="{FF2B5EF4-FFF2-40B4-BE49-F238E27FC236}">
                  <a16:creationId xmlns:a16="http://schemas.microsoft.com/office/drawing/2014/main" id="{66FD9199-043E-4B1E-0CC4-ECEE9DC18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  <a:cxn ang="0">
                  <a:pos x="232" y="162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  <a:lnTo>
                    <a:pt x="232" y="1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3" name="Freeform 193">
              <a:extLst>
                <a:ext uri="{FF2B5EF4-FFF2-40B4-BE49-F238E27FC236}">
                  <a16:creationId xmlns:a16="http://schemas.microsoft.com/office/drawing/2014/main" id="{63E88E26-5AD6-5AC7-B0EE-75C97F098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4" name="Freeform 194">
              <a:extLst>
                <a:ext uri="{FF2B5EF4-FFF2-40B4-BE49-F238E27FC236}">
                  <a16:creationId xmlns:a16="http://schemas.microsoft.com/office/drawing/2014/main" id="{57A53EC1-74C0-19AF-799E-C814761F2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  <a:cxn ang="0">
                  <a:pos x="120" y="233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  <a:lnTo>
                    <a:pt x="120" y="2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5" name="Freeform 195">
              <a:extLst>
                <a:ext uri="{FF2B5EF4-FFF2-40B4-BE49-F238E27FC236}">
                  <a16:creationId xmlns:a16="http://schemas.microsoft.com/office/drawing/2014/main" id="{A2097CFC-69CB-D12C-32C7-1D6940797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6" name="Freeform 196">
              <a:extLst>
                <a:ext uri="{FF2B5EF4-FFF2-40B4-BE49-F238E27FC236}">
                  <a16:creationId xmlns:a16="http://schemas.microsoft.com/office/drawing/2014/main" id="{BDB22615-AE94-4D27-D315-E5BE105A2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  <a:cxn ang="0">
                  <a:pos x="80" y="362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  <a:lnTo>
                    <a:pt x="80" y="3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7" name="Freeform 197">
              <a:extLst>
                <a:ext uri="{FF2B5EF4-FFF2-40B4-BE49-F238E27FC236}">
                  <a16:creationId xmlns:a16="http://schemas.microsoft.com/office/drawing/2014/main" id="{DFC3D49B-3855-BD15-2C95-8D7A54649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8" name="Freeform 198">
              <a:extLst>
                <a:ext uri="{FF2B5EF4-FFF2-40B4-BE49-F238E27FC236}">
                  <a16:creationId xmlns:a16="http://schemas.microsoft.com/office/drawing/2014/main" id="{812F39F3-4B32-4A00-0BEC-A6EC1C3B7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  <a:cxn ang="0">
                  <a:pos x="34" y="318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  <a:lnTo>
                    <a:pt x="34" y="3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9" name="Freeform 199">
              <a:extLst>
                <a:ext uri="{FF2B5EF4-FFF2-40B4-BE49-F238E27FC236}">
                  <a16:creationId xmlns:a16="http://schemas.microsoft.com/office/drawing/2014/main" id="{2DE731A5-E01A-4609-2E75-6A5ECA168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0" name="Freeform 200">
              <a:extLst>
                <a:ext uri="{FF2B5EF4-FFF2-40B4-BE49-F238E27FC236}">
                  <a16:creationId xmlns:a16="http://schemas.microsoft.com/office/drawing/2014/main" id="{70C2EFA2-604F-7510-B294-777E33141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  <a:cxn ang="0">
                  <a:pos x="2" y="285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  <a:lnTo>
                    <a:pt x="2" y="28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1" name="Freeform 201">
              <a:extLst>
                <a:ext uri="{FF2B5EF4-FFF2-40B4-BE49-F238E27FC236}">
                  <a16:creationId xmlns:a16="http://schemas.microsoft.com/office/drawing/2014/main" id="{ACA2BE56-A5E5-6096-F157-9EE76A7D8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2" name="Freeform 202">
              <a:extLst>
                <a:ext uri="{FF2B5EF4-FFF2-40B4-BE49-F238E27FC236}">
                  <a16:creationId xmlns:a16="http://schemas.microsoft.com/office/drawing/2014/main" id="{CC7FB8E1-62FB-7079-67BA-E8F2070F4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  <a:cxn ang="0">
                  <a:pos x="0" y="218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  <a:lnTo>
                    <a:pt x="0" y="2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3" name="Freeform 203">
              <a:extLst>
                <a:ext uri="{FF2B5EF4-FFF2-40B4-BE49-F238E27FC236}">
                  <a16:creationId xmlns:a16="http://schemas.microsoft.com/office/drawing/2014/main" id="{5CDCDFDD-DC5C-F2EE-DEBD-537F58A07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4" name="Freeform 204">
              <a:extLst>
                <a:ext uri="{FF2B5EF4-FFF2-40B4-BE49-F238E27FC236}">
                  <a16:creationId xmlns:a16="http://schemas.microsoft.com/office/drawing/2014/main" id="{9DC4EA62-139C-BF13-9BDF-156C01236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  <a:cxn ang="0">
                  <a:pos x="0" y="175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  <a:lnTo>
                    <a:pt x="0" y="1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5" name="Freeform 205">
              <a:extLst>
                <a:ext uri="{FF2B5EF4-FFF2-40B4-BE49-F238E27FC236}">
                  <a16:creationId xmlns:a16="http://schemas.microsoft.com/office/drawing/2014/main" id="{B268C1EF-8948-B1E5-D38D-CB4BA6BB0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6" name="Freeform 206">
              <a:extLst>
                <a:ext uri="{FF2B5EF4-FFF2-40B4-BE49-F238E27FC236}">
                  <a16:creationId xmlns:a16="http://schemas.microsoft.com/office/drawing/2014/main" id="{1E77F9A9-17F7-D1F4-9883-B2E84F958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  <a:cxn ang="0">
                  <a:pos x="0" y="149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  <a:lnTo>
                    <a:pt x="0" y="14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7" name="Freeform 207">
              <a:extLst>
                <a:ext uri="{FF2B5EF4-FFF2-40B4-BE49-F238E27FC236}">
                  <a16:creationId xmlns:a16="http://schemas.microsoft.com/office/drawing/2014/main" id="{C7C9FC35-B4E7-BDB0-DCBD-9C9BE4592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8" name="Freeform 208">
              <a:extLst>
                <a:ext uri="{FF2B5EF4-FFF2-40B4-BE49-F238E27FC236}">
                  <a16:creationId xmlns:a16="http://schemas.microsoft.com/office/drawing/2014/main" id="{C36A78D9-A799-2BDA-3EAB-493284E32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  <a:cxn ang="0">
                  <a:pos x="0" y="200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  <a:lnTo>
                    <a:pt x="0" y="20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9" name="Freeform 209">
              <a:extLst>
                <a:ext uri="{FF2B5EF4-FFF2-40B4-BE49-F238E27FC236}">
                  <a16:creationId xmlns:a16="http://schemas.microsoft.com/office/drawing/2014/main" id="{64005791-F74F-0EEE-7C57-7B26846ED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0" name="Freeform 210">
              <a:extLst>
                <a:ext uri="{FF2B5EF4-FFF2-40B4-BE49-F238E27FC236}">
                  <a16:creationId xmlns:a16="http://schemas.microsoft.com/office/drawing/2014/main" id="{3F65E384-1DE7-AD19-4DA7-4675167D9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  <a:cxn ang="0">
                  <a:pos x="243" y="338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  <a:lnTo>
                    <a:pt x="243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1" name="Freeform 211">
              <a:extLst>
                <a:ext uri="{FF2B5EF4-FFF2-40B4-BE49-F238E27FC236}">
                  <a16:creationId xmlns:a16="http://schemas.microsoft.com/office/drawing/2014/main" id="{096956D5-1D25-9864-80E9-84379C7E8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2" name="Freeform 212">
              <a:extLst>
                <a:ext uri="{FF2B5EF4-FFF2-40B4-BE49-F238E27FC236}">
                  <a16:creationId xmlns:a16="http://schemas.microsoft.com/office/drawing/2014/main" id="{E30A4E51-E9E5-0A21-DBC7-2439005EF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3" name="Freeform 213">
              <a:extLst>
                <a:ext uri="{FF2B5EF4-FFF2-40B4-BE49-F238E27FC236}">
                  <a16:creationId xmlns:a16="http://schemas.microsoft.com/office/drawing/2014/main" id="{79292AA6-01F4-166C-B676-3DE3D84BC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4" name="Freeform 214">
              <a:extLst>
                <a:ext uri="{FF2B5EF4-FFF2-40B4-BE49-F238E27FC236}">
                  <a16:creationId xmlns:a16="http://schemas.microsoft.com/office/drawing/2014/main" id="{A023BEDA-2640-964D-9A6C-7D33C894D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5" name="Freeform 215">
              <a:extLst>
                <a:ext uri="{FF2B5EF4-FFF2-40B4-BE49-F238E27FC236}">
                  <a16:creationId xmlns:a16="http://schemas.microsoft.com/office/drawing/2014/main" id="{95C00F03-32C2-683D-B426-C185E9740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6" name="Freeform 216">
              <a:extLst>
                <a:ext uri="{FF2B5EF4-FFF2-40B4-BE49-F238E27FC236}">
                  <a16:creationId xmlns:a16="http://schemas.microsoft.com/office/drawing/2014/main" id="{F96BC0AA-0F2C-5D93-2A41-327303A2E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  <a:cxn ang="0">
                  <a:pos x="0" y="14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7" name="Freeform 217">
              <a:extLst>
                <a:ext uri="{FF2B5EF4-FFF2-40B4-BE49-F238E27FC236}">
                  <a16:creationId xmlns:a16="http://schemas.microsoft.com/office/drawing/2014/main" id="{2226ED22-507D-A174-2287-F39F3E9C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8" name="Freeform 218">
              <a:extLst>
                <a:ext uri="{FF2B5EF4-FFF2-40B4-BE49-F238E27FC236}">
                  <a16:creationId xmlns:a16="http://schemas.microsoft.com/office/drawing/2014/main" id="{560B992E-BD72-C33A-44A9-0638E4D92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  <a:cxn ang="0">
                  <a:pos x="0" y="129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  <a:lnTo>
                    <a:pt x="0" y="12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9" name="Freeform 219">
              <a:extLst>
                <a:ext uri="{FF2B5EF4-FFF2-40B4-BE49-F238E27FC236}">
                  <a16:creationId xmlns:a16="http://schemas.microsoft.com/office/drawing/2014/main" id="{E446A4D4-47C8-41D6-5BB1-6C6A24D54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0" name="Freeform 220">
              <a:extLst>
                <a:ext uri="{FF2B5EF4-FFF2-40B4-BE49-F238E27FC236}">
                  <a16:creationId xmlns:a16="http://schemas.microsoft.com/office/drawing/2014/main" id="{D29A42C5-8CF9-466E-1B4A-4AAD94042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  <a:cxn ang="0">
                  <a:pos x="0" y="94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  <a:lnTo>
                    <a:pt x="0" y="9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1" name="Freeform 221">
              <a:extLst>
                <a:ext uri="{FF2B5EF4-FFF2-40B4-BE49-F238E27FC236}">
                  <a16:creationId xmlns:a16="http://schemas.microsoft.com/office/drawing/2014/main" id="{55027D94-3FAB-E59F-FA91-5E828D7C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2" name="Freeform 222">
              <a:extLst>
                <a:ext uri="{FF2B5EF4-FFF2-40B4-BE49-F238E27FC236}">
                  <a16:creationId xmlns:a16="http://schemas.microsoft.com/office/drawing/2014/main" id="{C11B845C-6DA4-1615-0F45-158AF0177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  <a:cxn ang="0">
                  <a:pos x="0" y="13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0" y="1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3" name="Freeform 223">
              <a:extLst>
                <a:ext uri="{FF2B5EF4-FFF2-40B4-BE49-F238E27FC236}">
                  <a16:creationId xmlns:a16="http://schemas.microsoft.com/office/drawing/2014/main" id="{037A5FF3-D383-EFF0-E5F6-AD332FB89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4" name="Freeform 224">
              <a:extLst>
                <a:ext uri="{FF2B5EF4-FFF2-40B4-BE49-F238E27FC236}">
                  <a16:creationId xmlns:a16="http://schemas.microsoft.com/office/drawing/2014/main" id="{1AD49910-1A53-C17F-E925-534EFAF44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  <a:cxn ang="0">
                  <a:pos x="0" y="140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5" name="Freeform 225">
              <a:extLst>
                <a:ext uri="{FF2B5EF4-FFF2-40B4-BE49-F238E27FC236}">
                  <a16:creationId xmlns:a16="http://schemas.microsoft.com/office/drawing/2014/main" id="{6C3861FB-9404-45F3-0804-76988C714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6" name="Freeform 226">
              <a:extLst>
                <a:ext uri="{FF2B5EF4-FFF2-40B4-BE49-F238E27FC236}">
                  <a16:creationId xmlns:a16="http://schemas.microsoft.com/office/drawing/2014/main" id="{E8C43109-F165-1F0E-3A91-7F090BC30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  <a:cxn ang="0">
                  <a:pos x="0" y="142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  <a:lnTo>
                    <a:pt x="0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7" name="Freeform 227">
              <a:extLst>
                <a:ext uri="{FF2B5EF4-FFF2-40B4-BE49-F238E27FC236}">
                  <a16:creationId xmlns:a16="http://schemas.microsoft.com/office/drawing/2014/main" id="{1C77EC66-C6AC-BA43-AD14-BDCF0FEE5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8" name="Freeform 228">
              <a:extLst>
                <a:ext uri="{FF2B5EF4-FFF2-40B4-BE49-F238E27FC236}">
                  <a16:creationId xmlns:a16="http://schemas.microsoft.com/office/drawing/2014/main" id="{39363632-28F6-DA19-7082-E9C1886DE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  <a:cxn ang="0">
                  <a:pos x="8" y="196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8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9" name="Freeform 229">
              <a:extLst>
                <a:ext uri="{FF2B5EF4-FFF2-40B4-BE49-F238E27FC236}">
                  <a16:creationId xmlns:a16="http://schemas.microsoft.com/office/drawing/2014/main" id="{F8424F0C-AE99-9AEB-3614-DED22525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0" name="Freeform 230">
              <a:extLst>
                <a:ext uri="{FF2B5EF4-FFF2-40B4-BE49-F238E27FC236}">
                  <a16:creationId xmlns:a16="http://schemas.microsoft.com/office/drawing/2014/main" id="{19EDFE1B-8F41-4CFE-C211-B2B87E7F8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  <a:cxn ang="0">
                  <a:pos x="143" y="504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  <a:lnTo>
                    <a:pt x="143" y="50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1" name="Freeform 231">
              <a:extLst>
                <a:ext uri="{FF2B5EF4-FFF2-40B4-BE49-F238E27FC236}">
                  <a16:creationId xmlns:a16="http://schemas.microsoft.com/office/drawing/2014/main" id="{FE04EF63-102B-50D1-A542-60F02CC96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2" name="Freeform 232">
              <a:extLst>
                <a:ext uri="{FF2B5EF4-FFF2-40B4-BE49-F238E27FC236}">
                  <a16:creationId xmlns:a16="http://schemas.microsoft.com/office/drawing/2014/main" id="{7FB6E47D-A041-3B70-0B32-D79C986D6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2330"/>
              <a:ext cx="126" cy="386"/>
            </a:xfrm>
            <a:custGeom>
              <a:avLst/>
              <a:gdLst/>
              <a:ahLst/>
              <a:cxnLst>
                <a:cxn ang="0">
                  <a:pos x="125" y="380"/>
                </a:cxn>
                <a:cxn ang="0">
                  <a:pos x="103" y="338"/>
                </a:cxn>
                <a:cxn ang="0">
                  <a:pos x="85" y="299"/>
                </a:cxn>
                <a:cxn ang="0">
                  <a:pos x="67" y="256"/>
                </a:cxn>
                <a:cxn ang="0">
                  <a:pos x="50" y="216"/>
                </a:cxn>
                <a:cxn ang="0">
                  <a:pos x="37" y="177"/>
                </a:cxn>
                <a:cxn ang="0">
                  <a:pos x="27" y="136"/>
                </a:cxn>
                <a:cxn ang="0">
                  <a:pos x="16" y="101"/>
                </a:cxn>
                <a:cxn ang="0">
                  <a:pos x="9" y="64"/>
                </a:cxn>
                <a:cxn ang="0">
                  <a:pos x="4" y="3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8" y="64"/>
                </a:cxn>
                <a:cxn ang="0">
                  <a:pos x="14" y="101"/>
                </a:cxn>
                <a:cxn ang="0">
                  <a:pos x="21" y="138"/>
                </a:cxn>
                <a:cxn ang="0">
                  <a:pos x="32" y="178"/>
                </a:cxn>
                <a:cxn ang="0">
                  <a:pos x="42" y="218"/>
                </a:cxn>
                <a:cxn ang="0">
                  <a:pos x="55" y="258"/>
                </a:cxn>
                <a:cxn ang="0">
                  <a:pos x="69" y="300"/>
                </a:cxn>
                <a:cxn ang="0">
                  <a:pos x="88" y="343"/>
                </a:cxn>
                <a:cxn ang="0">
                  <a:pos x="110" y="385"/>
                </a:cxn>
                <a:cxn ang="0">
                  <a:pos x="125" y="380"/>
                </a:cxn>
              </a:cxnLst>
              <a:rect l="0" t="0" r="r" b="b"/>
              <a:pathLst>
                <a:path w="126" h="386">
                  <a:moveTo>
                    <a:pt x="125" y="380"/>
                  </a:moveTo>
                  <a:lnTo>
                    <a:pt x="103" y="338"/>
                  </a:lnTo>
                  <a:lnTo>
                    <a:pt x="85" y="299"/>
                  </a:lnTo>
                  <a:lnTo>
                    <a:pt x="67" y="256"/>
                  </a:lnTo>
                  <a:lnTo>
                    <a:pt x="50" y="216"/>
                  </a:lnTo>
                  <a:lnTo>
                    <a:pt x="37" y="177"/>
                  </a:lnTo>
                  <a:lnTo>
                    <a:pt x="27" y="136"/>
                  </a:lnTo>
                  <a:lnTo>
                    <a:pt x="16" y="101"/>
                  </a:lnTo>
                  <a:lnTo>
                    <a:pt x="9" y="64"/>
                  </a:lnTo>
                  <a:lnTo>
                    <a:pt x="4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8" y="64"/>
                  </a:lnTo>
                  <a:lnTo>
                    <a:pt x="14" y="101"/>
                  </a:lnTo>
                  <a:lnTo>
                    <a:pt x="21" y="138"/>
                  </a:lnTo>
                  <a:lnTo>
                    <a:pt x="32" y="178"/>
                  </a:lnTo>
                  <a:lnTo>
                    <a:pt x="42" y="218"/>
                  </a:lnTo>
                  <a:lnTo>
                    <a:pt x="55" y="258"/>
                  </a:lnTo>
                  <a:lnTo>
                    <a:pt x="69" y="300"/>
                  </a:lnTo>
                  <a:lnTo>
                    <a:pt x="88" y="343"/>
                  </a:lnTo>
                  <a:lnTo>
                    <a:pt x="110" y="385"/>
                  </a:lnTo>
                  <a:lnTo>
                    <a:pt x="125" y="38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3" name="Freeform 233">
              <a:extLst>
                <a:ext uri="{FF2B5EF4-FFF2-40B4-BE49-F238E27FC236}">
                  <a16:creationId xmlns:a16="http://schemas.microsoft.com/office/drawing/2014/main" id="{8A614806-89FE-8CDB-A663-D9051D21E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  <a:cxn ang="0">
                  <a:pos x="115" y="408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  <a:lnTo>
                    <a:pt x="115" y="40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4" name="Freeform 234">
              <a:extLst>
                <a:ext uri="{FF2B5EF4-FFF2-40B4-BE49-F238E27FC236}">
                  <a16:creationId xmlns:a16="http://schemas.microsoft.com/office/drawing/2014/main" id="{D8276C98-5247-F180-9761-EE3D2F777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5" name="Freeform 235">
              <a:extLst>
                <a:ext uri="{FF2B5EF4-FFF2-40B4-BE49-F238E27FC236}">
                  <a16:creationId xmlns:a16="http://schemas.microsoft.com/office/drawing/2014/main" id="{1ACA24CD-A3E0-224B-83D8-7637BE580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398"/>
              <a:ext cx="75" cy="318"/>
            </a:xfrm>
            <a:custGeom>
              <a:avLst/>
              <a:gdLst/>
              <a:ahLst/>
              <a:cxnLst>
                <a:cxn ang="0">
                  <a:pos x="74" y="304"/>
                </a:cxn>
                <a:cxn ang="0">
                  <a:pos x="53" y="268"/>
                </a:cxn>
                <a:cxn ang="0">
                  <a:pos x="38" y="231"/>
                </a:cxn>
                <a:cxn ang="0">
                  <a:pos x="25" y="195"/>
                </a:cxn>
                <a:cxn ang="0">
                  <a:pos x="16" y="161"/>
                </a:cxn>
                <a:cxn ang="0">
                  <a:pos x="8" y="128"/>
                </a:cxn>
                <a:cxn ang="0">
                  <a:pos x="4" y="98"/>
                </a:cxn>
                <a:cxn ang="0">
                  <a:pos x="4" y="69"/>
                </a:cxn>
                <a:cxn ang="0">
                  <a:pos x="4" y="41"/>
                </a:cxn>
                <a:cxn ang="0">
                  <a:pos x="6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20"/>
                </a:cxn>
                <a:cxn ang="0">
                  <a:pos x="2" y="43"/>
                </a:cxn>
                <a:cxn ang="0">
                  <a:pos x="0" y="71"/>
                </a:cxn>
                <a:cxn ang="0">
                  <a:pos x="0" y="103"/>
                </a:cxn>
                <a:cxn ang="0">
                  <a:pos x="2" y="134"/>
                </a:cxn>
                <a:cxn ang="0">
                  <a:pos x="6" y="167"/>
                </a:cxn>
                <a:cxn ang="0">
                  <a:pos x="13" y="204"/>
                </a:cxn>
                <a:cxn ang="0">
                  <a:pos x="25" y="241"/>
                </a:cxn>
                <a:cxn ang="0">
                  <a:pos x="39" y="279"/>
                </a:cxn>
                <a:cxn ang="0">
                  <a:pos x="59" y="317"/>
                </a:cxn>
                <a:cxn ang="0">
                  <a:pos x="74" y="304"/>
                </a:cxn>
              </a:cxnLst>
              <a:rect l="0" t="0" r="r" b="b"/>
              <a:pathLst>
                <a:path w="75" h="318">
                  <a:moveTo>
                    <a:pt x="74" y="304"/>
                  </a:moveTo>
                  <a:lnTo>
                    <a:pt x="53" y="268"/>
                  </a:lnTo>
                  <a:lnTo>
                    <a:pt x="38" y="231"/>
                  </a:lnTo>
                  <a:lnTo>
                    <a:pt x="25" y="195"/>
                  </a:lnTo>
                  <a:lnTo>
                    <a:pt x="16" y="161"/>
                  </a:lnTo>
                  <a:lnTo>
                    <a:pt x="8" y="128"/>
                  </a:lnTo>
                  <a:lnTo>
                    <a:pt x="4" y="98"/>
                  </a:lnTo>
                  <a:lnTo>
                    <a:pt x="4" y="69"/>
                  </a:lnTo>
                  <a:lnTo>
                    <a:pt x="4" y="41"/>
                  </a:lnTo>
                  <a:lnTo>
                    <a:pt x="6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0"/>
                  </a:lnTo>
                  <a:lnTo>
                    <a:pt x="2" y="43"/>
                  </a:lnTo>
                  <a:lnTo>
                    <a:pt x="0" y="71"/>
                  </a:lnTo>
                  <a:lnTo>
                    <a:pt x="0" y="103"/>
                  </a:lnTo>
                  <a:lnTo>
                    <a:pt x="2" y="134"/>
                  </a:lnTo>
                  <a:lnTo>
                    <a:pt x="6" y="167"/>
                  </a:lnTo>
                  <a:lnTo>
                    <a:pt x="13" y="204"/>
                  </a:lnTo>
                  <a:lnTo>
                    <a:pt x="25" y="241"/>
                  </a:lnTo>
                  <a:lnTo>
                    <a:pt x="39" y="279"/>
                  </a:lnTo>
                  <a:lnTo>
                    <a:pt x="59" y="317"/>
                  </a:lnTo>
                  <a:lnTo>
                    <a:pt x="74" y="30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6" name="Freeform 236">
              <a:extLst>
                <a:ext uri="{FF2B5EF4-FFF2-40B4-BE49-F238E27FC236}">
                  <a16:creationId xmlns:a16="http://schemas.microsoft.com/office/drawing/2014/main" id="{2BDA4C01-4C01-4F1D-A53D-FBFF299C6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  <a:cxn ang="0">
                  <a:pos x="38" y="339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  <a:lnTo>
                    <a:pt x="38" y="33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7" name="Freeform 237">
              <a:extLst>
                <a:ext uri="{FF2B5EF4-FFF2-40B4-BE49-F238E27FC236}">
                  <a16:creationId xmlns:a16="http://schemas.microsoft.com/office/drawing/2014/main" id="{A1338967-00A0-1161-608A-4319AF012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8" name="Freeform 238">
              <a:extLst>
                <a:ext uri="{FF2B5EF4-FFF2-40B4-BE49-F238E27FC236}">
                  <a16:creationId xmlns:a16="http://schemas.microsoft.com/office/drawing/2014/main" id="{E93CE8D9-8CFB-9EB3-796C-FCBF65E69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520"/>
              <a:ext cx="60" cy="270"/>
            </a:xfrm>
            <a:custGeom>
              <a:avLst/>
              <a:gdLst/>
              <a:ahLst/>
              <a:cxnLst>
                <a:cxn ang="0">
                  <a:pos x="59" y="269"/>
                </a:cxn>
                <a:cxn ang="0">
                  <a:pos x="43" y="237"/>
                </a:cxn>
                <a:cxn ang="0">
                  <a:pos x="31" y="207"/>
                </a:cxn>
                <a:cxn ang="0">
                  <a:pos x="22" y="176"/>
                </a:cxn>
                <a:cxn ang="0">
                  <a:pos x="15" y="144"/>
                </a:cxn>
                <a:cxn ang="0">
                  <a:pos x="10" y="115"/>
                </a:cxn>
                <a:cxn ang="0">
                  <a:pos x="6" y="87"/>
                </a:cxn>
                <a:cxn ang="0">
                  <a:pos x="4" y="62"/>
                </a:cxn>
                <a:cxn ang="0">
                  <a:pos x="4" y="37"/>
                </a:cxn>
                <a:cxn ang="0">
                  <a:pos x="4" y="1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6"/>
                </a:cxn>
                <a:cxn ang="0">
                  <a:pos x="2" y="37"/>
                </a:cxn>
                <a:cxn ang="0">
                  <a:pos x="0" y="61"/>
                </a:cxn>
                <a:cxn ang="0">
                  <a:pos x="0" y="85"/>
                </a:cxn>
                <a:cxn ang="0">
                  <a:pos x="2" y="113"/>
                </a:cxn>
                <a:cxn ang="0">
                  <a:pos x="6" y="142"/>
                </a:cxn>
                <a:cxn ang="0">
                  <a:pos x="10" y="174"/>
                </a:cxn>
                <a:cxn ang="0">
                  <a:pos x="18" y="204"/>
                </a:cxn>
                <a:cxn ang="0">
                  <a:pos x="29" y="234"/>
                </a:cxn>
                <a:cxn ang="0">
                  <a:pos x="43" y="264"/>
                </a:cxn>
                <a:cxn ang="0">
                  <a:pos x="59" y="269"/>
                </a:cxn>
              </a:cxnLst>
              <a:rect l="0" t="0" r="r" b="b"/>
              <a:pathLst>
                <a:path w="60" h="270">
                  <a:moveTo>
                    <a:pt x="59" y="269"/>
                  </a:moveTo>
                  <a:lnTo>
                    <a:pt x="43" y="237"/>
                  </a:lnTo>
                  <a:lnTo>
                    <a:pt x="31" y="207"/>
                  </a:lnTo>
                  <a:lnTo>
                    <a:pt x="22" y="176"/>
                  </a:lnTo>
                  <a:lnTo>
                    <a:pt x="15" y="144"/>
                  </a:lnTo>
                  <a:lnTo>
                    <a:pt x="10" y="115"/>
                  </a:lnTo>
                  <a:lnTo>
                    <a:pt x="6" y="87"/>
                  </a:lnTo>
                  <a:lnTo>
                    <a:pt x="4" y="62"/>
                  </a:lnTo>
                  <a:lnTo>
                    <a:pt x="4" y="37"/>
                  </a:lnTo>
                  <a:lnTo>
                    <a:pt x="4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6"/>
                  </a:lnTo>
                  <a:lnTo>
                    <a:pt x="2" y="37"/>
                  </a:lnTo>
                  <a:lnTo>
                    <a:pt x="0" y="61"/>
                  </a:lnTo>
                  <a:lnTo>
                    <a:pt x="0" y="85"/>
                  </a:lnTo>
                  <a:lnTo>
                    <a:pt x="2" y="113"/>
                  </a:lnTo>
                  <a:lnTo>
                    <a:pt x="6" y="142"/>
                  </a:lnTo>
                  <a:lnTo>
                    <a:pt x="10" y="174"/>
                  </a:lnTo>
                  <a:lnTo>
                    <a:pt x="18" y="204"/>
                  </a:lnTo>
                  <a:lnTo>
                    <a:pt x="29" y="234"/>
                  </a:lnTo>
                  <a:lnTo>
                    <a:pt x="43" y="264"/>
                  </a:lnTo>
                  <a:lnTo>
                    <a:pt x="59" y="26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9" name="Freeform 239">
              <a:extLst>
                <a:ext uri="{FF2B5EF4-FFF2-40B4-BE49-F238E27FC236}">
                  <a16:creationId xmlns:a16="http://schemas.microsoft.com/office/drawing/2014/main" id="{26F8B2ED-0D4B-2838-A791-0B714637E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  <a:cxn ang="0">
                  <a:pos x="227" y="309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  <a:lnTo>
                    <a:pt x="227" y="30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0" name="Freeform 240">
              <a:extLst>
                <a:ext uri="{FF2B5EF4-FFF2-40B4-BE49-F238E27FC236}">
                  <a16:creationId xmlns:a16="http://schemas.microsoft.com/office/drawing/2014/main" id="{C4CEFFE3-4D76-ECBB-4A2A-4084886A5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1" name="Freeform 241">
              <a:extLst>
                <a:ext uri="{FF2B5EF4-FFF2-40B4-BE49-F238E27FC236}">
                  <a16:creationId xmlns:a16="http://schemas.microsoft.com/office/drawing/2014/main" id="{063D92B2-A71F-1E85-56B5-B35CEF92A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2497"/>
              <a:ext cx="205" cy="225"/>
            </a:xfrm>
            <a:custGeom>
              <a:avLst/>
              <a:gdLst/>
              <a:ahLst/>
              <a:cxnLst>
                <a:cxn ang="0">
                  <a:pos x="204" y="219"/>
                </a:cxn>
                <a:cxn ang="0">
                  <a:pos x="191" y="203"/>
                </a:cxn>
                <a:cxn ang="0">
                  <a:pos x="168" y="177"/>
                </a:cxn>
                <a:cxn ang="0">
                  <a:pos x="143" y="147"/>
                </a:cxn>
                <a:cxn ang="0">
                  <a:pos x="111" y="115"/>
                </a:cxn>
                <a:cxn ang="0">
                  <a:pos x="82" y="84"/>
                </a:cxn>
                <a:cxn ang="0">
                  <a:pos x="52" y="52"/>
                </a:cxn>
                <a:cxn ang="0">
                  <a:pos x="29" y="27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3" y="16"/>
                </a:cxn>
                <a:cxn ang="0">
                  <a:pos x="29" y="36"/>
                </a:cxn>
                <a:cxn ang="0">
                  <a:pos x="49" y="59"/>
                </a:cxn>
                <a:cxn ang="0">
                  <a:pos x="72" y="84"/>
                </a:cxn>
                <a:cxn ang="0">
                  <a:pos x="97" y="111"/>
                </a:cxn>
                <a:cxn ang="0">
                  <a:pos x="120" y="136"/>
                </a:cxn>
                <a:cxn ang="0">
                  <a:pos x="143" y="162"/>
                </a:cxn>
                <a:cxn ang="0">
                  <a:pos x="164" y="187"/>
                </a:cxn>
                <a:cxn ang="0">
                  <a:pos x="180" y="207"/>
                </a:cxn>
                <a:cxn ang="0">
                  <a:pos x="194" y="224"/>
                </a:cxn>
                <a:cxn ang="0">
                  <a:pos x="204" y="219"/>
                </a:cxn>
              </a:cxnLst>
              <a:rect l="0" t="0" r="r" b="b"/>
              <a:pathLst>
                <a:path w="205" h="225">
                  <a:moveTo>
                    <a:pt x="204" y="219"/>
                  </a:moveTo>
                  <a:lnTo>
                    <a:pt x="191" y="203"/>
                  </a:lnTo>
                  <a:lnTo>
                    <a:pt x="168" y="177"/>
                  </a:lnTo>
                  <a:lnTo>
                    <a:pt x="143" y="147"/>
                  </a:lnTo>
                  <a:lnTo>
                    <a:pt x="111" y="115"/>
                  </a:lnTo>
                  <a:lnTo>
                    <a:pt x="82" y="84"/>
                  </a:lnTo>
                  <a:lnTo>
                    <a:pt x="52" y="52"/>
                  </a:lnTo>
                  <a:lnTo>
                    <a:pt x="29" y="27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13" y="16"/>
                  </a:lnTo>
                  <a:lnTo>
                    <a:pt x="29" y="36"/>
                  </a:lnTo>
                  <a:lnTo>
                    <a:pt x="49" y="59"/>
                  </a:lnTo>
                  <a:lnTo>
                    <a:pt x="72" y="84"/>
                  </a:lnTo>
                  <a:lnTo>
                    <a:pt x="97" y="111"/>
                  </a:lnTo>
                  <a:lnTo>
                    <a:pt x="120" y="136"/>
                  </a:lnTo>
                  <a:lnTo>
                    <a:pt x="143" y="162"/>
                  </a:lnTo>
                  <a:lnTo>
                    <a:pt x="164" y="187"/>
                  </a:lnTo>
                  <a:lnTo>
                    <a:pt x="180" y="207"/>
                  </a:lnTo>
                  <a:lnTo>
                    <a:pt x="194" y="224"/>
                  </a:lnTo>
                  <a:lnTo>
                    <a:pt x="204" y="21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2" name="Freeform 242">
              <a:extLst>
                <a:ext uri="{FF2B5EF4-FFF2-40B4-BE49-F238E27FC236}">
                  <a16:creationId xmlns:a16="http://schemas.microsoft.com/office/drawing/2014/main" id="{7DC41EA0-1002-3439-24EE-3D06B4C0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  <a:cxn ang="0">
                  <a:pos x="413" y="227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  <a:lnTo>
                    <a:pt x="413" y="22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3" name="Freeform 243">
              <a:extLst>
                <a:ext uri="{FF2B5EF4-FFF2-40B4-BE49-F238E27FC236}">
                  <a16:creationId xmlns:a16="http://schemas.microsoft.com/office/drawing/2014/main" id="{86D6E26F-B115-D991-8FDA-D73780810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4" name="Freeform 244">
              <a:extLst>
                <a:ext uri="{FF2B5EF4-FFF2-40B4-BE49-F238E27FC236}">
                  <a16:creationId xmlns:a16="http://schemas.microsoft.com/office/drawing/2014/main" id="{5DB47496-04E8-6F0C-38F3-DAD278BCA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2667"/>
              <a:ext cx="259" cy="182"/>
            </a:xfrm>
            <a:custGeom>
              <a:avLst/>
              <a:gdLst/>
              <a:ahLst/>
              <a:cxnLst>
                <a:cxn ang="0">
                  <a:pos x="255" y="181"/>
                </a:cxn>
                <a:cxn ang="0">
                  <a:pos x="243" y="176"/>
                </a:cxn>
                <a:cxn ang="0">
                  <a:pos x="230" y="172"/>
                </a:cxn>
                <a:cxn ang="0">
                  <a:pos x="218" y="163"/>
                </a:cxn>
                <a:cxn ang="0">
                  <a:pos x="203" y="159"/>
                </a:cxn>
                <a:cxn ang="0">
                  <a:pos x="188" y="151"/>
                </a:cxn>
                <a:cxn ang="0">
                  <a:pos x="174" y="142"/>
                </a:cxn>
                <a:cxn ang="0">
                  <a:pos x="161" y="133"/>
                </a:cxn>
                <a:cxn ang="0">
                  <a:pos x="147" y="126"/>
                </a:cxn>
                <a:cxn ang="0">
                  <a:pos x="133" y="117"/>
                </a:cxn>
                <a:cxn ang="0">
                  <a:pos x="121" y="107"/>
                </a:cxn>
                <a:cxn ang="0">
                  <a:pos x="121" y="107"/>
                </a:cxn>
                <a:cxn ang="0">
                  <a:pos x="110" y="96"/>
                </a:cxn>
                <a:cxn ang="0">
                  <a:pos x="98" y="85"/>
                </a:cxn>
                <a:cxn ang="0">
                  <a:pos x="85" y="73"/>
                </a:cxn>
                <a:cxn ang="0">
                  <a:pos x="73" y="60"/>
                </a:cxn>
                <a:cxn ang="0">
                  <a:pos x="60" y="50"/>
                </a:cxn>
                <a:cxn ang="0">
                  <a:pos x="48" y="37"/>
                </a:cxn>
                <a:cxn ang="0">
                  <a:pos x="35" y="27"/>
                </a:cxn>
                <a:cxn ang="0">
                  <a:pos x="25" y="18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8"/>
                </a:cxn>
                <a:cxn ang="0">
                  <a:pos x="25" y="16"/>
                </a:cxn>
                <a:cxn ang="0">
                  <a:pos x="37" y="25"/>
                </a:cxn>
                <a:cxn ang="0">
                  <a:pos x="50" y="36"/>
                </a:cxn>
                <a:cxn ang="0">
                  <a:pos x="62" y="43"/>
                </a:cxn>
                <a:cxn ang="0">
                  <a:pos x="74" y="54"/>
                </a:cxn>
                <a:cxn ang="0">
                  <a:pos x="87" y="64"/>
                </a:cxn>
                <a:cxn ang="0">
                  <a:pos x="99" y="75"/>
                </a:cxn>
                <a:cxn ang="0">
                  <a:pos x="113" y="85"/>
                </a:cxn>
                <a:cxn ang="0">
                  <a:pos x="125" y="96"/>
                </a:cxn>
                <a:cxn ang="0">
                  <a:pos x="125" y="96"/>
                </a:cxn>
                <a:cxn ang="0">
                  <a:pos x="136" y="105"/>
                </a:cxn>
                <a:cxn ang="0">
                  <a:pos x="149" y="115"/>
                </a:cxn>
                <a:cxn ang="0">
                  <a:pos x="163" y="123"/>
                </a:cxn>
                <a:cxn ang="0">
                  <a:pos x="177" y="132"/>
                </a:cxn>
                <a:cxn ang="0">
                  <a:pos x="193" y="140"/>
                </a:cxn>
                <a:cxn ang="0">
                  <a:pos x="207" y="146"/>
                </a:cxn>
                <a:cxn ang="0">
                  <a:pos x="222" y="153"/>
                </a:cxn>
                <a:cxn ang="0">
                  <a:pos x="234" y="159"/>
                </a:cxn>
                <a:cxn ang="0">
                  <a:pos x="248" y="165"/>
                </a:cxn>
                <a:cxn ang="0">
                  <a:pos x="258" y="170"/>
                </a:cxn>
                <a:cxn ang="0">
                  <a:pos x="255" y="181"/>
                </a:cxn>
              </a:cxnLst>
              <a:rect l="0" t="0" r="r" b="b"/>
              <a:pathLst>
                <a:path w="259" h="182">
                  <a:moveTo>
                    <a:pt x="255" y="181"/>
                  </a:moveTo>
                  <a:lnTo>
                    <a:pt x="243" y="176"/>
                  </a:lnTo>
                  <a:lnTo>
                    <a:pt x="230" y="172"/>
                  </a:lnTo>
                  <a:lnTo>
                    <a:pt x="218" y="163"/>
                  </a:lnTo>
                  <a:lnTo>
                    <a:pt x="203" y="159"/>
                  </a:lnTo>
                  <a:lnTo>
                    <a:pt x="188" y="151"/>
                  </a:lnTo>
                  <a:lnTo>
                    <a:pt x="174" y="142"/>
                  </a:lnTo>
                  <a:lnTo>
                    <a:pt x="161" y="133"/>
                  </a:lnTo>
                  <a:lnTo>
                    <a:pt x="147" y="126"/>
                  </a:lnTo>
                  <a:lnTo>
                    <a:pt x="133" y="11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10" y="96"/>
                  </a:lnTo>
                  <a:lnTo>
                    <a:pt x="98" y="85"/>
                  </a:lnTo>
                  <a:lnTo>
                    <a:pt x="85" y="73"/>
                  </a:lnTo>
                  <a:lnTo>
                    <a:pt x="73" y="60"/>
                  </a:lnTo>
                  <a:lnTo>
                    <a:pt x="60" y="50"/>
                  </a:lnTo>
                  <a:lnTo>
                    <a:pt x="48" y="37"/>
                  </a:lnTo>
                  <a:lnTo>
                    <a:pt x="35" y="27"/>
                  </a:lnTo>
                  <a:lnTo>
                    <a:pt x="25" y="1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5" y="16"/>
                  </a:lnTo>
                  <a:lnTo>
                    <a:pt x="37" y="25"/>
                  </a:lnTo>
                  <a:lnTo>
                    <a:pt x="50" y="36"/>
                  </a:lnTo>
                  <a:lnTo>
                    <a:pt x="62" y="43"/>
                  </a:lnTo>
                  <a:lnTo>
                    <a:pt x="74" y="54"/>
                  </a:lnTo>
                  <a:lnTo>
                    <a:pt x="87" y="64"/>
                  </a:lnTo>
                  <a:lnTo>
                    <a:pt x="99" y="75"/>
                  </a:lnTo>
                  <a:lnTo>
                    <a:pt x="113" y="85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36" y="105"/>
                  </a:lnTo>
                  <a:lnTo>
                    <a:pt x="149" y="115"/>
                  </a:lnTo>
                  <a:lnTo>
                    <a:pt x="163" y="123"/>
                  </a:lnTo>
                  <a:lnTo>
                    <a:pt x="177" y="132"/>
                  </a:lnTo>
                  <a:lnTo>
                    <a:pt x="193" y="140"/>
                  </a:lnTo>
                  <a:lnTo>
                    <a:pt x="207" y="146"/>
                  </a:lnTo>
                  <a:lnTo>
                    <a:pt x="222" y="153"/>
                  </a:lnTo>
                  <a:lnTo>
                    <a:pt x="234" y="159"/>
                  </a:lnTo>
                  <a:lnTo>
                    <a:pt x="248" y="165"/>
                  </a:lnTo>
                  <a:lnTo>
                    <a:pt x="258" y="170"/>
                  </a:lnTo>
                  <a:lnTo>
                    <a:pt x="255" y="18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5" name="Freeform 245">
              <a:extLst>
                <a:ext uri="{FF2B5EF4-FFF2-40B4-BE49-F238E27FC236}">
                  <a16:creationId xmlns:a16="http://schemas.microsoft.com/office/drawing/2014/main" id="{430357D8-C1EB-F83C-482C-E309F44B4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  <a:cxn ang="0">
                  <a:pos x="267" y="71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  <a:lnTo>
                    <a:pt x="267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6" name="Freeform 246">
              <a:extLst>
                <a:ext uri="{FF2B5EF4-FFF2-40B4-BE49-F238E27FC236}">
                  <a16:creationId xmlns:a16="http://schemas.microsoft.com/office/drawing/2014/main" id="{AF821CBC-0ED4-2344-1236-E750608CF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7" name="Freeform 247">
              <a:extLst>
                <a:ext uri="{FF2B5EF4-FFF2-40B4-BE49-F238E27FC236}">
                  <a16:creationId xmlns:a16="http://schemas.microsoft.com/office/drawing/2014/main" id="{D0EF7D3F-1038-7DA0-8616-6BFCA09B7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858"/>
              <a:ext cx="219" cy="96"/>
            </a:xfrm>
            <a:custGeom>
              <a:avLst/>
              <a:gdLst/>
              <a:ahLst/>
              <a:cxnLst>
                <a:cxn ang="0">
                  <a:pos x="218" y="85"/>
                </a:cxn>
                <a:cxn ang="0">
                  <a:pos x="187" y="76"/>
                </a:cxn>
                <a:cxn ang="0">
                  <a:pos x="159" y="67"/>
                </a:cxn>
                <a:cxn ang="0">
                  <a:pos x="132" y="59"/>
                </a:cxn>
                <a:cxn ang="0">
                  <a:pos x="107" y="48"/>
                </a:cxn>
                <a:cxn ang="0">
                  <a:pos x="86" y="40"/>
                </a:cxn>
                <a:cxn ang="0">
                  <a:pos x="63" y="32"/>
                </a:cxn>
                <a:cxn ang="0">
                  <a:pos x="43" y="23"/>
                </a:cxn>
                <a:cxn ang="0">
                  <a:pos x="27" y="15"/>
                </a:cxn>
                <a:cxn ang="0">
                  <a:pos x="13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6"/>
                </a:cxn>
                <a:cxn ang="0">
                  <a:pos x="27" y="15"/>
                </a:cxn>
                <a:cxn ang="0">
                  <a:pos x="43" y="25"/>
                </a:cxn>
                <a:cxn ang="0">
                  <a:pos x="63" y="36"/>
                </a:cxn>
                <a:cxn ang="0">
                  <a:pos x="84" y="46"/>
                </a:cxn>
                <a:cxn ang="0">
                  <a:pos x="105" y="57"/>
                </a:cxn>
                <a:cxn ang="0">
                  <a:pos x="130" y="67"/>
                </a:cxn>
                <a:cxn ang="0">
                  <a:pos x="155" y="76"/>
                </a:cxn>
                <a:cxn ang="0">
                  <a:pos x="182" y="87"/>
                </a:cxn>
                <a:cxn ang="0">
                  <a:pos x="214" y="95"/>
                </a:cxn>
                <a:cxn ang="0">
                  <a:pos x="218" y="85"/>
                </a:cxn>
              </a:cxnLst>
              <a:rect l="0" t="0" r="r" b="b"/>
              <a:pathLst>
                <a:path w="219" h="96">
                  <a:moveTo>
                    <a:pt x="218" y="85"/>
                  </a:moveTo>
                  <a:lnTo>
                    <a:pt x="187" y="76"/>
                  </a:lnTo>
                  <a:lnTo>
                    <a:pt x="159" y="67"/>
                  </a:lnTo>
                  <a:lnTo>
                    <a:pt x="132" y="59"/>
                  </a:lnTo>
                  <a:lnTo>
                    <a:pt x="107" y="48"/>
                  </a:lnTo>
                  <a:lnTo>
                    <a:pt x="86" y="40"/>
                  </a:lnTo>
                  <a:lnTo>
                    <a:pt x="63" y="32"/>
                  </a:lnTo>
                  <a:lnTo>
                    <a:pt x="43" y="23"/>
                  </a:lnTo>
                  <a:lnTo>
                    <a:pt x="27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6"/>
                  </a:lnTo>
                  <a:lnTo>
                    <a:pt x="27" y="15"/>
                  </a:lnTo>
                  <a:lnTo>
                    <a:pt x="43" y="25"/>
                  </a:lnTo>
                  <a:lnTo>
                    <a:pt x="63" y="36"/>
                  </a:lnTo>
                  <a:lnTo>
                    <a:pt x="84" y="46"/>
                  </a:lnTo>
                  <a:lnTo>
                    <a:pt x="105" y="57"/>
                  </a:lnTo>
                  <a:lnTo>
                    <a:pt x="130" y="67"/>
                  </a:lnTo>
                  <a:lnTo>
                    <a:pt x="155" y="76"/>
                  </a:lnTo>
                  <a:lnTo>
                    <a:pt x="182" y="87"/>
                  </a:lnTo>
                  <a:lnTo>
                    <a:pt x="214" y="95"/>
                  </a:lnTo>
                  <a:lnTo>
                    <a:pt x="218" y="8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8" name="Freeform 248">
              <a:extLst>
                <a:ext uri="{FF2B5EF4-FFF2-40B4-BE49-F238E27FC236}">
                  <a16:creationId xmlns:a16="http://schemas.microsoft.com/office/drawing/2014/main" id="{11D86FBB-6029-1D50-9BC8-80689E20C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  <a:cxn ang="0">
                  <a:pos x="295" y="277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  <a:lnTo>
                    <a:pt x="295" y="27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9" name="Freeform 249">
              <a:extLst>
                <a:ext uri="{FF2B5EF4-FFF2-40B4-BE49-F238E27FC236}">
                  <a16:creationId xmlns:a16="http://schemas.microsoft.com/office/drawing/2014/main" id="{CEFA0C0B-67BF-74CB-760D-FDA2BCF22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28" name="Freeform 250">
              <a:extLst>
                <a:ext uri="{FF2B5EF4-FFF2-40B4-BE49-F238E27FC236}">
                  <a16:creationId xmlns:a16="http://schemas.microsoft.com/office/drawing/2014/main" id="{B88C60A4-8140-5697-3CE6-5053664A7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745"/>
              <a:ext cx="191" cy="176"/>
            </a:xfrm>
            <a:custGeom>
              <a:avLst/>
              <a:gdLst/>
              <a:ahLst/>
              <a:cxnLst>
                <a:cxn ang="0">
                  <a:pos x="190" y="168"/>
                </a:cxn>
                <a:cxn ang="0">
                  <a:pos x="169" y="154"/>
                </a:cxn>
                <a:cxn ang="0">
                  <a:pos x="144" y="138"/>
                </a:cxn>
                <a:cxn ang="0">
                  <a:pos x="124" y="119"/>
                </a:cxn>
                <a:cxn ang="0">
                  <a:pos x="101" y="103"/>
                </a:cxn>
                <a:cxn ang="0">
                  <a:pos x="80" y="83"/>
                </a:cxn>
                <a:cxn ang="0">
                  <a:pos x="59" y="64"/>
                </a:cxn>
                <a:cxn ang="0">
                  <a:pos x="40" y="46"/>
                </a:cxn>
                <a:cxn ang="0">
                  <a:pos x="25" y="29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2"/>
                </a:cxn>
                <a:cxn ang="0">
                  <a:pos x="23" y="29"/>
                </a:cxn>
                <a:cxn ang="0">
                  <a:pos x="38" y="48"/>
                </a:cxn>
                <a:cxn ang="0">
                  <a:pos x="57" y="67"/>
                </a:cxn>
                <a:cxn ang="0">
                  <a:pos x="75" y="85"/>
                </a:cxn>
                <a:cxn ang="0">
                  <a:pos x="96" y="106"/>
                </a:cxn>
                <a:cxn ang="0">
                  <a:pos x="118" y="126"/>
                </a:cxn>
                <a:cxn ang="0">
                  <a:pos x="139" y="145"/>
                </a:cxn>
                <a:cxn ang="0">
                  <a:pos x="160" y="159"/>
                </a:cxn>
                <a:cxn ang="0">
                  <a:pos x="181" y="175"/>
                </a:cxn>
                <a:cxn ang="0">
                  <a:pos x="190" y="168"/>
                </a:cxn>
              </a:cxnLst>
              <a:rect l="0" t="0" r="r" b="b"/>
              <a:pathLst>
                <a:path w="191" h="176">
                  <a:moveTo>
                    <a:pt x="190" y="168"/>
                  </a:moveTo>
                  <a:lnTo>
                    <a:pt x="169" y="154"/>
                  </a:lnTo>
                  <a:lnTo>
                    <a:pt x="144" y="138"/>
                  </a:lnTo>
                  <a:lnTo>
                    <a:pt x="124" y="119"/>
                  </a:lnTo>
                  <a:lnTo>
                    <a:pt x="101" y="103"/>
                  </a:lnTo>
                  <a:lnTo>
                    <a:pt x="80" y="83"/>
                  </a:lnTo>
                  <a:lnTo>
                    <a:pt x="59" y="64"/>
                  </a:lnTo>
                  <a:lnTo>
                    <a:pt x="40" y="46"/>
                  </a:lnTo>
                  <a:lnTo>
                    <a:pt x="25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23" y="29"/>
                  </a:lnTo>
                  <a:lnTo>
                    <a:pt x="38" y="48"/>
                  </a:lnTo>
                  <a:lnTo>
                    <a:pt x="57" y="67"/>
                  </a:lnTo>
                  <a:lnTo>
                    <a:pt x="75" y="85"/>
                  </a:lnTo>
                  <a:lnTo>
                    <a:pt x="96" y="106"/>
                  </a:lnTo>
                  <a:lnTo>
                    <a:pt x="118" y="126"/>
                  </a:lnTo>
                  <a:lnTo>
                    <a:pt x="139" y="145"/>
                  </a:lnTo>
                  <a:lnTo>
                    <a:pt x="160" y="159"/>
                  </a:lnTo>
                  <a:lnTo>
                    <a:pt x="181" y="175"/>
                  </a:lnTo>
                  <a:lnTo>
                    <a:pt x="190" y="16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29" name="Freeform 251">
              <a:extLst>
                <a:ext uri="{FF2B5EF4-FFF2-40B4-BE49-F238E27FC236}">
                  <a16:creationId xmlns:a16="http://schemas.microsoft.com/office/drawing/2014/main" id="{6AC164CB-5E79-8063-D5B0-ABFE7B80D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  <a:cxn ang="0">
                  <a:pos x="210" y="412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  <a:lnTo>
                    <a:pt x="210" y="41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0" name="Freeform 252">
              <a:extLst>
                <a:ext uri="{FF2B5EF4-FFF2-40B4-BE49-F238E27FC236}">
                  <a16:creationId xmlns:a16="http://schemas.microsoft.com/office/drawing/2014/main" id="{99A543BF-80BE-7207-D2DB-70D7E4E4E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1" name="Freeform 253">
              <a:extLst>
                <a:ext uri="{FF2B5EF4-FFF2-40B4-BE49-F238E27FC236}">
                  <a16:creationId xmlns:a16="http://schemas.microsoft.com/office/drawing/2014/main" id="{E394BAC4-C63C-4F38-8232-A10FE7102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670"/>
              <a:ext cx="163" cy="271"/>
            </a:xfrm>
            <a:custGeom>
              <a:avLst/>
              <a:gdLst/>
              <a:ahLst/>
              <a:cxnLst>
                <a:cxn ang="0">
                  <a:pos x="162" y="261"/>
                </a:cxn>
                <a:cxn ang="0">
                  <a:pos x="145" y="249"/>
                </a:cxn>
                <a:cxn ang="0">
                  <a:pos x="130" y="238"/>
                </a:cxn>
                <a:cxn ang="0">
                  <a:pos x="115" y="225"/>
                </a:cxn>
                <a:cxn ang="0">
                  <a:pos x="103" y="214"/>
                </a:cxn>
                <a:cxn ang="0">
                  <a:pos x="90" y="200"/>
                </a:cxn>
                <a:cxn ang="0">
                  <a:pos x="79" y="187"/>
                </a:cxn>
                <a:cxn ang="0">
                  <a:pos x="69" y="175"/>
                </a:cxn>
                <a:cxn ang="0">
                  <a:pos x="60" y="162"/>
                </a:cxn>
                <a:cxn ang="0">
                  <a:pos x="52" y="149"/>
                </a:cxn>
                <a:cxn ang="0">
                  <a:pos x="44" y="134"/>
                </a:cxn>
                <a:cxn ang="0">
                  <a:pos x="44" y="134"/>
                </a:cxn>
                <a:cxn ang="0">
                  <a:pos x="37" y="124"/>
                </a:cxn>
                <a:cxn ang="0">
                  <a:pos x="33" y="113"/>
                </a:cxn>
                <a:cxn ang="0">
                  <a:pos x="27" y="101"/>
                </a:cxn>
                <a:cxn ang="0">
                  <a:pos x="20" y="88"/>
                </a:cxn>
                <a:cxn ang="0">
                  <a:pos x="16" y="73"/>
                </a:cxn>
                <a:cxn ang="0">
                  <a:pos x="12" y="58"/>
                </a:cxn>
                <a:cxn ang="0">
                  <a:pos x="7" y="46"/>
                </a:cxn>
                <a:cxn ang="0">
                  <a:pos x="3" y="29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3" y="31"/>
                </a:cxn>
                <a:cxn ang="0">
                  <a:pos x="5" y="46"/>
                </a:cxn>
                <a:cxn ang="0">
                  <a:pos x="7" y="62"/>
                </a:cxn>
                <a:cxn ang="0">
                  <a:pos x="12" y="78"/>
                </a:cxn>
                <a:cxn ang="0">
                  <a:pos x="14" y="92"/>
                </a:cxn>
                <a:cxn ang="0">
                  <a:pos x="18" y="105"/>
                </a:cxn>
                <a:cxn ang="0">
                  <a:pos x="23" y="120"/>
                </a:cxn>
                <a:cxn ang="0">
                  <a:pos x="27" y="132"/>
                </a:cxn>
                <a:cxn ang="0">
                  <a:pos x="33" y="143"/>
                </a:cxn>
                <a:cxn ang="0">
                  <a:pos x="33" y="143"/>
                </a:cxn>
                <a:cxn ang="0">
                  <a:pos x="39" y="157"/>
                </a:cxn>
                <a:cxn ang="0">
                  <a:pos x="50" y="170"/>
                </a:cxn>
                <a:cxn ang="0">
                  <a:pos x="58" y="182"/>
                </a:cxn>
                <a:cxn ang="0">
                  <a:pos x="67" y="196"/>
                </a:cxn>
                <a:cxn ang="0">
                  <a:pos x="79" y="208"/>
                </a:cxn>
                <a:cxn ang="0">
                  <a:pos x="92" y="221"/>
                </a:cxn>
                <a:cxn ang="0">
                  <a:pos x="104" y="233"/>
                </a:cxn>
                <a:cxn ang="0">
                  <a:pos x="117" y="244"/>
                </a:cxn>
                <a:cxn ang="0">
                  <a:pos x="134" y="256"/>
                </a:cxn>
                <a:cxn ang="0">
                  <a:pos x="152" y="270"/>
                </a:cxn>
                <a:cxn ang="0">
                  <a:pos x="162" y="261"/>
                </a:cxn>
              </a:cxnLst>
              <a:rect l="0" t="0" r="r" b="b"/>
              <a:pathLst>
                <a:path w="163" h="271">
                  <a:moveTo>
                    <a:pt x="162" y="261"/>
                  </a:moveTo>
                  <a:lnTo>
                    <a:pt x="145" y="249"/>
                  </a:lnTo>
                  <a:lnTo>
                    <a:pt x="130" y="238"/>
                  </a:lnTo>
                  <a:lnTo>
                    <a:pt x="115" y="225"/>
                  </a:lnTo>
                  <a:lnTo>
                    <a:pt x="103" y="214"/>
                  </a:lnTo>
                  <a:lnTo>
                    <a:pt x="90" y="200"/>
                  </a:lnTo>
                  <a:lnTo>
                    <a:pt x="79" y="187"/>
                  </a:lnTo>
                  <a:lnTo>
                    <a:pt x="69" y="175"/>
                  </a:lnTo>
                  <a:lnTo>
                    <a:pt x="60" y="162"/>
                  </a:lnTo>
                  <a:lnTo>
                    <a:pt x="52" y="149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7" y="124"/>
                  </a:lnTo>
                  <a:lnTo>
                    <a:pt x="33" y="113"/>
                  </a:lnTo>
                  <a:lnTo>
                    <a:pt x="27" y="101"/>
                  </a:lnTo>
                  <a:lnTo>
                    <a:pt x="20" y="88"/>
                  </a:lnTo>
                  <a:lnTo>
                    <a:pt x="16" y="73"/>
                  </a:lnTo>
                  <a:lnTo>
                    <a:pt x="12" y="58"/>
                  </a:lnTo>
                  <a:lnTo>
                    <a:pt x="7" y="46"/>
                  </a:lnTo>
                  <a:lnTo>
                    <a:pt x="3" y="29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5" y="46"/>
                  </a:lnTo>
                  <a:lnTo>
                    <a:pt x="7" y="62"/>
                  </a:lnTo>
                  <a:lnTo>
                    <a:pt x="12" y="78"/>
                  </a:lnTo>
                  <a:lnTo>
                    <a:pt x="14" y="92"/>
                  </a:lnTo>
                  <a:lnTo>
                    <a:pt x="18" y="105"/>
                  </a:lnTo>
                  <a:lnTo>
                    <a:pt x="23" y="120"/>
                  </a:lnTo>
                  <a:lnTo>
                    <a:pt x="27" y="132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7"/>
                  </a:lnTo>
                  <a:lnTo>
                    <a:pt x="50" y="170"/>
                  </a:lnTo>
                  <a:lnTo>
                    <a:pt x="58" y="182"/>
                  </a:lnTo>
                  <a:lnTo>
                    <a:pt x="67" y="196"/>
                  </a:lnTo>
                  <a:lnTo>
                    <a:pt x="79" y="208"/>
                  </a:lnTo>
                  <a:lnTo>
                    <a:pt x="92" y="221"/>
                  </a:lnTo>
                  <a:lnTo>
                    <a:pt x="104" y="233"/>
                  </a:lnTo>
                  <a:lnTo>
                    <a:pt x="117" y="244"/>
                  </a:lnTo>
                  <a:lnTo>
                    <a:pt x="134" y="256"/>
                  </a:lnTo>
                  <a:lnTo>
                    <a:pt x="152" y="270"/>
                  </a:lnTo>
                  <a:lnTo>
                    <a:pt x="162" y="26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2" name="Freeform 254">
              <a:extLst>
                <a:ext uri="{FF2B5EF4-FFF2-40B4-BE49-F238E27FC236}">
                  <a16:creationId xmlns:a16="http://schemas.microsoft.com/office/drawing/2014/main" id="{8DB74A8C-56AE-A6A8-0D17-922DFFF25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  <a:cxn ang="0">
                  <a:pos x="389" y="4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  <a:lnTo>
                    <a:pt x="389" y="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3" name="Freeform 255">
              <a:extLst>
                <a:ext uri="{FF2B5EF4-FFF2-40B4-BE49-F238E27FC236}">
                  <a16:creationId xmlns:a16="http://schemas.microsoft.com/office/drawing/2014/main" id="{DF40882B-99DE-FEF1-538C-97C0F1178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5" name="Freeform 256">
              <a:extLst>
                <a:ext uri="{FF2B5EF4-FFF2-40B4-BE49-F238E27FC236}">
                  <a16:creationId xmlns:a16="http://schemas.microsoft.com/office/drawing/2014/main" id="{02C92516-370F-0937-25C9-D99F9D9A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994"/>
              <a:ext cx="304" cy="28"/>
            </a:xfrm>
            <a:custGeom>
              <a:avLst/>
              <a:gdLst/>
              <a:ahLst/>
              <a:cxnLst>
                <a:cxn ang="0">
                  <a:pos x="298" y="0"/>
                </a:cxn>
                <a:cxn ang="0">
                  <a:pos x="263" y="7"/>
                </a:cxn>
                <a:cxn ang="0">
                  <a:pos x="227" y="11"/>
                </a:cxn>
                <a:cxn ang="0">
                  <a:pos x="192" y="16"/>
                </a:cxn>
                <a:cxn ang="0">
                  <a:pos x="155" y="18"/>
                </a:cxn>
                <a:cxn ang="0">
                  <a:pos x="124" y="20"/>
                </a:cxn>
                <a:cxn ang="0">
                  <a:pos x="93" y="20"/>
                </a:cxn>
                <a:cxn ang="0">
                  <a:pos x="63" y="20"/>
                </a:cxn>
                <a:cxn ang="0">
                  <a:pos x="38" y="18"/>
                </a:cxn>
                <a:cxn ang="0">
                  <a:pos x="17" y="16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7" y="16"/>
                </a:cxn>
                <a:cxn ang="0">
                  <a:pos x="38" y="20"/>
                </a:cxn>
                <a:cxn ang="0">
                  <a:pos x="65" y="22"/>
                </a:cxn>
                <a:cxn ang="0">
                  <a:pos x="93" y="24"/>
                </a:cxn>
                <a:cxn ang="0">
                  <a:pos x="124" y="27"/>
                </a:cxn>
                <a:cxn ang="0">
                  <a:pos x="158" y="27"/>
                </a:cxn>
                <a:cxn ang="0">
                  <a:pos x="194" y="24"/>
                </a:cxn>
                <a:cxn ang="0">
                  <a:pos x="231" y="22"/>
                </a:cxn>
                <a:cxn ang="0">
                  <a:pos x="267" y="18"/>
                </a:cxn>
                <a:cxn ang="0">
                  <a:pos x="303" y="11"/>
                </a:cxn>
                <a:cxn ang="0">
                  <a:pos x="298" y="0"/>
                </a:cxn>
              </a:cxnLst>
              <a:rect l="0" t="0" r="r" b="b"/>
              <a:pathLst>
                <a:path w="304" h="28">
                  <a:moveTo>
                    <a:pt x="298" y="0"/>
                  </a:moveTo>
                  <a:lnTo>
                    <a:pt x="263" y="7"/>
                  </a:lnTo>
                  <a:lnTo>
                    <a:pt x="227" y="11"/>
                  </a:lnTo>
                  <a:lnTo>
                    <a:pt x="192" y="16"/>
                  </a:lnTo>
                  <a:lnTo>
                    <a:pt x="155" y="18"/>
                  </a:lnTo>
                  <a:lnTo>
                    <a:pt x="124" y="20"/>
                  </a:lnTo>
                  <a:lnTo>
                    <a:pt x="93" y="20"/>
                  </a:lnTo>
                  <a:lnTo>
                    <a:pt x="63" y="20"/>
                  </a:lnTo>
                  <a:lnTo>
                    <a:pt x="38" y="18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38" y="20"/>
                  </a:lnTo>
                  <a:lnTo>
                    <a:pt x="65" y="22"/>
                  </a:lnTo>
                  <a:lnTo>
                    <a:pt x="93" y="24"/>
                  </a:lnTo>
                  <a:lnTo>
                    <a:pt x="124" y="27"/>
                  </a:lnTo>
                  <a:lnTo>
                    <a:pt x="158" y="27"/>
                  </a:lnTo>
                  <a:lnTo>
                    <a:pt x="194" y="24"/>
                  </a:lnTo>
                  <a:lnTo>
                    <a:pt x="231" y="22"/>
                  </a:lnTo>
                  <a:lnTo>
                    <a:pt x="267" y="18"/>
                  </a:lnTo>
                  <a:lnTo>
                    <a:pt x="303" y="11"/>
                  </a:lnTo>
                  <a:lnTo>
                    <a:pt x="298" y="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6" name="Freeform 257">
              <a:extLst>
                <a:ext uri="{FF2B5EF4-FFF2-40B4-BE49-F238E27FC236}">
                  <a16:creationId xmlns:a16="http://schemas.microsoft.com/office/drawing/2014/main" id="{F3C4BC3A-C105-FFD7-B012-94303DCC2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  <a:cxn ang="0">
                  <a:pos x="175" y="265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  <a:lnTo>
                    <a:pt x="175" y="26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7" name="Freeform 258">
              <a:extLst>
                <a:ext uri="{FF2B5EF4-FFF2-40B4-BE49-F238E27FC236}">
                  <a16:creationId xmlns:a16="http://schemas.microsoft.com/office/drawing/2014/main" id="{B80C75DE-BB19-604A-9696-FBA669D15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8" name="Freeform 259">
              <a:extLst>
                <a:ext uri="{FF2B5EF4-FFF2-40B4-BE49-F238E27FC236}">
                  <a16:creationId xmlns:a16="http://schemas.microsoft.com/office/drawing/2014/main" id="{B8C3C935-C57F-6EE9-08A5-357AE9AC1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745"/>
              <a:ext cx="121" cy="204"/>
            </a:xfrm>
            <a:custGeom>
              <a:avLst/>
              <a:gdLst/>
              <a:ahLst/>
              <a:cxnLst>
                <a:cxn ang="0">
                  <a:pos x="108" y="203"/>
                </a:cxn>
                <a:cxn ang="0">
                  <a:pos x="101" y="195"/>
                </a:cxn>
                <a:cxn ang="0">
                  <a:pos x="92" y="186"/>
                </a:cxn>
                <a:cxn ang="0">
                  <a:pos x="83" y="176"/>
                </a:cxn>
                <a:cxn ang="0">
                  <a:pos x="75" y="165"/>
                </a:cxn>
                <a:cxn ang="0">
                  <a:pos x="67" y="154"/>
                </a:cxn>
                <a:cxn ang="0">
                  <a:pos x="60" y="147"/>
                </a:cxn>
                <a:cxn ang="0">
                  <a:pos x="52" y="136"/>
                </a:cxn>
                <a:cxn ang="0">
                  <a:pos x="46" y="126"/>
                </a:cxn>
                <a:cxn ang="0">
                  <a:pos x="39" y="117"/>
                </a:cxn>
                <a:cxn ang="0">
                  <a:pos x="35" y="110"/>
                </a:cxn>
                <a:cxn ang="0">
                  <a:pos x="35" y="110"/>
                </a:cxn>
                <a:cxn ang="0">
                  <a:pos x="31" y="103"/>
                </a:cxn>
                <a:cxn ang="0">
                  <a:pos x="27" y="94"/>
                </a:cxn>
                <a:cxn ang="0">
                  <a:pos x="23" y="85"/>
                </a:cxn>
                <a:cxn ang="0">
                  <a:pos x="20" y="73"/>
                </a:cxn>
                <a:cxn ang="0">
                  <a:pos x="16" y="62"/>
                </a:cxn>
                <a:cxn ang="0">
                  <a:pos x="12" y="50"/>
                </a:cxn>
                <a:cxn ang="0">
                  <a:pos x="9" y="37"/>
                </a:cxn>
                <a:cxn ang="0">
                  <a:pos x="6" y="25"/>
                </a:cxn>
                <a:cxn ang="0">
                  <a:pos x="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2"/>
                </a:cxn>
                <a:cxn ang="0">
                  <a:pos x="6" y="25"/>
                </a:cxn>
                <a:cxn ang="0">
                  <a:pos x="12" y="37"/>
                </a:cxn>
                <a:cxn ang="0">
                  <a:pos x="16" y="50"/>
                </a:cxn>
                <a:cxn ang="0">
                  <a:pos x="20" y="62"/>
                </a:cxn>
                <a:cxn ang="0">
                  <a:pos x="27" y="73"/>
                </a:cxn>
                <a:cxn ang="0">
                  <a:pos x="31" y="85"/>
                </a:cxn>
                <a:cxn ang="0">
                  <a:pos x="37" y="94"/>
                </a:cxn>
                <a:cxn ang="0">
                  <a:pos x="41" y="103"/>
                </a:cxn>
                <a:cxn ang="0">
                  <a:pos x="46" y="110"/>
                </a:cxn>
                <a:cxn ang="0">
                  <a:pos x="46" y="110"/>
                </a:cxn>
                <a:cxn ang="0">
                  <a:pos x="50" y="117"/>
                </a:cxn>
                <a:cxn ang="0">
                  <a:pos x="57" y="126"/>
                </a:cxn>
                <a:cxn ang="0">
                  <a:pos x="62" y="136"/>
                </a:cxn>
                <a:cxn ang="0">
                  <a:pos x="71" y="147"/>
                </a:cxn>
                <a:cxn ang="0">
                  <a:pos x="80" y="154"/>
                </a:cxn>
                <a:cxn ang="0">
                  <a:pos x="88" y="165"/>
                </a:cxn>
                <a:cxn ang="0">
                  <a:pos x="96" y="176"/>
                </a:cxn>
                <a:cxn ang="0">
                  <a:pos x="105" y="186"/>
                </a:cxn>
                <a:cxn ang="0">
                  <a:pos x="113" y="195"/>
                </a:cxn>
                <a:cxn ang="0">
                  <a:pos x="120" y="203"/>
                </a:cxn>
                <a:cxn ang="0">
                  <a:pos x="108" y="203"/>
                </a:cxn>
              </a:cxnLst>
              <a:rect l="0" t="0" r="r" b="b"/>
              <a:pathLst>
                <a:path w="121" h="204">
                  <a:moveTo>
                    <a:pt x="108" y="203"/>
                  </a:moveTo>
                  <a:lnTo>
                    <a:pt x="101" y="195"/>
                  </a:lnTo>
                  <a:lnTo>
                    <a:pt x="92" y="186"/>
                  </a:lnTo>
                  <a:lnTo>
                    <a:pt x="83" y="176"/>
                  </a:lnTo>
                  <a:lnTo>
                    <a:pt x="75" y="165"/>
                  </a:lnTo>
                  <a:lnTo>
                    <a:pt x="67" y="154"/>
                  </a:lnTo>
                  <a:lnTo>
                    <a:pt x="60" y="147"/>
                  </a:lnTo>
                  <a:lnTo>
                    <a:pt x="52" y="136"/>
                  </a:lnTo>
                  <a:lnTo>
                    <a:pt x="46" y="126"/>
                  </a:lnTo>
                  <a:lnTo>
                    <a:pt x="39" y="117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1" y="103"/>
                  </a:lnTo>
                  <a:lnTo>
                    <a:pt x="27" y="94"/>
                  </a:lnTo>
                  <a:lnTo>
                    <a:pt x="23" y="85"/>
                  </a:lnTo>
                  <a:lnTo>
                    <a:pt x="20" y="73"/>
                  </a:lnTo>
                  <a:lnTo>
                    <a:pt x="16" y="62"/>
                  </a:lnTo>
                  <a:lnTo>
                    <a:pt x="12" y="50"/>
                  </a:lnTo>
                  <a:lnTo>
                    <a:pt x="9" y="37"/>
                  </a:lnTo>
                  <a:lnTo>
                    <a:pt x="6" y="25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25"/>
                  </a:lnTo>
                  <a:lnTo>
                    <a:pt x="12" y="37"/>
                  </a:lnTo>
                  <a:lnTo>
                    <a:pt x="16" y="50"/>
                  </a:lnTo>
                  <a:lnTo>
                    <a:pt x="20" y="62"/>
                  </a:lnTo>
                  <a:lnTo>
                    <a:pt x="27" y="73"/>
                  </a:lnTo>
                  <a:lnTo>
                    <a:pt x="31" y="85"/>
                  </a:lnTo>
                  <a:lnTo>
                    <a:pt x="37" y="94"/>
                  </a:lnTo>
                  <a:lnTo>
                    <a:pt x="41" y="103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50" y="117"/>
                  </a:lnTo>
                  <a:lnTo>
                    <a:pt x="57" y="126"/>
                  </a:lnTo>
                  <a:lnTo>
                    <a:pt x="62" y="136"/>
                  </a:lnTo>
                  <a:lnTo>
                    <a:pt x="71" y="147"/>
                  </a:lnTo>
                  <a:lnTo>
                    <a:pt x="80" y="154"/>
                  </a:lnTo>
                  <a:lnTo>
                    <a:pt x="88" y="165"/>
                  </a:lnTo>
                  <a:lnTo>
                    <a:pt x="96" y="176"/>
                  </a:lnTo>
                  <a:lnTo>
                    <a:pt x="105" y="186"/>
                  </a:lnTo>
                  <a:lnTo>
                    <a:pt x="113" y="195"/>
                  </a:lnTo>
                  <a:lnTo>
                    <a:pt x="120" y="203"/>
                  </a:lnTo>
                  <a:lnTo>
                    <a:pt x="108" y="20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9" name="Freeform 260">
              <a:extLst>
                <a:ext uri="{FF2B5EF4-FFF2-40B4-BE49-F238E27FC236}">
                  <a16:creationId xmlns:a16="http://schemas.microsoft.com/office/drawing/2014/main" id="{19C3B121-8CFD-50E2-0C42-6068B837C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3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0" name="Freeform 261">
              <a:extLst>
                <a:ext uri="{FF2B5EF4-FFF2-40B4-BE49-F238E27FC236}">
                  <a16:creationId xmlns:a16="http://schemas.microsoft.com/office/drawing/2014/main" id="{7C8AEE39-2B16-2D14-4C8E-C5E63907A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1" name="Freeform 262">
              <a:extLst>
                <a:ext uri="{FF2B5EF4-FFF2-40B4-BE49-F238E27FC236}">
                  <a16:creationId xmlns:a16="http://schemas.microsoft.com/office/drawing/2014/main" id="{20357D6D-4B21-C426-3BCF-70C8E5B5F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15" y="68"/>
                </a:cxn>
                <a:cxn ang="0">
                  <a:pos x="36" y="50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98" y="4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62" y="19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75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7"/>
                </a:cxn>
                <a:cxn ang="0">
                  <a:pos x="213" y="183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89" y="241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1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5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2" name="Freeform 263">
              <a:extLst>
                <a:ext uri="{FF2B5EF4-FFF2-40B4-BE49-F238E27FC236}">
                  <a16:creationId xmlns:a16="http://schemas.microsoft.com/office/drawing/2014/main" id="{6E3ECEBF-3933-D99E-D970-531D9BAA0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8"/>
                </a:cxn>
                <a:cxn ang="0">
                  <a:pos x="25" y="59"/>
                </a:cxn>
                <a:cxn ang="0">
                  <a:pos x="36" y="50"/>
                </a:cxn>
                <a:cxn ang="0">
                  <a:pos x="47" y="42"/>
                </a:cxn>
                <a:cxn ang="0">
                  <a:pos x="59" y="29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86" y="10"/>
                </a:cxn>
                <a:cxn ang="0">
                  <a:pos x="98" y="4"/>
                </a:cxn>
                <a:cxn ang="0">
                  <a:pos x="111" y="2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49" y="8"/>
                </a:cxn>
                <a:cxn ang="0">
                  <a:pos x="162" y="19"/>
                </a:cxn>
                <a:cxn ang="0">
                  <a:pos x="173" y="31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68"/>
                </a:cxn>
                <a:cxn ang="0">
                  <a:pos x="178" y="75"/>
                </a:cxn>
                <a:cxn ang="0">
                  <a:pos x="176" y="86"/>
                </a:cxn>
                <a:cxn ang="0">
                  <a:pos x="174" y="94"/>
                </a:cxn>
                <a:cxn ang="0">
                  <a:pos x="174" y="103"/>
                </a:cxn>
                <a:cxn ang="0">
                  <a:pos x="173" y="111"/>
                </a:cxn>
                <a:cxn ang="0">
                  <a:pos x="173" y="118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4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60"/>
                </a:cxn>
                <a:cxn ang="0">
                  <a:pos x="204" y="167"/>
                </a:cxn>
                <a:cxn ang="0">
                  <a:pos x="208" y="174"/>
                </a:cxn>
                <a:cxn ang="0">
                  <a:pos x="213" y="183"/>
                </a:cxn>
                <a:cxn ang="0">
                  <a:pos x="213" y="190"/>
                </a:cxn>
                <a:cxn ang="0">
                  <a:pos x="213" y="199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99" y="231"/>
                </a:cxn>
                <a:cxn ang="0">
                  <a:pos x="189" y="241"/>
                </a:cxn>
                <a:cxn ang="0">
                  <a:pos x="174" y="250"/>
                </a:cxn>
                <a:cxn ang="0">
                  <a:pos x="160" y="256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5"/>
                </a:cxn>
                <a:cxn ang="0">
                  <a:pos x="88" y="241"/>
                </a:cxn>
                <a:cxn ang="0">
                  <a:pos x="80" y="235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18"/>
                </a:cxn>
                <a:cxn ang="0">
                  <a:pos x="36" y="215"/>
                </a:cxn>
                <a:cxn ang="0">
                  <a:pos x="23" y="212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3" name="Freeform 264">
              <a:extLst>
                <a:ext uri="{FF2B5EF4-FFF2-40B4-BE49-F238E27FC236}">
                  <a16:creationId xmlns:a16="http://schemas.microsoft.com/office/drawing/2014/main" id="{8A291096-54FC-BE00-6608-884291B8E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15" y="67"/>
                </a:cxn>
                <a:cxn ang="0">
                  <a:pos x="36" y="51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98" y="5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62" y="1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77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8"/>
                </a:cxn>
                <a:cxn ang="0">
                  <a:pos x="213" y="185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89" y="244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2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7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4" name="Freeform 265">
              <a:extLst>
                <a:ext uri="{FF2B5EF4-FFF2-40B4-BE49-F238E27FC236}">
                  <a16:creationId xmlns:a16="http://schemas.microsoft.com/office/drawing/2014/main" id="{47D26A92-E504-40F2-6D87-B7881D5C3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7"/>
                </a:cxn>
                <a:cxn ang="0">
                  <a:pos x="25" y="60"/>
                </a:cxn>
                <a:cxn ang="0">
                  <a:pos x="36" y="51"/>
                </a:cxn>
                <a:cxn ang="0">
                  <a:pos x="47" y="41"/>
                </a:cxn>
                <a:cxn ang="0">
                  <a:pos x="59" y="28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86" y="12"/>
                </a:cxn>
                <a:cxn ang="0">
                  <a:pos x="98" y="5"/>
                </a:cxn>
                <a:cxn ang="0">
                  <a:pos x="111" y="1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49" y="7"/>
                </a:cxn>
                <a:cxn ang="0">
                  <a:pos x="162" y="18"/>
                </a:cxn>
                <a:cxn ang="0">
                  <a:pos x="173" y="33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67"/>
                </a:cxn>
                <a:cxn ang="0">
                  <a:pos x="178" y="77"/>
                </a:cxn>
                <a:cxn ang="0">
                  <a:pos x="176" y="85"/>
                </a:cxn>
                <a:cxn ang="0">
                  <a:pos x="174" y="94"/>
                </a:cxn>
                <a:cxn ang="0">
                  <a:pos x="174" y="102"/>
                </a:cxn>
                <a:cxn ang="0">
                  <a:pos x="173" y="111"/>
                </a:cxn>
                <a:cxn ang="0">
                  <a:pos x="173" y="120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6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59"/>
                </a:cxn>
                <a:cxn ang="0">
                  <a:pos x="204" y="168"/>
                </a:cxn>
                <a:cxn ang="0">
                  <a:pos x="208" y="176"/>
                </a:cxn>
                <a:cxn ang="0">
                  <a:pos x="213" y="185"/>
                </a:cxn>
                <a:cxn ang="0">
                  <a:pos x="213" y="193"/>
                </a:cxn>
                <a:cxn ang="0">
                  <a:pos x="213" y="201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99" y="231"/>
                </a:cxn>
                <a:cxn ang="0">
                  <a:pos x="189" y="244"/>
                </a:cxn>
                <a:cxn ang="0">
                  <a:pos x="174" y="252"/>
                </a:cxn>
                <a:cxn ang="0">
                  <a:pos x="160" y="259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6"/>
                </a:cxn>
                <a:cxn ang="0">
                  <a:pos x="88" y="242"/>
                </a:cxn>
                <a:cxn ang="0">
                  <a:pos x="80" y="238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21"/>
                </a:cxn>
                <a:cxn ang="0">
                  <a:pos x="36" y="217"/>
                </a:cxn>
                <a:cxn ang="0">
                  <a:pos x="23" y="214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5" name="Freeform 266">
              <a:extLst>
                <a:ext uri="{FF2B5EF4-FFF2-40B4-BE49-F238E27FC236}">
                  <a16:creationId xmlns:a16="http://schemas.microsoft.com/office/drawing/2014/main" id="{07DE32D4-D5FF-B61B-5629-B74DE9736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6" name="Freeform 267">
              <a:extLst>
                <a:ext uri="{FF2B5EF4-FFF2-40B4-BE49-F238E27FC236}">
                  <a16:creationId xmlns:a16="http://schemas.microsoft.com/office/drawing/2014/main" id="{82422F75-2CC3-9950-2FCD-4A07CA7CD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7" name="Freeform 268">
              <a:extLst>
                <a:ext uri="{FF2B5EF4-FFF2-40B4-BE49-F238E27FC236}">
                  <a16:creationId xmlns:a16="http://schemas.microsoft.com/office/drawing/2014/main" id="{1F2D322C-29A4-5194-997A-49C2A9949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8" name="Freeform 269">
              <a:extLst>
                <a:ext uri="{FF2B5EF4-FFF2-40B4-BE49-F238E27FC236}">
                  <a16:creationId xmlns:a16="http://schemas.microsoft.com/office/drawing/2014/main" id="{6A4EBACE-0F68-31A4-0125-67398AB5D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9" name="Freeform 270">
              <a:extLst>
                <a:ext uri="{FF2B5EF4-FFF2-40B4-BE49-F238E27FC236}">
                  <a16:creationId xmlns:a16="http://schemas.microsoft.com/office/drawing/2014/main" id="{BEC11174-B0D0-181B-2CF9-3835556A2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0" name="Freeform 271">
              <a:extLst>
                <a:ext uri="{FF2B5EF4-FFF2-40B4-BE49-F238E27FC236}">
                  <a16:creationId xmlns:a16="http://schemas.microsoft.com/office/drawing/2014/main" id="{95E21255-C14E-9206-703D-37CF7FC19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1" name="Freeform 272">
              <a:extLst>
                <a:ext uri="{FF2B5EF4-FFF2-40B4-BE49-F238E27FC236}">
                  <a16:creationId xmlns:a16="http://schemas.microsoft.com/office/drawing/2014/main" id="{76D71CB1-FFDF-7BEE-029A-3663F759F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  <a:lnTo>
                    <a:pt x="20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2" name="Freeform 273">
              <a:extLst>
                <a:ext uri="{FF2B5EF4-FFF2-40B4-BE49-F238E27FC236}">
                  <a16:creationId xmlns:a16="http://schemas.microsoft.com/office/drawing/2014/main" id="{2471187C-03B1-2DA9-C88D-6585FF40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3" name="Freeform 274">
              <a:extLst>
                <a:ext uri="{FF2B5EF4-FFF2-40B4-BE49-F238E27FC236}">
                  <a16:creationId xmlns:a16="http://schemas.microsoft.com/office/drawing/2014/main" id="{C02BFE1F-8BFA-EECE-3E34-B514338D4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00" y="68"/>
                </a:cxn>
                <a:cxn ang="0">
                  <a:pos x="177" y="50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16" y="4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50" y="19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6" y="75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7"/>
                </a:cxn>
                <a:cxn ang="0">
                  <a:pos x="2" y="183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25" y="241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1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5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4" name="Freeform 275">
              <a:extLst>
                <a:ext uri="{FF2B5EF4-FFF2-40B4-BE49-F238E27FC236}">
                  <a16:creationId xmlns:a16="http://schemas.microsoft.com/office/drawing/2014/main" id="{60B32033-4AC5-725D-A775-435AA700B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8"/>
                </a:cxn>
                <a:cxn ang="0">
                  <a:pos x="188" y="59"/>
                </a:cxn>
                <a:cxn ang="0">
                  <a:pos x="177" y="50"/>
                </a:cxn>
                <a:cxn ang="0">
                  <a:pos x="167" y="42"/>
                </a:cxn>
                <a:cxn ang="0">
                  <a:pos x="154" y="29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29" y="10"/>
                </a:cxn>
                <a:cxn ang="0">
                  <a:pos x="116" y="4"/>
                </a:cxn>
                <a:cxn ang="0">
                  <a:pos x="103" y="2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63" y="8"/>
                </a:cxn>
                <a:cxn ang="0">
                  <a:pos x="50" y="19"/>
                </a:cxn>
                <a:cxn ang="0">
                  <a:pos x="40" y="31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4" y="68"/>
                </a:cxn>
                <a:cxn ang="0">
                  <a:pos x="36" y="75"/>
                </a:cxn>
                <a:cxn ang="0">
                  <a:pos x="38" y="86"/>
                </a:cxn>
                <a:cxn ang="0">
                  <a:pos x="38" y="94"/>
                </a:cxn>
                <a:cxn ang="0">
                  <a:pos x="40" y="103"/>
                </a:cxn>
                <a:cxn ang="0">
                  <a:pos x="40" y="111"/>
                </a:cxn>
                <a:cxn ang="0">
                  <a:pos x="40" y="118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4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60"/>
                </a:cxn>
                <a:cxn ang="0">
                  <a:pos x="8" y="167"/>
                </a:cxn>
                <a:cxn ang="0">
                  <a:pos x="4" y="174"/>
                </a:cxn>
                <a:cxn ang="0">
                  <a:pos x="2" y="183"/>
                </a:cxn>
                <a:cxn ang="0">
                  <a:pos x="0" y="190"/>
                </a:cxn>
                <a:cxn ang="0">
                  <a:pos x="2" y="199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15" y="231"/>
                </a:cxn>
                <a:cxn ang="0">
                  <a:pos x="25" y="241"/>
                </a:cxn>
                <a:cxn ang="0">
                  <a:pos x="38" y="250"/>
                </a:cxn>
                <a:cxn ang="0">
                  <a:pos x="52" y="256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5"/>
                </a:cxn>
                <a:cxn ang="0">
                  <a:pos x="124" y="241"/>
                </a:cxn>
                <a:cxn ang="0">
                  <a:pos x="135" y="235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18"/>
                </a:cxn>
                <a:cxn ang="0">
                  <a:pos x="177" y="215"/>
                </a:cxn>
                <a:cxn ang="0">
                  <a:pos x="190" y="212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5" name="Freeform 276">
              <a:extLst>
                <a:ext uri="{FF2B5EF4-FFF2-40B4-BE49-F238E27FC236}">
                  <a16:creationId xmlns:a16="http://schemas.microsoft.com/office/drawing/2014/main" id="{2B0EC556-B527-D1A5-78E9-912230126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00" y="67"/>
                </a:cxn>
                <a:cxn ang="0">
                  <a:pos x="177" y="51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16" y="5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50" y="1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6" y="77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8"/>
                </a:cxn>
                <a:cxn ang="0">
                  <a:pos x="2" y="185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25" y="244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2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7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6" name="Freeform 277">
              <a:extLst>
                <a:ext uri="{FF2B5EF4-FFF2-40B4-BE49-F238E27FC236}">
                  <a16:creationId xmlns:a16="http://schemas.microsoft.com/office/drawing/2014/main" id="{7B6273CA-F267-C941-0019-A281F1430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7"/>
                </a:cxn>
                <a:cxn ang="0">
                  <a:pos x="188" y="60"/>
                </a:cxn>
                <a:cxn ang="0">
                  <a:pos x="177" y="51"/>
                </a:cxn>
                <a:cxn ang="0">
                  <a:pos x="167" y="41"/>
                </a:cxn>
                <a:cxn ang="0">
                  <a:pos x="154" y="28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29" y="12"/>
                </a:cxn>
                <a:cxn ang="0">
                  <a:pos x="116" y="5"/>
                </a:cxn>
                <a:cxn ang="0">
                  <a:pos x="103" y="1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63" y="7"/>
                </a:cxn>
                <a:cxn ang="0">
                  <a:pos x="50" y="18"/>
                </a:cxn>
                <a:cxn ang="0">
                  <a:pos x="40" y="33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4" y="67"/>
                </a:cxn>
                <a:cxn ang="0">
                  <a:pos x="36" y="77"/>
                </a:cxn>
                <a:cxn ang="0">
                  <a:pos x="38" y="85"/>
                </a:cxn>
                <a:cxn ang="0">
                  <a:pos x="38" y="94"/>
                </a:cxn>
                <a:cxn ang="0">
                  <a:pos x="40" y="102"/>
                </a:cxn>
                <a:cxn ang="0">
                  <a:pos x="40" y="111"/>
                </a:cxn>
                <a:cxn ang="0">
                  <a:pos x="40" y="120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6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59"/>
                </a:cxn>
                <a:cxn ang="0">
                  <a:pos x="8" y="168"/>
                </a:cxn>
                <a:cxn ang="0">
                  <a:pos x="4" y="176"/>
                </a:cxn>
                <a:cxn ang="0">
                  <a:pos x="2" y="185"/>
                </a:cxn>
                <a:cxn ang="0">
                  <a:pos x="0" y="193"/>
                </a:cxn>
                <a:cxn ang="0">
                  <a:pos x="2" y="201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15" y="231"/>
                </a:cxn>
                <a:cxn ang="0">
                  <a:pos x="25" y="244"/>
                </a:cxn>
                <a:cxn ang="0">
                  <a:pos x="38" y="252"/>
                </a:cxn>
                <a:cxn ang="0">
                  <a:pos x="52" y="259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6"/>
                </a:cxn>
                <a:cxn ang="0">
                  <a:pos x="124" y="242"/>
                </a:cxn>
                <a:cxn ang="0">
                  <a:pos x="135" y="238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21"/>
                </a:cxn>
                <a:cxn ang="0">
                  <a:pos x="177" y="217"/>
                </a:cxn>
                <a:cxn ang="0">
                  <a:pos x="190" y="214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7" name="Freeform 278">
              <a:extLst>
                <a:ext uri="{FF2B5EF4-FFF2-40B4-BE49-F238E27FC236}">
                  <a16:creationId xmlns:a16="http://schemas.microsoft.com/office/drawing/2014/main" id="{CF1368C7-BB78-3575-0CBC-BD7D33D65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8" name="Freeform 279">
              <a:extLst>
                <a:ext uri="{FF2B5EF4-FFF2-40B4-BE49-F238E27FC236}">
                  <a16:creationId xmlns:a16="http://schemas.microsoft.com/office/drawing/2014/main" id="{EDB1EA16-CC79-5829-3970-5797A24AB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9" name="Freeform 280">
              <a:extLst>
                <a:ext uri="{FF2B5EF4-FFF2-40B4-BE49-F238E27FC236}">
                  <a16:creationId xmlns:a16="http://schemas.microsoft.com/office/drawing/2014/main" id="{299EF6B5-C1FE-CA47-5563-234A17AF9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0" name="Freeform 281">
              <a:extLst>
                <a:ext uri="{FF2B5EF4-FFF2-40B4-BE49-F238E27FC236}">
                  <a16:creationId xmlns:a16="http://schemas.microsoft.com/office/drawing/2014/main" id="{59634796-B182-FE74-0933-7D931E28E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1" name="Freeform 282">
              <a:extLst>
                <a:ext uri="{FF2B5EF4-FFF2-40B4-BE49-F238E27FC236}">
                  <a16:creationId xmlns:a16="http://schemas.microsoft.com/office/drawing/2014/main" id="{463EA623-171B-A63A-2687-B1C679373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2" name="Freeform 283">
              <a:extLst>
                <a:ext uri="{FF2B5EF4-FFF2-40B4-BE49-F238E27FC236}">
                  <a16:creationId xmlns:a16="http://schemas.microsoft.com/office/drawing/2014/main" id="{BF6C6CB0-0485-8747-4714-C2E05EB36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3" name="Freeform 284">
              <a:extLst>
                <a:ext uri="{FF2B5EF4-FFF2-40B4-BE49-F238E27FC236}">
                  <a16:creationId xmlns:a16="http://schemas.microsoft.com/office/drawing/2014/main" id="{6B376CD9-039D-B302-FC11-4528C3E75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4" name="Freeform 285">
              <a:extLst>
                <a:ext uri="{FF2B5EF4-FFF2-40B4-BE49-F238E27FC236}">
                  <a16:creationId xmlns:a16="http://schemas.microsoft.com/office/drawing/2014/main" id="{40FDC805-C919-9F2C-32B0-13B9EBBC9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5" name="Freeform 286">
              <a:extLst>
                <a:ext uri="{FF2B5EF4-FFF2-40B4-BE49-F238E27FC236}">
                  <a16:creationId xmlns:a16="http://schemas.microsoft.com/office/drawing/2014/main" id="{BF39FDDD-884E-4492-365E-7208D8E14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6" name="Freeform 287">
              <a:extLst>
                <a:ext uri="{FF2B5EF4-FFF2-40B4-BE49-F238E27FC236}">
                  <a16:creationId xmlns:a16="http://schemas.microsoft.com/office/drawing/2014/main" id="{D2F54ED0-0B25-5935-BFC5-7F84D9B83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7" name="Freeform 288">
              <a:extLst>
                <a:ext uri="{FF2B5EF4-FFF2-40B4-BE49-F238E27FC236}">
                  <a16:creationId xmlns:a16="http://schemas.microsoft.com/office/drawing/2014/main" id="{2A6B1FED-0FCE-4A87-271C-2E4DD51B4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8" name="Freeform 289">
              <a:extLst>
                <a:ext uri="{FF2B5EF4-FFF2-40B4-BE49-F238E27FC236}">
                  <a16:creationId xmlns:a16="http://schemas.microsoft.com/office/drawing/2014/main" id="{C4176398-140B-B03A-FF24-33E137219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9" name="Freeform 290">
              <a:extLst>
                <a:ext uri="{FF2B5EF4-FFF2-40B4-BE49-F238E27FC236}">
                  <a16:creationId xmlns:a16="http://schemas.microsoft.com/office/drawing/2014/main" id="{F176BE85-876B-D7F5-5E63-AE0278292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0" name="Freeform 291">
              <a:extLst>
                <a:ext uri="{FF2B5EF4-FFF2-40B4-BE49-F238E27FC236}">
                  <a16:creationId xmlns:a16="http://schemas.microsoft.com/office/drawing/2014/main" id="{BC49DBCD-2C34-8125-F497-2720B2ED5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1" name="Freeform 292">
              <a:extLst>
                <a:ext uri="{FF2B5EF4-FFF2-40B4-BE49-F238E27FC236}">
                  <a16:creationId xmlns:a16="http://schemas.microsoft.com/office/drawing/2014/main" id="{5CCBC762-5F0B-5C29-564A-EF7A7F3B7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2" name="Freeform 293">
              <a:extLst>
                <a:ext uri="{FF2B5EF4-FFF2-40B4-BE49-F238E27FC236}">
                  <a16:creationId xmlns:a16="http://schemas.microsoft.com/office/drawing/2014/main" id="{CDD90F8D-865E-A2C6-1279-C0DD39278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3" name="Freeform 294">
              <a:extLst>
                <a:ext uri="{FF2B5EF4-FFF2-40B4-BE49-F238E27FC236}">
                  <a16:creationId xmlns:a16="http://schemas.microsoft.com/office/drawing/2014/main" id="{6E641CD6-E76C-BFA0-0385-0D1E73577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274"/>
              <a:ext cx="1523" cy="950"/>
            </a:xfrm>
            <a:custGeom>
              <a:avLst/>
              <a:gdLst/>
              <a:ahLst/>
              <a:cxnLst>
                <a:cxn ang="0">
                  <a:pos x="10" y="727"/>
                </a:cxn>
                <a:cxn ang="0">
                  <a:pos x="98" y="460"/>
                </a:cxn>
                <a:cxn ang="0">
                  <a:pos x="263" y="246"/>
                </a:cxn>
                <a:cxn ang="0">
                  <a:pos x="489" y="92"/>
                </a:cxn>
                <a:cxn ang="0">
                  <a:pos x="761" y="10"/>
                </a:cxn>
                <a:cxn ang="0">
                  <a:pos x="910" y="0"/>
                </a:cxn>
                <a:cxn ang="0">
                  <a:pos x="1043" y="8"/>
                </a:cxn>
                <a:cxn ang="0">
                  <a:pos x="1161" y="34"/>
                </a:cxn>
                <a:cxn ang="0">
                  <a:pos x="1269" y="75"/>
                </a:cxn>
                <a:cxn ang="0">
                  <a:pos x="1372" y="134"/>
                </a:cxn>
                <a:cxn ang="0">
                  <a:pos x="1471" y="210"/>
                </a:cxn>
                <a:cxn ang="0">
                  <a:pos x="1496" y="233"/>
                </a:cxn>
                <a:cxn ang="0">
                  <a:pos x="1522" y="271"/>
                </a:cxn>
                <a:cxn ang="0">
                  <a:pos x="1504" y="290"/>
                </a:cxn>
                <a:cxn ang="0">
                  <a:pos x="1443" y="290"/>
                </a:cxn>
                <a:cxn ang="0">
                  <a:pos x="1333" y="262"/>
                </a:cxn>
                <a:cxn ang="0">
                  <a:pos x="1260" y="239"/>
                </a:cxn>
                <a:cxn ang="0">
                  <a:pos x="1094" y="200"/>
                </a:cxn>
                <a:cxn ang="0">
                  <a:pos x="919" y="186"/>
                </a:cxn>
                <a:cxn ang="0">
                  <a:pos x="744" y="207"/>
                </a:cxn>
                <a:cxn ang="0">
                  <a:pos x="581" y="258"/>
                </a:cxn>
                <a:cxn ang="0">
                  <a:pos x="445" y="347"/>
                </a:cxn>
                <a:cxn ang="0">
                  <a:pos x="390" y="398"/>
                </a:cxn>
                <a:cxn ang="0">
                  <a:pos x="310" y="488"/>
                </a:cxn>
                <a:cxn ang="0">
                  <a:pos x="263" y="570"/>
                </a:cxn>
                <a:cxn ang="0">
                  <a:pos x="232" y="654"/>
                </a:cxn>
                <a:cxn ang="0">
                  <a:pos x="206" y="745"/>
                </a:cxn>
                <a:cxn ang="0">
                  <a:pos x="192" y="797"/>
                </a:cxn>
                <a:cxn ang="0">
                  <a:pos x="147" y="886"/>
                </a:cxn>
                <a:cxn ang="0">
                  <a:pos x="98" y="936"/>
                </a:cxn>
                <a:cxn ang="0">
                  <a:pos x="50" y="949"/>
                </a:cxn>
                <a:cxn ang="0">
                  <a:pos x="15" y="928"/>
                </a:cxn>
                <a:cxn ang="0">
                  <a:pos x="0" y="875"/>
                </a:cxn>
              </a:cxnLst>
              <a:rect l="0" t="0" r="r" b="b"/>
              <a:pathLst>
                <a:path w="1523" h="950">
                  <a:moveTo>
                    <a:pt x="0" y="875"/>
                  </a:moveTo>
                  <a:lnTo>
                    <a:pt x="10" y="727"/>
                  </a:lnTo>
                  <a:lnTo>
                    <a:pt x="47" y="589"/>
                  </a:lnTo>
                  <a:lnTo>
                    <a:pt x="98" y="460"/>
                  </a:lnTo>
                  <a:lnTo>
                    <a:pt x="172" y="347"/>
                  </a:lnTo>
                  <a:lnTo>
                    <a:pt x="263" y="246"/>
                  </a:lnTo>
                  <a:lnTo>
                    <a:pt x="369" y="159"/>
                  </a:lnTo>
                  <a:lnTo>
                    <a:pt x="489" y="92"/>
                  </a:lnTo>
                  <a:lnTo>
                    <a:pt x="620" y="41"/>
                  </a:lnTo>
                  <a:lnTo>
                    <a:pt x="761" y="10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977" y="2"/>
                  </a:lnTo>
                  <a:lnTo>
                    <a:pt x="1043" y="8"/>
                  </a:lnTo>
                  <a:lnTo>
                    <a:pt x="1101" y="18"/>
                  </a:lnTo>
                  <a:lnTo>
                    <a:pt x="1161" y="34"/>
                  </a:lnTo>
                  <a:lnTo>
                    <a:pt x="1216" y="52"/>
                  </a:lnTo>
                  <a:lnTo>
                    <a:pt x="1269" y="75"/>
                  </a:lnTo>
                  <a:lnTo>
                    <a:pt x="1321" y="103"/>
                  </a:lnTo>
                  <a:lnTo>
                    <a:pt x="1372" y="134"/>
                  </a:lnTo>
                  <a:lnTo>
                    <a:pt x="1420" y="170"/>
                  </a:lnTo>
                  <a:lnTo>
                    <a:pt x="1471" y="210"/>
                  </a:lnTo>
                  <a:lnTo>
                    <a:pt x="1471" y="210"/>
                  </a:lnTo>
                  <a:lnTo>
                    <a:pt x="1496" y="233"/>
                  </a:lnTo>
                  <a:lnTo>
                    <a:pt x="1513" y="255"/>
                  </a:lnTo>
                  <a:lnTo>
                    <a:pt x="1522" y="271"/>
                  </a:lnTo>
                  <a:lnTo>
                    <a:pt x="1517" y="281"/>
                  </a:lnTo>
                  <a:lnTo>
                    <a:pt x="1504" y="290"/>
                  </a:lnTo>
                  <a:lnTo>
                    <a:pt x="1479" y="292"/>
                  </a:lnTo>
                  <a:lnTo>
                    <a:pt x="1443" y="290"/>
                  </a:lnTo>
                  <a:lnTo>
                    <a:pt x="1395" y="280"/>
                  </a:lnTo>
                  <a:lnTo>
                    <a:pt x="1333" y="262"/>
                  </a:lnTo>
                  <a:lnTo>
                    <a:pt x="1260" y="239"/>
                  </a:lnTo>
                  <a:lnTo>
                    <a:pt x="1260" y="239"/>
                  </a:lnTo>
                  <a:lnTo>
                    <a:pt x="1179" y="216"/>
                  </a:lnTo>
                  <a:lnTo>
                    <a:pt x="1094" y="200"/>
                  </a:lnTo>
                  <a:lnTo>
                    <a:pt x="1007" y="191"/>
                  </a:lnTo>
                  <a:lnTo>
                    <a:pt x="919" y="186"/>
                  </a:lnTo>
                  <a:lnTo>
                    <a:pt x="828" y="193"/>
                  </a:lnTo>
                  <a:lnTo>
                    <a:pt x="744" y="207"/>
                  </a:lnTo>
                  <a:lnTo>
                    <a:pt x="659" y="229"/>
                  </a:lnTo>
                  <a:lnTo>
                    <a:pt x="581" y="258"/>
                  </a:lnTo>
                  <a:lnTo>
                    <a:pt x="508" y="299"/>
                  </a:lnTo>
                  <a:lnTo>
                    <a:pt x="445" y="347"/>
                  </a:lnTo>
                  <a:lnTo>
                    <a:pt x="445" y="347"/>
                  </a:lnTo>
                  <a:lnTo>
                    <a:pt x="390" y="398"/>
                  </a:lnTo>
                  <a:lnTo>
                    <a:pt x="346" y="444"/>
                  </a:lnTo>
                  <a:lnTo>
                    <a:pt x="310" y="488"/>
                  </a:lnTo>
                  <a:lnTo>
                    <a:pt x="282" y="530"/>
                  </a:lnTo>
                  <a:lnTo>
                    <a:pt x="263" y="570"/>
                  </a:lnTo>
                  <a:lnTo>
                    <a:pt x="247" y="612"/>
                  </a:lnTo>
                  <a:lnTo>
                    <a:pt x="232" y="654"/>
                  </a:lnTo>
                  <a:lnTo>
                    <a:pt x="219" y="698"/>
                  </a:lnTo>
                  <a:lnTo>
                    <a:pt x="206" y="745"/>
                  </a:lnTo>
                  <a:lnTo>
                    <a:pt x="192" y="797"/>
                  </a:lnTo>
                  <a:lnTo>
                    <a:pt x="192" y="797"/>
                  </a:lnTo>
                  <a:lnTo>
                    <a:pt x="171" y="847"/>
                  </a:lnTo>
                  <a:lnTo>
                    <a:pt x="147" y="886"/>
                  </a:lnTo>
                  <a:lnTo>
                    <a:pt x="124" y="916"/>
                  </a:lnTo>
                  <a:lnTo>
                    <a:pt x="98" y="936"/>
                  </a:lnTo>
                  <a:lnTo>
                    <a:pt x="73" y="946"/>
                  </a:lnTo>
                  <a:lnTo>
                    <a:pt x="50" y="949"/>
                  </a:lnTo>
                  <a:lnTo>
                    <a:pt x="29" y="942"/>
                  </a:lnTo>
                  <a:lnTo>
                    <a:pt x="15" y="928"/>
                  </a:lnTo>
                  <a:lnTo>
                    <a:pt x="2" y="905"/>
                  </a:lnTo>
                  <a:lnTo>
                    <a:pt x="0" y="875"/>
                  </a:lnTo>
                  <a:lnTo>
                    <a:pt x="0" y="8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4" name="Freeform 295">
              <a:extLst>
                <a:ext uri="{FF2B5EF4-FFF2-40B4-BE49-F238E27FC236}">
                  <a16:creationId xmlns:a16="http://schemas.microsoft.com/office/drawing/2014/main" id="{CF369D69-17C1-8F4F-7FFC-92A2C5FC8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276"/>
              <a:ext cx="1499" cy="931"/>
            </a:xfrm>
            <a:custGeom>
              <a:avLst/>
              <a:gdLst/>
              <a:ahLst/>
              <a:cxnLst>
                <a:cxn ang="0">
                  <a:pos x="15" y="711"/>
                </a:cxn>
                <a:cxn ang="0">
                  <a:pos x="105" y="449"/>
                </a:cxn>
                <a:cxn ang="0">
                  <a:pos x="268" y="239"/>
                </a:cxn>
                <a:cxn ang="0">
                  <a:pos x="491" y="90"/>
                </a:cxn>
                <a:cxn ang="0">
                  <a:pos x="756" y="9"/>
                </a:cxn>
                <a:cxn ang="0">
                  <a:pos x="904" y="0"/>
                </a:cxn>
                <a:cxn ang="0">
                  <a:pos x="1034" y="8"/>
                </a:cxn>
                <a:cxn ang="0">
                  <a:pos x="1150" y="31"/>
                </a:cxn>
                <a:cxn ang="0">
                  <a:pos x="1256" y="73"/>
                </a:cxn>
                <a:cxn ang="0">
                  <a:pos x="1355" y="128"/>
                </a:cxn>
                <a:cxn ang="0">
                  <a:pos x="1449" y="200"/>
                </a:cxn>
                <a:cxn ang="0">
                  <a:pos x="1474" y="223"/>
                </a:cxn>
                <a:cxn ang="0">
                  <a:pos x="1498" y="256"/>
                </a:cxn>
                <a:cxn ang="0">
                  <a:pos x="1481" y="275"/>
                </a:cxn>
                <a:cxn ang="0">
                  <a:pos x="1422" y="275"/>
                </a:cxn>
                <a:cxn ang="0">
                  <a:pos x="1319" y="250"/>
                </a:cxn>
                <a:cxn ang="0">
                  <a:pos x="1249" y="227"/>
                </a:cxn>
                <a:cxn ang="0">
                  <a:pos x="1083" y="189"/>
                </a:cxn>
                <a:cxn ang="0">
                  <a:pos x="910" y="179"/>
                </a:cxn>
                <a:cxn ang="0">
                  <a:pos x="735" y="197"/>
                </a:cxn>
                <a:cxn ang="0">
                  <a:pos x="573" y="250"/>
                </a:cxn>
                <a:cxn ang="0">
                  <a:pos x="436" y="336"/>
                </a:cxn>
                <a:cxn ang="0">
                  <a:pos x="381" y="386"/>
                </a:cxn>
                <a:cxn ang="0">
                  <a:pos x="303" y="477"/>
                </a:cxn>
                <a:cxn ang="0">
                  <a:pos x="255" y="559"/>
                </a:cxn>
                <a:cxn ang="0">
                  <a:pos x="223" y="641"/>
                </a:cxn>
                <a:cxn ang="0">
                  <a:pos x="197" y="729"/>
                </a:cxn>
                <a:cxn ang="0">
                  <a:pos x="183" y="780"/>
                </a:cxn>
                <a:cxn ang="0">
                  <a:pos x="142" y="866"/>
                </a:cxn>
                <a:cxn ang="0">
                  <a:pos x="94" y="916"/>
                </a:cxn>
                <a:cxn ang="0">
                  <a:pos x="48" y="930"/>
                </a:cxn>
                <a:cxn ang="0">
                  <a:pos x="15" y="911"/>
                </a:cxn>
                <a:cxn ang="0">
                  <a:pos x="0" y="858"/>
                </a:cxn>
              </a:cxnLst>
              <a:rect l="0" t="0" r="r" b="b"/>
              <a:pathLst>
                <a:path w="1499" h="931">
                  <a:moveTo>
                    <a:pt x="0" y="858"/>
                  </a:moveTo>
                  <a:lnTo>
                    <a:pt x="15" y="711"/>
                  </a:lnTo>
                  <a:lnTo>
                    <a:pt x="50" y="576"/>
                  </a:lnTo>
                  <a:lnTo>
                    <a:pt x="105" y="449"/>
                  </a:lnTo>
                  <a:lnTo>
                    <a:pt x="179" y="338"/>
                  </a:lnTo>
                  <a:lnTo>
                    <a:pt x="268" y="239"/>
                  </a:lnTo>
                  <a:lnTo>
                    <a:pt x="372" y="157"/>
                  </a:lnTo>
                  <a:lnTo>
                    <a:pt x="491" y="90"/>
                  </a:lnTo>
                  <a:lnTo>
                    <a:pt x="619" y="39"/>
                  </a:lnTo>
                  <a:lnTo>
                    <a:pt x="756" y="9"/>
                  </a:lnTo>
                  <a:lnTo>
                    <a:pt x="904" y="0"/>
                  </a:lnTo>
                  <a:lnTo>
                    <a:pt x="904" y="0"/>
                  </a:lnTo>
                  <a:lnTo>
                    <a:pt x="970" y="2"/>
                  </a:lnTo>
                  <a:lnTo>
                    <a:pt x="1034" y="8"/>
                  </a:lnTo>
                  <a:lnTo>
                    <a:pt x="1094" y="18"/>
                  </a:lnTo>
                  <a:lnTo>
                    <a:pt x="1150" y="31"/>
                  </a:lnTo>
                  <a:lnTo>
                    <a:pt x="1203" y="50"/>
                  </a:lnTo>
                  <a:lnTo>
                    <a:pt x="1256" y="73"/>
                  </a:lnTo>
                  <a:lnTo>
                    <a:pt x="1306" y="98"/>
                  </a:lnTo>
                  <a:lnTo>
                    <a:pt x="1355" y="128"/>
                  </a:lnTo>
                  <a:lnTo>
                    <a:pt x="1401" y="161"/>
                  </a:lnTo>
                  <a:lnTo>
                    <a:pt x="1449" y="200"/>
                  </a:lnTo>
                  <a:lnTo>
                    <a:pt x="1449" y="200"/>
                  </a:lnTo>
                  <a:lnTo>
                    <a:pt x="1474" y="223"/>
                  </a:lnTo>
                  <a:lnTo>
                    <a:pt x="1492" y="241"/>
                  </a:lnTo>
                  <a:lnTo>
                    <a:pt x="1498" y="256"/>
                  </a:lnTo>
                  <a:lnTo>
                    <a:pt x="1494" y="269"/>
                  </a:lnTo>
                  <a:lnTo>
                    <a:pt x="1481" y="275"/>
                  </a:lnTo>
                  <a:lnTo>
                    <a:pt x="1458" y="278"/>
                  </a:lnTo>
                  <a:lnTo>
                    <a:pt x="1422" y="275"/>
                  </a:lnTo>
                  <a:lnTo>
                    <a:pt x="1375" y="264"/>
                  </a:lnTo>
                  <a:lnTo>
                    <a:pt x="1319" y="250"/>
                  </a:lnTo>
                  <a:lnTo>
                    <a:pt x="1249" y="227"/>
                  </a:lnTo>
                  <a:lnTo>
                    <a:pt x="1249" y="227"/>
                  </a:lnTo>
                  <a:lnTo>
                    <a:pt x="1168" y="204"/>
                  </a:lnTo>
                  <a:lnTo>
                    <a:pt x="1083" y="189"/>
                  </a:lnTo>
                  <a:lnTo>
                    <a:pt x="996" y="181"/>
                  </a:lnTo>
                  <a:lnTo>
                    <a:pt x="910" y="179"/>
                  </a:lnTo>
                  <a:lnTo>
                    <a:pt x="821" y="184"/>
                  </a:lnTo>
                  <a:lnTo>
                    <a:pt x="735" y="197"/>
                  </a:lnTo>
                  <a:lnTo>
                    <a:pt x="653" y="218"/>
                  </a:lnTo>
                  <a:lnTo>
                    <a:pt x="573" y="250"/>
                  </a:lnTo>
                  <a:lnTo>
                    <a:pt x="501" y="288"/>
                  </a:lnTo>
                  <a:lnTo>
                    <a:pt x="436" y="336"/>
                  </a:lnTo>
                  <a:lnTo>
                    <a:pt x="436" y="336"/>
                  </a:lnTo>
                  <a:lnTo>
                    <a:pt x="381" y="386"/>
                  </a:lnTo>
                  <a:lnTo>
                    <a:pt x="337" y="433"/>
                  </a:lnTo>
                  <a:lnTo>
                    <a:pt x="303" y="477"/>
                  </a:lnTo>
                  <a:lnTo>
                    <a:pt x="276" y="519"/>
                  </a:lnTo>
                  <a:lnTo>
                    <a:pt x="255" y="559"/>
                  </a:lnTo>
                  <a:lnTo>
                    <a:pt x="238" y="599"/>
                  </a:lnTo>
                  <a:lnTo>
                    <a:pt x="223" y="641"/>
                  </a:lnTo>
                  <a:lnTo>
                    <a:pt x="211" y="685"/>
                  </a:lnTo>
                  <a:lnTo>
                    <a:pt x="197" y="729"/>
                  </a:lnTo>
                  <a:lnTo>
                    <a:pt x="183" y="780"/>
                  </a:lnTo>
                  <a:lnTo>
                    <a:pt x="183" y="780"/>
                  </a:lnTo>
                  <a:lnTo>
                    <a:pt x="164" y="828"/>
                  </a:lnTo>
                  <a:lnTo>
                    <a:pt x="142" y="866"/>
                  </a:lnTo>
                  <a:lnTo>
                    <a:pt x="117" y="895"/>
                  </a:lnTo>
                  <a:lnTo>
                    <a:pt x="94" y="916"/>
                  </a:lnTo>
                  <a:lnTo>
                    <a:pt x="71" y="927"/>
                  </a:lnTo>
                  <a:lnTo>
                    <a:pt x="48" y="930"/>
                  </a:lnTo>
                  <a:lnTo>
                    <a:pt x="29" y="923"/>
                  </a:lnTo>
                  <a:lnTo>
                    <a:pt x="15" y="911"/>
                  </a:lnTo>
                  <a:lnTo>
                    <a:pt x="4" y="888"/>
                  </a:lnTo>
                  <a:lnTo>
                    <a:pt x="0" y="858"/>
                  </a:lnTo>
                  <a:lnTo>
                    <a:pt x="0" y="858"/>
                  </a:lnTo>
                </a:path>
              </a:pathLst>
            </a:custGeom>
            <a:solidFill>
              <a:srgbClr val="FFDA1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5" name="Freeform 296">
              <a:extLst>
                <a:ext uri="{FF2B5EF4-FFF2-40B4-BE49-F238E27FC236}">
                  <a16:creationId xmlns:a16="http://schemas.microsoft.com/office/drawing/2014/main" id="{778A8004-9F58-5CBC-B6BE-8AAF01551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" y="1279"/>
              <a:ext cx="1474" cy="913"/>
            </a:xfrm>
            <a:custGeom>
              <a:avLst/>
              <a:gdLst/>
              <a:ahLst/>
              <a:cxnLst>
                <a:cxn ang="0">
                  <a:pos x="16" y="696"/>
                </a:cxn>
                <a:cxn ang="0">
                  <a:pos x="110" y="440"/>
                </a:cxn>
                <a:cxn ang="0">
                  <a:pos x="271" y="233"/>
                </a:cxn>
                <a:cxn ang="0">
                  <a:pos x="490" y="88"/>
                </a:cxn>
                <a:cxn ang="0">
                  <a:pos x="752" y="9"/>
                </a:cxn>
                <a:cxn ang="0">
                  <a:pos x="895" y="0"/>
                </a:cxn>
                <a:cxn ang="0">
                  <a:pos x="1024" y="7"/>
                </a:cxn>
                <a:cxn ang="0">
                  <a:pos x="1136" y="31"/>
                </a:cxn>
                <a:cxn ang="0">
                  <a:pos x="1240" y="69"/>
                </a:cxn>
                <a:cxn ang="0">
                  <a:pos x="1336" y="122"/>
                </a:cxn>
                <a:cxn ang="0">
                  <a:pos x="1428" y="189"/>
                </a:cxn>
                <a:cxn ang="0">
                  <a:pos x="1452" y="212"/>
                </a:cxn>
                <a:cxn ang="0">
                  <a:pos x="1473" y="244"/>
                </a:cxn>
                <a:cxn ang="0">
                  <a:pos x="1458" y="262"/>
                </a:cxn>
                <a:cxn ang="0">
                  <a:pos x="1401" y="260"/>
                </a:cxn>
                <a:cxn ang="0">
                  <a:pos x="1302" y="235"/>
                </a:cxn>
                <a:cxn ang="0">
                  <a:pos x="1235" y="214"/>
                </a:cxn>
                <a:cxn ang="0">
                  <a:pos x="1072" y="177"/>
                </a:cxn>
                <a:cxn ang="0">
                  <a:pos x="897" y="168"/>
                </a:cxn>
                <a:cxn ang="0">
                  <a:pos x="724" y="187"/>
                </a:cxn>
                <a:cxn ang="0">
                  <a:pos x="564" y="239"/>
                </a:cxn>
                <a:cxn ang="0">
                  <a:pos x="427" y="325"/>
                </a:cxn>
                <a:cxn ang="0">
                  <a:pos x="372" y="376"/>
                </a:cxn>
                <a:cxn ang="0">
                  <a:pos x="292" y="467"/>
                </a:cxn>
                <a:cxn ang="0">
                  <a:pos x="244" y="546"/>
                </a:cxn>
                <a:cxn ang="0">
                  <a:pos x="212" y="629"/>
                </a:cxn>
                <a:cxn ang="0">
                  <a:pos x="187" y="716"/>
                </a:cxn>
                <a:cxn ang="0">
                  <a:pos x="172" y="764"/>
                </a:cxn>
                <a:cxn ang="0">
                  <a:pos x="133" y="850"/>
                </a:cxn>
                <a:cxn ang="0">
                  <a:pos x="88" y="896"/>
                </a:cxn>
                <a:cxn ang="0">
                  <a:pos x="44" y="912"/>
                </a:cxn>
                <a:cxn ang="0">
                  <a:pos x="12" y="892"/>
                </a:cxn>
                <a:cxn ang="0">
                  <a:pos x="0" y="841"/>
                </a:cxn>
              </a:cxnLst>
              <a:rect l="0" t="0" r="r" b="b"/>
              <a:pathLst>
                <a:path w="1474" h="913">
                  <a:moveTo>
                    <a:pt x="0" y="841"/>
                  </a:moveTo>
                  <a:lnTo>
                    <a:pt x="16" y="696"/>
                  </a:lnTo>
                  <a:lnTo>
                    <a:pt x="52" y="562"/>
                  </a:lnTo>
                  <a:lnTo>
                    <a:pt x="110" y="440"/>
                  </a:lnTo>
                  <a:lnTo>
                    <a:pt x="183" y="330"/>
                  </a:lnTo>
                  <a:lnTo>
                    <a:pt x="271" y="233"/>
                  </a:lnTo>
                  <a:lnTo>
                    <a:pt x="375" y="151"/>
                  </a:lnTo>
                  <a:lnTo>
                    <a:pt x="490" y="88"/>
                  </a:lnTo>
                  <a:lnTo>
                    <a:pt x="617" y="39"/>
                  </a:lnTo>
                  <a:lnTo>
                    <a:pt x="752" y="9"/>
                  </a:lnTo>
                  <a:lnTo>
                    <a:pt x="895" y="0"/>
                  </a:lnTo>
                  <a:lnTo>
                    <a:pt x="895" y="0"/>
                  </a:lnTo>
                  <a:lnTo>
                    <a:pt x="961" y="2"/>
                  </a:lnTo>
                  <a:lnTo>
                    <a:pt x="1024" y="7"/>
                  </a:lnTo>
                  <a:lnTo>
                    <a:pt x="1081" y="18"/>
                  </a:lnTo>
                  <a:lnTo>
                    <a:pt x="1136" y="31"/>
                  </a:lnTo>
                  <a:lnTo>
                    <a:pt x="1190" y="48"/>
                  </a:lnTo>
                  <a:lnTo>
                    <a:pt x="1240" y="69"/>
                  </a:lnTo>
                  <a:lnTo>
                    <a:pt x="1290" y="94"/>
                  </a:lnTo>
                  <a:lnTo>
                    <a:pt x="1336" y="122"/>
                  </a:lnTo>
                  <a:lnTo>
                    <a:pt x="1382" y="154"/>
                  </a:lnTo>
                  <a:lnTo>
                    <a:pt x="1428" y="189"/>
                  </a:lnTo>
                  <a:lnTo>
                    <a:pt x="1428" y="189"/>
                  </a:lnTo>
                  <a:lnTo>
                    <a:pt x="1452" y="212"/>
                  </a:lnTo>
                  <a:lnTo>
                    <a:pt x="1466" y="228"/>
                  </a:lnTo>
                  <a:lnTo>
                    <a:pt x="1473" y="244"/>
                  </a:lnTo>
                  <a:lnTo>
                    <a:pt x="1470" y="254"/>
                  </a:lnTo>
                  <a:lnTo>
                    <a:pt x="1458" y="262"/>
                  </a:lnTo>
                  <a:lnTo>
                    <a:pt x="1435" y="265"/>
                  </a:lnTo>
                  <a:lnTo>
                    <a:pt x="1401" y="260"/>
                  </a:lnTo>
                  <a:lnTo>
                    <a:pt x="1357" y="250"/>
                  </a:lnTo>
                  <a:lnTo>
                    <a:pt x="1302" y="235"/>
                  </a:lnTo>
                  <a:lnTo>
                    <a:pt x="1235" y="214"/>
                  </a:lnTo>
                  <a:lnTo>
                    <a:pt x="1235" y="214"/>
                  </a:lnTo>
                  <a:lnTo>
                    <a:pt x="1155" y="193"/>
                  </a:lnTo>
                  <a:lnTo>
                    <a:pt x="1072" y="177"/>
                  </a:lnTo>
                  <a:lnTo>
                    <a:pt x="986" y="168"/>
                  </a:lnTo>
                  <a:lnTo>
                    <a:pt x="897" y="168"/>
                  </a:lnTo>
                  <a:lnTo>
                    <a:pt x="811" y="174"/>
                  </a:lnTo>
                  <a:lnTo>
                    <a:pt x="724" y="187"/>
                  </a:lnTo>
                  <a:lnTo>
                    <a:pt x="642" y="207"/>
                  </a:lnTo>
                  <a:lnTo>
                    <a:pt x="564" y="239"/>
                  </a:lnTo>
                  <a:lnTo>
                    <a:pt x="492" y="277"/>
                  </a:lnTo>
                  <a:lnTo>
                    <a:pt x="427" y="325"/>
                  </a:lnTo>
                  <a:lnTo>
                    <a:pt x="427" y="325"/>
                  </a:lnTo>
                  <a:lnTo>
                    <a:pt x="372" y="376"/>
                  </a:lnTo>
                  <a:lnTo>
                    <a:pt x="328" y="423"/>
                  </a:lnTo>
                  <a:lnTo>
                    <a:pt x="292" y="467"/>
                  </a:lnTo>
                  <a:lnTo>
                    <a:pt x="265" y="509"/>
                  </a:lnTo>
                  <a:lnTo>
                    <a:pt x="244" y="546"/>
                  </a:lnTo>
                  <a:lnTo>
                    <a:pt x="227" y="589"/>
                  </a:lnTo>
                  <a:lnTo>
                    <a:pt x="212" y="629"/>
                  </a:lnTo>
                  <a:lnTo>
                    <a:pt x="200" y="671"/>
                  </a:lnTo>
                  <a:lnTo>
                    <a:pt x="187" y="716"/>
                  </a:lnTo>
                  <a:lnTo>
                    <a:pt x="172" y="764"/>
                  </a:lnTo>
                  <a:lnTo>
                    <a:pt x="172" y="764"/>
                  </a:lnTo>
                  <a:lnTo>
                    <a:pt x="156" y="812"/>
                  </a:lnTo>
                  <a:lnTo>
                    <a:pt x="133" y="850"/>
                  </a:lnTo>
                  <a:lnTo>
                    <a:pt x="111" y="877"/>
                  </a:lnTo>
                  <a:lnTo>
                    <a:pt x="88" y="896"/>
                  </a:lnTo>
                  <a:lnTo>
                    <a:pt x="64" y="909"/>
                  </a:lnTo>
                  <a:lnTo>
                    <a:pt x="44" y="912"/>
                  </a:lnTo>
                  <a:lnTo>
                    <a:pt x="27" y="905"/>
                  </a:lnTo>
                  <a:lnTo>
                    <a:pt x="12" y="892"/>
                  </a:lnTo>
                  <a:lnTo>
                    <a:pt x="2" y="869"/>
                  </a:lnTo>
                  <a:lnTo>
                    <a:pt x="0" y="841"/>
                  </a:lnTo>
                  <a:lnTo>
                    <a:pt x="0" y="841"/>
                  </a:lnTo>
                </a:path>
              </a:pathLst>
            </a:custGeom>
            <a:solidFill>
              <a:srgbClr val="FFDC2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6" name="Freeform 297">
              <a:extLst>
                <a:ext uri="{FF2B5EF4-FFF2-40B4-BE49-F238E27FC236}">
                  <a16:creationId xmlns:a16="http://schemas.microsoft.com/office/drawing/2014/main" id="{E1FF38E1-408F-C122-A68F-92B8E21F0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1283"/>
              <a:ext cx="1451" cy="889"/>
            </a:xfrm>
            <a:custGeom>
              <a:avLst/>
              <a:gdLst/>
              <a:ahLst/>
              <a:cxnLst>
                <a:cxn ang="0">
                  <a:pos x="16" y="680"/>
                </a:cxn>
                <a:cxn ang="0">
                  <a:pos x="113" y="426"/>
                </a:cxn>
                <a:cxn ang="0">
                  <a:pos x="276" y="224"/>
                </a:cxn>
                <a:cxn ang="0">
                  <a:pos x="490" y="83"/>
                </a:cxn>
                <a:cxn ang="0">
                  <a:pos x="748" y="7"/>
                </a:cxn>
                <a:cxn ang="0">
                  <a:pos x="886" y="0"/>
                </a:cxn>
                <a:cxn ang="0">
                  <a:pos x="1011" y="5"/>
                </a:cxn>
                <a:cxn ang="0">
                  <a:pos x="1123" y="27"/>
                </a:cxn>
                <a:cxn ang="0">
                  <a:pos x="1224" y="64"/>
                </a:cxn>
                <a:cxn ang="0">
                  <a:pos x="1316" y="113"/>
                </a:cxn>
                <a:cxn ang="0">
                  <a:pos x="1405" y="178"/>
                </a:cxn>
                <a:cxn ang="0">
                  <a:pos x="1429" y="198"/>
                </a:cxn>
                <a:cxn ang="0">
                  <a:pos x="1450" y="228"/>
                </a:cxn>
                <a:cxn ang="0">
                  <a:pos x="1433" y="246"/>
                </a:cxn>
                <a:cxn ang="0">
                  <a:pos x="1378" y="244"/>
                </a:cxn>
                <a:cxn ang="0">
                  <a:pos x="1283" y="221"/>
                </a:cxn>
                <a:cxn ang="0">
                  <a:pos x="1220" y="199"/>
                </a:cxn>
                <a:cxn ang="0">
                  <a:pos x="1059" y="163"/>
                </a:cxn>
                <a:cxn ang="0">
                  <a:pos x="886" y="155"/>
                </a:cxn>
                <a:cxn ang="0">
                  <a:pos x="716" y="174"/>
                </a:cxn>
                <a:cxn ang="0">
                  <a:pos x="554" y="226"/>
                </a:cxn>
                <a:cxn ang="0">
                  <a:pos x="416" y="313"/>
                </a:cxn>
                <a:cxn ang="0">
                  <a:pos x="361" y="364"/>
                </a:cxn>
                <a:cxn ang="0">
                  <a:pos x="281" y="454"/>
                </a:cxn>
                <a:cxn ang="0">
                  <a:pos x="233" y="534"/>
                </a:cxn>
                <a:cxn ang="0">
                  <a:pos x="202" y="615"/>
                </a:cxn>
                <a:cxn ang="0">
                  <a:pos x="177" y="698"/>
                </a:cxn>
                <a:cxn ang="0">
                  <a:pos x="161" y="744"/>
                </a:cxn>
                <a:cxn ang="0">
                  <a:pos x="124" y="829"/>
                </a:cxn>
                <a:cxn ang="0">
                  <a:pos x="80" y="875"/>
                </a:cxn>
                <a:cxn ang="0">
                  <a:pos x="39" y="888"/>
                </a:cxn>
                <a:cxn ang="0">
                  <a:pos x="9" y="869"/>
                </a:cxn>
                <a:cxn ang="0">
                  <a:pos x="0" y="823"/>
                </a:cxn>
              </a:cxnLst>
              <a:rect l="0" t="0" r="r" b="b"/>
              <a:pathLst>
                <a:path w="1451" h="889">
                  <a:moveTo>
                    <a:pt x="0" y="823"/>
                  </a:moveTo>
                  <a:lnTo>
                    <a:pt x="16" y="680"/>
                  </a:lnTo>
                  <a:lnTo>
                    <a:pt x="55" y="546"/>
                  </a:lnTo>
                  <a:lnTo>
                    <a:pt x="113" y="426"/>
                  </a:lnTo>
                  <a:lnTo>
                    <a:pt x="187" y="320"/>
                  </a:lnTo>
                  <a:lnTo>
                    <a:pt x="276" y="224"/>
                  </a:lnTo>
                  <a:lnTo>
                    <a:pt x="377" y="147"/>
                  </a:lnTo>
                  <a:lnTo>
                    <a:pt x="490" y="83"/>
                  </a:lnTo>
                  <a:lnTo>
                    <a:pt x="614" y="37"/>
                  </a:lnTo>
                  <a:lnTo>
                    <a:pt x="748" y="7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952" y="2"/>
                  </a:lnTo>
                  <a:lnTo>
                    <a:pt x="1011" y="5"/>
                  </a:lnTo>
                  <a:lnTo>
                    <a:pt x="1068" y="14"/>
                  </a:lnTo>
                  <a:lnTo>
                    <a:pt x="1123" y="27"/>
                  </a:lnTo>
                  <a:lnTo>
                    <a:pt x="1176" y="44"/>
                  </a:lnTo>
                  <a:lnTo>
                    <a:pt x="1224" y="64"/>
                  </a:lnTo>
                  <a:lnTo>
                    <a:pt x="1272" y="88"/>
                  </a:lnTo>
                  <a:lnTo>
                    <a:pt x="1316" y="113"/>
                  </a:lnTo>
                  <a:lnTo>
                    <a:pt x="1360" y="145"/>
                  </a:lnTo>
                  <a:lnTo>
                    <a:pt x="1405" y="178"/>
                  </a:lnTo>
                  <a:lnTo>
                    <a:pt x="1405" y="178"/>
                  </a:lnTo>
                  <a:lnTo>
                    <a:pt x="1429" y="198"/>
                  </a:lnTo>
                  <a:lnTo>
                    <a:pt x="1443" y="216"/>
                  </a:lnTo>
                  <a:lnTo>
                    <a:pt x="1450" y="228"/>
                  </a:lnTo>
                  <a:lnTo>
                    <a:pt x="1445" y="239"/>
                  </a:lnTo>
                  <a:lnTo>
                    <a:pt x="1433" y="246"/>
                  </a:lnTo>
                  <a:lnTo>
                    <a:pt x="1409" y="246"/>
                  </a:lnTo>
                  <a:lnTo>
                    <a:pt x="1378" y="244"/>
                  </a:lnTo>
                  <a:lnTo>
                    <a:pt x="1335" y="235"/>
                  </a:lnTo>
                  <a:lnTo>
                    <a:pt x="1283" y="221"/>
                  </a:lnTo>
                  <a:lnTo>
                    <a:pt x="1220" y="199"/>
                  </a:lnTo>
                  <a:lnTo>
                    <a:pt x="1220" y="199"/>
                  </a:lnTo>
                  <a:lnTo>
                    <a:pt x="1141" y="178"/>
                  </a:lnTo>
                  <a:lnTo>
                    <a:pt x="1059" y="163"/>
                  </a:lnTo>
                  <a:lnTo>
                    <a:pt x="973" y="155"/>
                  </a:lnTo>
                  <a:lnTo>
                    <a:pt x="886" y="155"/>
                  </a:lnTo>
                  <a:lnTo>
                    <a:pt x="800" y="161"/>
                  </a:lnTo>
                  <a:lnTo>
                    <a:pt x="716" y="174"/>
                  </a:lnTo>
                  <a:lnTo>
                    <a:pt x="631" y="198"/>
                  </a:lnTo>
                  <a:lnTo>
                    <a:pt x="554" y="226"/>
                  </a:lnTo>
                  <a:lnTo>
                    <a:pt x="481" y="267"/>
                  </a:lnTo>
                  <a:lnTo>
                    <a:pt x="416" y="313"/>
                  </a:lnTo>
                  <a:lnTo>
                    <a:pt x="416" y="313"/>
                  </a:lnTo>
                  <a:lnTo>
                    <a:pt x="361" y="364"/>
                  </a:lnTo>
                  <a:lnTo>
                    <a:pt x="317" y="410"/>
                  </a:lnTo>
                  <a:lnTo>
                    <a:pt x="281" y="454"/>
                  </a:lnTo>
                  <a:lnTo>
                    <a:pt x="255" y="496"/>
                  </a:lnTo>
                  <a:lnTo>
                    <a:pt x="233" y="534"/>
                  </a:lnTo>
                  <a:lnTo>
                    <a:pt x="216" y="574"/>
                  </a:lnTo>
                  <a:lnTo>
                    <a:pt x="202" y="615"/>
                  </a:lnTo>
                  <a:lnTo>
                    <a:pt x="189" y="656"/>
                  </a:lnTo>
                  <a:lnTo>
                    <a:pt x="177" y="698"/>
                  </a:lnTo>
                  <a:lnTo>
                    <a:pt x="161" y="744"/>
                  </a:lnTo>
                  <a:lnTo>
                    <a:pt x="161" y="744"/>
                  </a:lnTo>
                  <a:lnTo>
                    <a:pt x="145" y="793"/>
                  </a:lnTo>
                  <a:lnTo>
                    <a:pt x="124" y="829"/>
                  </a:lnTo>
                  <a:lnTo>
                    <a:pt x="103" y="857"/>
                  </a:lnTo>
                  <a:lnTo>
                    <a:pt x="80" y="875"/>
                  </a:lnTo>
                  <a:lnTo>
                    <a:pt x="58" y="885"/>
                  </a:lnTo>
                  <a:lnTo>
                    <a:pt x="39" y="888"/>
                  </a:lnTo>
                  <a:lnTo>
                    <a:pt x="23" y="883"/>
                  </a:lnTo>
                  <a:lnTo>
                    <a:pt x="9" y="869"/>
                  </a:lnTo>
                  <a:lnTo>
                    <a:pt x="2" y="850"/>
                  </a:lnTo>
                  <a:lnTo>
                    <a:pt x="0" y="823"/>
                  </a:lnTo>
                  <a:lnTo>
                    <a:pt x="0" y="823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7" name="Freeform 298">
              <a:extLst>
                <a:ext uri="{FF2B5EF4-FFF2-40B4-BE49-F238E27FC236}">
                  <a16:creationId xmlns:a16="http://schemas.microsoft.com/office/drawing/2014/main" id="{3950FA84-F83A-4093-53A1-C537AA481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285"/>
              <a:ext cx="1427" cy="869"/>
            </a:xfrm>
            <a:custGeom>
              <a:avLst/>
              <a:gdLst/>
              <a:ahLst/>
              <a:cxnLst>
                <a:cxn ang="0">
                  <a:pos x="20" y="661"/>
                </a:cxn>
                <a:cxn ang="0">
                  <a:pos x="117" y="416"/>
                </a:cxn>
                <a:cxn ang="0">
                  <a:pos x="279" y="218"/>
                </a:cxn>
                <a:cxn ang="0">
                  <a:pos x="494" y="81"/>
                </a:cxn>
                <a:cxn ang="0">
                  <a:pos x="745" y="7"/>
                </a:cxn>
                <a:cxn ang="0">
                  <a:pos x="879" y="0"/>
                </a:cxn>
                <a:cxn ang="0">
                  <a:pos x="1002" y="5"/>
                </a:cxn>
                <a:cxn ang="0">
                  <a:pos x="1111" y="26"/>
                </a:cxn>
                <a:cxn ang="0">
                  <a:pos x="1210" y="60"/>
                </a:cxn>
                <a:cxn ang="0">
                  <a:pos x="1301" y="106"/>
                </a:cxn>
                <a:cxn ang="0">
                  <a:pos x="1383" y="168"/>
                </a:cxn>
                <a:cxn ang="0">
                  <a:pos x="1404" y="186"/>
                </a:cxn>
                <a:cxn ang="0">
                  <a:pos x="1426" y="216"/>
                </a:cxn>
                <a:cxn ang="0">
                  <a:pos x="1408" y="230"/>
                </a:cxn>
                <a:cxn ang="0">
                  <a:pos x="1357" y="228"/>
                </a:cxn>
                <a:cxn ang="0">
                  <a:pos x="1267" y="207"/>
                </a:cxn>
                <a:cxn ang="0">
                  <a:pos x="1206" y="188"/>
                </a:cxn>
                <a:cxn ang="0">
                  <a:pos x="1048" y="152"/>
                </a:cxn>
                <a:cxn ang="0">
                  <a:pos x="877" y="145"/>
                </a:cxn>
                <a:cxn ang="0">
                  <a:pos x="706" y="163"/>
                </a:cxn>
                <a:cxn ang="0">
                  <a:pos x="547" y="216"/>
                </a:cxn>
                <a:cxn ang="0">
                  <a:pos x="410" y="304"/>
                </a:cxn>
                <a:cxn ang="0">
                  <a:pos x="352" y="352"/>
                </a:cxn>
                <a:cxn ang="0">
                  <a:pos x="275" y="442"/>
                </a:cxn>
                <a:cxn ang="0">
                  <a:pos x="225" y="522"/>
                </a:cxn>
                <a:cxn ang="0">
                  <a:pos x="193" y="601"/>
                </a:cxn>
                <a:cxn ang="0">
                  <a:pos x="168" y="683"/>
                </a:cxn>
                <a:cxn ang="0">
                  <a:pos x="155" y="729"/>
                </a:cxn>
                <a:cxn ang="0">
                  <a:pos x="117" y="808"/>
                </a:cxn>
                <a:cxn ang="0">
                  <a:pos x="75" y="855"/>
                </a:cxn>
                <a:cxn ang="0">
                  <a:pos x="37" y="868"/>
                </a:cxn>
                <a:cxn ang="0">
                  <a:pos x="9" y="851"/>
                </a:cxn>
                <a:cxn ang="0">
                  <a:pos x="0" y="805"/>
                </a:cxn>
              </a:cxnLst>
              <a:rect l="0" t="0" r="r" b="b"/>
              <a:pathLst>
                <a:path w="1427" h="869">
                  <a:moveTo>
                    <a:pt x="0" y="805"/>
                  </a:moveTo>
                  <a:lnTo>
                    <a:pt x="20" y="661"/>
                  </a:lnTo>
                  <a:lnTo>
                    <a:pt x="60" y="531"/>
                  </a:lnTo>
                  <a:lnTo>
                    <a:pt x="117" y="416"/>
                  </a:lnTo>
                  <a:lnTo>
                    <a:pt x="191" y="308"/>
                  </a:lnTo>
                  <a:lnTo>
                    <a:pt x="279" y="218"/>
                  </a:lnTo>
                  <a:lnTo>
                    <a:pt x="380" y="142"/>
                  </a:lnTo>
                  <a:lnTo>
                    <a:pt x="494" y="81"/>
                  </a:lnTo>
                  <a:lnTo>
                    <a:pt x="614" y="37"/>
                  </a:lnTo>
                  <a:lnTo>
                    <a:pt x="745" y="7"/>
                  </a:lnTo>
                  <a:lnTo>
                    <a:pt x="879" y="0"/>
                  </a:lnTo>
                  <a:lnTo>
                    <a:pt x="879" y="0"/>
                  </a:lnTo>
                  <a:lnTo>
                    <a:pt x="943" y="1"/>
                  </a:lnTo>
                  <a:lnTo>
                    <a:pt x="1002" y="5"/>
                  </a:lnTo>
                  <a:lnTo>
                    <a:pt x="1058" y="14"/>
                  </a:lnTo>
                  <a:lnTo>
                    <a:pt x="1111" y="26"/>
                  </a:lnTo>
                  <a:lnTo>
                    <a:pt x="1162" y="41"/>
                  </a:lnTo>
                  <a:lnTo>
                    <a:pt x="1210" y="60"/>
                  </a:lnTo>
                  <a:lnTo>
                    <a:pt x="1256" y="83"/>
                  </a:lnTo>
                  <a:lnTo>
                    <a:pt x="1301" y="106"/>
                  </a:lnTo>
                  <a:lnTo>
                    <a:pt x="1343" y="136"/>
                  </a:lnTo>
                  <a:lnTo>
                    <a:pt x="1383" y="168"/>
                  </a:lnTo>
                  <a:lnTo>
                    <a:pt x="1383" y="168"/>
                  </a:lnTo>
                  <a:lnTo>
                    <a:pt x="1404" y="186"/>
                  </a:lnTo>
                  <a:lnTo>
                    <a:pt x="1419" y="203"/>
                  </a:lnTo>
                  <a:lnTo>
                    <a:pt x="1426" y="216"/>
                  </a:lnTo>
                  <a:lnTo>
                    <a:pt x="1423" y="226"/>
                  </a:lnTo>
                  <a:lnTo>
                    <a:pt x="1408" y="230"/>
                  </a:lnTo>
                  <a:lnTo>
                    <a:pt x="1387" y="232"/>
                  </a:lnTo>
                  <a:lnTo>
                    <a:pt x="1357" y="228"/>
                  </a:lnTo>
                  <a:lnTo>
                    <a:pt x="1318" y="220"/>
                  </a:lnTo>
                  <a:lnTo>
                    <a:pt x="1267" y="207"/>
                  </a:lnTo>
                  <a:lnTo>
                    <a:pt x="1206" y="188"/>
                  </a:lnTo>
                  <a:lnTo>
                    <a:pt x="1206" y="188"/>
                  </a:lnTo>
                  <a:lnTo>
                    <a:pt x="1130" y="168"/>
                  </a:lnTo>
                  <a:lnTo>
                    <a:pt x="1048" y="152"/>
                  </a:lnTo>
                  <a:lnTo>
                    <a:pt x="964" y="145"/>
                  </a:lnTo>
                  <a:lnTo>
                    <a:pt x="877" y="145"/>
                  </a:lnTo>
                  <a:lnTo>
                    <a:pt x="791" y="148"/>
                  </a:lnTo>
                  <a:lnTo>
                    <a:pt x="706" y="163"/>
                  </a:lnTo>
                  <a:lnTo>
                    <a:pt x="625" y="186"/>
                  </a:lnTo>
                  <a:lnTo>
                    <a:pt x="547" y="216"/>
                  </a:lnTo>
                  <a:lnTo>
                    <a:pt x="473" y="256"/>
                  </a:lnTo>
                  <a:lnTo>
                    <a:pt x="410" y="304"/>
                  </a:lnTo>
                  <a:lnTo>
                    <a:pt x="410" y="304"/>
                  </a:lnTo>
                  <a:lnTo>
                    <a:pt x="352" y="352"/>
                  </a:lnTo>
                  <a:lnTo>
                    <a:pt x="311" y="398"/>
                  </a:lnTo>
                  <a:lnTo>
                    <a:pt x="275" y="442"/>
                  </a:lnTo>
                  <a:lnTo>
                    <a:pt x="246" y="483"/>
                  </a:lnTo>
                  <a:lnTo>
                    <a:pt x="225" y="522"/>
                  </a:lnTo>
                  <a:lnTo>
                    <a:pt x="207" y="561"/>
                  </a:lnTo>
                  <a:lnTo>
                    <a:pt x="193" y="601"/>
                  </a:lnTo>
                  <a:lnTo>
                    <a:pt x="180" y="640"/>
                  </a:lnTo>
                  <a:lnTo>
                    <a:pt x="168" y="683"/>
                  </a:lnTo>
                  <a:lnTo>
                    <a:pt x="155" y="729"/>
                  </a:lnTo>
                  <a:lnTo>
                    <a:pt x="155" y="729"/>
                  </a:lnTo>
                  <a:lnTo>
                    <a:pt x="136" y="773"/>
                  </a:lnTo>
                  <a:lnTo>
                    <a:pt x="117" y="808"/>
                  </a:lnTo>
                  <a:lnTo>
                    <a:pt x="96" y="836"/>
                  </a:lnTo>
                  <a:lnTo>
                    <a:pt x="75" y="855"/>
                  </a:lnTo>
                  <a:lnTo>
                    <a:pt x="56" y="865"/>
                  </a:lnTo>
                  <a:lnTo>
                    <a:pt x="37" y="868"/>
                  </a:lnTo>
                  <a:lnTo>
                    <a:pt x="23" y="863"/>
                  </a:lnTo>
                  <a:lnTo>
                    <a:pt x="9" y="851"/>
                  </a:lnTo>
                  <a:lnTo>
                    <a:pt x="1" y="830"/>
                  </a:lnTo>
                  <a:lnTo>
                    <a:pt x="0" y="805"/>
                  </a:lnTo>
                  <a:lnTo>
                    <a:pt x="0" y="805"/>
                  </a:lnTo>
                </a:path>
              </a:pathLst>
            </a:custGeom>
            <a:solidFill>
              <a:srgbClr val="FFE03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8" name="Freeform 299">
              <a:extLst>
                <a:ext uri="{FF2B5EF4-FFF2-40B4-BE49-F238E27FC236}">
                  <a16:creationId xmlns:a16="http://schemas.microsoft.com/office/drawing/2014/main" id="{1180274A-B0BA-7A69-6909-68551891B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" y="1285"/>
              <a:ext cx="1403" cy="853"/>
            </a:xfrm>
            <a:custGeom>
              <a:avLst/>
              <a:gdLst/>
              <a:ahLst/>
              <a:cxnLst>
                <a:cxn ang="0">
                  <a:pos x="23" y="649"/>
                </a:cxn>
                <a:cxn ang="0">
                  <a:pos x="122" y="405"/>
                </a:cxn>
                <a:cxn ang="0">
                  <a:pos x="285" y="213"/>
                </a:cxn>
                <a:cxn ang="0">
                  <a:pos x="494" y="80"/>
                </a:cxn>
                <a:cxn ang="0">
                  <a:pos x="742" y="11"/>
                </a:cxn>
                <a:cxn ang="0">
                  <a:pos x="872" y="0"/>
                </a:cxn>
                <a:cxn ang="0">
                  <a:pos x="993" y="6"/>
                </a:cxn>
                <a:cxn ang="0">
                  <a:pos x="1100" y="27"/>
                </a:cxn>
                <a:cxn ang="0">
                  <a:pos x="1198" y="59"/>
                </a:cxn>
                <a:cxn ang="0">
                  <a:pos x="1284" y="103"/>
                </a:cxn>
                <a:cxn ang="0">
                  <a:pos x="1362" y="158"/>
                </a:cxn>
                <a:cxn ang="0">
                  <a:pos x="1383" y="177"/>
                </a:cxn>
                <a:cxn ang="0">
                  <a:pos x="1402" y="204"/>
                </a:cxn>
                <a:cxn ang="0">
                  <a:pos x="1387" y="217"/>
                </a:cxn>
                <a:cxn ang="0">
                  <a:pos x="1339" y="215"/>
                </a:cxn>
                <a:cxn ang="0">
                  <a:pos x="1250" y="194"/>
                </a:cxn>
                <a:cxn ang="0">
                  <a:pos x="1194" y="177"/>
                </a:cxn>
                <a:cxn ang="0">
                  <a:pos x="1037" y="142"/>
                </a:cxn>
                <a:cxn ang="0">
                  <a:pos x="869" y="135"/>
                </a:cxn>
                <a:cxn ang="0">
                  <a:pos x="697" y="154"/>
                </a:cxn>
                <a:cxn ang="0">
                  <a:pos x="538" y="209"/>
                </a:cxn>
                <a:cxn ang="0">
                  <a:pos x="400" y="295"/>
                </a:cxn>
                <a:cxn ang="0">
                  <a:pos x="345" y="345"/>
                </a:cxn>
                <a:cxn ang="0">
                  <a:pos x="266" y="434"/>
                </a:cxn>
                <a:cxn ang="0">
                  <a:pos x="215" y="514"/>
                </a:cxn>
                <a:cxn ang="0">
                  <a:pos x="183" y="592"/>
                </a:cxn>
                <a:cxn ang="0">
                  <a:pos x="158" y="670"/>
                </a:cxn>
                <a:cxn ang="0">
                  <a:pos x="145" y="714"/>
                </a:cxn>
                <a:cxn ang="0">
                  <a:pos x="110" y="794"/>
                </a:cxn>
                <a:cxn ang="0">
                  <a:pos x="70" y="838"/>
                </a:cxn>
                <a:cxn ang="0">
                  <a:pos x="34" y="852"/>
                </a:cxn>
                <a:cxn ang="0">
                  <a:pos x="8" y="834"/>
                </a:cxn>
                <a:cxn ang="0">
                  <a:pos x="0" y="790"/>
                </a:cxn>
              </a:cxnLst>
              <a:rect l="0" t="0" r="r" b="b"/>
              <a:pathLst>
                <a:path w="1403" h="853">
                  <a:moveTo>
                    <a:pt x="0" y="790"/>
                  </a:moveTo>
                  <a:lnTo>
                    <a:pt x="23" y="649"/>
                  </a:lnTo>
                  <a:lnTo>
                    <a:pt x="63" y="520"/>
                  </a:lnTo>
                  <a:lnTo>
                    <a:pt x="122" y="405"/>
                  </a:lnTo>
                  <a:lnTo>
                    <a:pt x="195" y="301"/>
                  </a:lnTo>
                  <a:lnTo>
                    <a:pt x="285" y="213"/>
                  </a:lnTo>
                  <a:lnTo>
                    <a:pt x="384" y="139"/>
                  </a:lnTo>
                  <a:lnTo>
                    <a:pt x="494" y="80"/>
                  </a:lnTo>
                  <a:lnTo>
                    <a:pt x="614" y="36"/>
                  </a:lnTo>
                  <a:lnTo>
                    <a:pt x="742" y="11"/>
                  </a:lnTo>
                  <a:lnTo>
                    <a:pt x="872" y="0"/>
                  </a:lnTo>
                  <a:lnTo>
                    <a:pt x="872" y="0"/>
                  </a:lnTo>
                  <a:lnTo>
                    <a:pt x="934" y="2"/>
                  </a:lnTo>
                  <a:lnTo>
                    <a:pt x="993" y="6"/>
                  </a:lnTo>
                  <a:lnTo>
                    <a:pt x="1048" y="15"/>
                  </a:lnTo>
                  <a:lnTo>
                    <a:pt x="1100" y="27"/>
                  </a:lnTo>
                  <a:lnTo>
                    <a:pt x="1148" y="40"/>
                  </a:lnTo>
                  <a:lnTo>
                    <a:pt x="1198" y="59"/>
                  </a:lnTo>
                  <a:lnTo>
                    <a:pt x="1242" y="80"/>
                  </a:lnTo>
                  <a:lnTo>
                    <a:pt x="1284" y="103"/>
                  </a:lnTo>
                  <a:lnTo>
                    <a:pt x="1324" y="128"/>
                  </a:lnTo>
                  <a:lnTo>
                    <a:pt x="1362" y="158"/>
                  </a:lnTo>
                  <a:lnTo>
                    <a:pt x="1362" y="158"/>
                  </a:lnTo>
                  <a:lnTo>
                    <a:pt x="1383" y="177"/>
                  </a:lnTo>
                  <a:lnTo>
                    <a:pt x="1398" y="192"/>
                  </a:lnTo>
                  <a:lnTo>
                    <a:pt x="1402" y="204"/>
                  </a:lnTo>
                  <a:lnTo>
                    <a:pt x="1399" y="213"/>
                  </a:lnTo>
                  <a:lnTo>
                    <a:pt x="1387" y="217"/>
                  </a:lnTo>
                  <a:lnTo>
                    <a:pt x="1366" y="220"/>
                  </a:lnTo>
                  <a:lnTo>
                    <a:pt x="1339" y="215"/>
                  </a:lnTo>
                  <a:lnTo>
                    <a:pt x="1299" y="209"/>
                  </a:lnTo>
                  <a:lnTo>
                    <a:pt x="1250" y="194"/>
                  </a:lnTo>
                  <a:lnTo>
                    <a:pt x="1194" y="177"/>
                  </a:lnTo>
                  <a:lnTo>
                    <a:pt x="1194" y="177"/>
                  </a:lnTo>
                  <a:lnTo>
                    <a:pt x="1118" y="156"/>
                  </a:lnTo>
                  <a:lnTo>
                    <a:pt x="1037" y="142"/>
                  </a:lnTo>
                  <a:lnTo>
                    <a:pt x="955" y="135"/>
                  </a:lnTo>
                  <a:lnTo>
                    <a:pt x="869" y="135"/>
                  </a:lnTo>
                  <a:lnTo>
                    <a:pt x="782" y="142"/>
                  </a:lnTo>
                  <a:lnTo>
                    <a:pt x="697" y="154"/>
                  </a:lnTo>
                  <a:lnTo>
                    <a:pt x="616" y="177"/>
                  </a:lnTo>
                  <a:lnTo>
                    <a:pt x="538" y="209"/>
                  </a:lnTo>
                  <a:lnTo>
                    <a:pt x="466" y="246"/>
                  </a:lnTo>
                  <a:lnTo>
                    <a:pt x="400" y="295"/>
                  </a:lnTo>
                  <a:lnTo>
                    <a:pt x="400" y="295"/>
                  </a:lnTo>
                  <a:lnTo>
                    <a:pt x="345" y="345"/>
                  </a:lnTo>
                  <a:lnTo>
                    <a:pt x="301" y="390"/>
                  </a:lnTo>
                  <a:lnTo>
                    <a:pt x="266" y="434"/>
                  </a:lnTo>
                  <a:lnTo>
                    <a:pt x="236" y="474"/>
                  </a:lnTo>
                  <a:lnTo>
                    <a:pt x="215" y="514"/>
                  </a:lnTo>
                  <a:lnTo>
                    <a:pt x="198" y="552"/>
                  </a:lnTo>
                  <a:lnTo>
                    <a:pt x="183" y="592"/>
                  </a:lnTo>
                  <a:lnTo>
                    <a:pt x="170" y="630"/>
                  </a:lnTo>
                  <a:lnTo>
                    <a:pt x="158" y="670"/>
                  </a:lnTo>
                  <a:lnTo>
                    <a:pt x="145" y="714"/>
                  </a:lnTo>
                  <a:lnTo>
                    <a:pt x="145" y="714"/>
                  </a:lnTo>
                  <a:lnTo>
                    <a:pt x="128" y="758"/>
                  </a:lnTo>
                  <a:lnTo>
                    <a:pt x="110" y="794"/>
                  </a:lnTo>
                  <a:lnTo>
                    <a:pt x="91" y="820"/>
                  </a:lnTo>
                  <a:lnTo>
                    <a:pt x="70" y="838"/>
                  </a:lnTo>
                  <a:lnTo>
                    <a:pt x="50" y="849"/>
                  </a:lnTo>
                  <a:lnTo>
                    <a:pt x="34" y="852"/>
                  </a:lnTo>
                  <a:lnTo>
                    <a:pt x="19" y="845"/>
                  </a:lnTo>
                  <a:lnTo>
                    <a:pt x="8" y="834"/>
                  </a:lnTo>
                  <a:lnTo>
                    <a:pt x="2" y="815"/>
                  </a:lnTo>
                  <a:lnTo>
                    <a:pt x="0" y="790"/>
                  </a:lnTo>
                  <a:lnTo>
                    <a:pt x="0" y="790"/>
                  </a:lnTo>
                </a:path>
              </a:pathLst>
            </a:custGeom>
            <a:solidFill>
              <a:srgbClr val="FFE23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9" name="Freeform 300">
              <a:extLst>
                <a:ext uri="{FF2B5EF4-FFF2-40B4-BE49-F238E27FC236}">
                  <a16:creationId xmlns:a16="http://schemas.microsoft.com/office/drawing/2014/main" id="{E12B9E89-CA9A-180E-BEF2-C0327AE24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289"/>
              <a:ext cx="1377" cy="831"/>
            </a:xfrm>
            <a:custGeom>
              <a:avLst/>
              <a:gdLst/>
              <a:ahLst/>
              <a:cxnLst>
                <a:cxn ang="0">
                  <a:pos x="25" y="631"/>
                </a:cxn>
                <a:cxn ang="0">
                  <a:pos x="126" y="391"/>
                </a:cxn>
                <a:cxn ang="0">
                  <a:pos x="287" y="204"/>
                </a:cxn>
                <a:cxn ang="0">
                  <a:pos x="494" y="75"/>
                </a:cxn>
                <a:cxn ang="0">
                  <a:pos x="735" y="8"/>
                </a:cxn>
                <a:cxn ang="0">
                  <a:pos x="864" y="0"/>
                </a:cxn>
                <a:cxn ang="0">
                  <a:pos x="982" y="6"/>
                </a:cxn>
                <a:cxn ang="0">
                  <a:pos x="1087" y="23"/>
                </a:cxn>
                <a:cxn ang="0">
                  <a:pos x="1180" y="55"/>
                </a:cxn>
                <a:cxn ang="0">
                  <a:pos x="1264" y="94"/>
                </a:cxn>
                <a:cxn ang="0">
                  <a:pos x="1340" y="147"/>
                </a:cxn>
                <a:cxn ang="0">
                  <a:pos x="1359" y="165"/>
                </a:cxn>
                <a:cxn ang="0">
                  <a:pos x="1376" y="190"/>
                </a:cxn>
                <a:cxn ang="0">
                  <a:pos x="1363" y="202"/>
                </a:cxn>
                <a:cxn ang="0">
                  <a:pos x="1315" y="200"/>
                </a:cxn>
                <a:cxn ang="0">
                  <a:pos x="1233" y="179"/>
                </a:cxn>
                <a:cxn ang="0">
                  <a:pos x="1180" y="162"/>
                </a:cxn>
                <a:cxn ang="0">
                  <a:pos x="1026" y="128"/>
                </a:cxn>
                <a:cxn ang="0">
                  <a:pos x="857" y="122"/>
                </a:cxn>
                <a:cxn ang="0">
                  <a:pos x="687" y="143"/>
                </a:cxn>
                <a:cxn ang="0">
                  <a:pos x="529" y="195"/>
                </a:cxn>
                <a:cxn ang="0">
                  <a:pos x="391" y="282"/>
                </a:cxn>
                <a:cxn ang="0">
                  <a:pos x="337" y="333"/>
                </a:cxn>
                <a:cxn ang="0">
                  <a:pos x="255" y="421"/>
                </a:cxn>
                <a:cxn ang="0">
                  <a:pos x="204" y="501"/>
                </a:cxn>
                <a:cxn ang="0">
                  <a:pos x="172" y="575"/>
                </a:cxn>
                <a:cxn ang="0">
                  <a:pos x="149" y="653"/>
                </a:cxn>
                <a:cxn ang="0">
                  <a:pos x="137" y="695"/>
                </a:cxn>
                <a:cxn ang="0">
                  <a:pos x="101" y="773"/>
                </a:cxn>
                <a:cxn ang="0">
                  <a:pos x="63" y="817"/>
                </a:cxn>
                <a:cxn ang="0">
                  <a:pos x="29" y="830"/>
                </a:cxn>
                <a:cxn ang="0">
                  <a:pos x="6" y="813"/>
                </a:cxn>
                <a:cxn ang="0">
                  <a:pos x="0" y="771"/>
                </a:cxn>
              </a:cxnLst>
              <a:rect l="0" t="0" r="r" b="b"/>
              <a:pathLst>
                <a:path w="1377" h="831">
                  <a:moveTo>
                    <a:pt x="0" y="771"/>
                  </a:moveTo>
                  <a:lnTo>
                    <a:pt x="25" y="631"/>
                  </a:lnTo>
                  <a:lnTo>
                    <a:pt x="67" y="506"/>
                  </a:lnTo>
                  <a:lnTo>
                    <a:pt x="126" y="391"/>
                  </a:lnTo>
                  <a:lnTo>
                    <a:pt x="200" y="290"/>
                  </a:lnTo>
                  <a:lnTo>
                    <a:pt x="287" y="204"/>
                  </a:lnTo>
                  <a:lnTo>
                    <a:pt x="386" y="133"/>
                  </a:lnTo>
                  <a:lnTo>
                    <a:pt x="494" y="75"/>
                  </a:lnTo>
                  <a:lnTo>
                    <a:pt x="611" y="34"/>
                  </a:lnTo>
                  <a:lnTo>
                    <a:pt x="735" y="8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925" y="2"/>
                  </a:lnTo>
                  <a:lnTo>
                    <a:pt x="982" y="6"/>
                  </a:lnTo>
                  <a:lnTo>
                    <a:pt x="1037" y="13"/>
                  </a:lnTo>
                  <a:lnTo>
                    <a:pt x="1087" y="23"/>
                  </a:lnTo>
                  <a:lnTo>
                    <a:pt x="1136" y="36"/>
                  </a:lnTo>
                  <a:lnTo>
                    <a:pt x="1180" y="55"/>
                  </a:lnTo>
                  <a:lnTo>
                    <a:pt x="1224" y="71"/>
                  </a:lnTo>
                  <a:lnTo>
                    <a:pt x="1264" y="94"/>
                  </a:lnTo>
                  <a:lnTo>
                    <a:pt x="1304" y="117"/>
                  </a:lnTo>
                  <a:lnTo>
                    <a:pt x="1340" y="147"/>
                  </a:lnTo>
                  <a:lnTo>
                    <a:pt x="1340" y="147"/>
                  </a:lnTo>
                  <a:lnTo>
                    <a:pt x="1359" y="165"/>
                  </a:lnTo>
                  <a:lnTo>
                    <a:pt x="1371" y="179"/>
                  </a:lnTo>
                  <a:lnTo>
                    <a:pt x="1376" y="190"/>
                  </a:lnTo>
                  <a:lnTo>
                    <a:pt x="1373" y="198"/>
                  </a:lnTo>
                  <a:lnTo>
                    <a:pt x="1363" y="202"/>
                  </a:lnTo>
                  <a:lnTo>
                    <a:pt x="1341" y="202"/>
                  </a:lnTo>
                  <a:lnTo>
                    <a:pt x="1315" y="200"/>
                  </a:lnTo>
                  <a:lnTo>
                    <a:pt x="1279" y="191"/>
                  </a:lnTo>
                  <a:lnTo>
                    <a:pt x="1233" y="179"/>
                  </a:lnTo>
                  <a:lnTo>
                    <a:pt x="1180" y="162"/>
                  </a:lnTo>
                  <a:lnTo>
                    <a:pt x="1180" y="162"/>
                  </a:lnTo>
                  <a:lnTo>
                    <a:pt x="1104" y="143"/>
                  </a:lnTo>
                  <a:lnTo>
                    <a:pt x="1026" y="128"/>
                  </a:lnTo>
                  <a:lnTo>
                    <a:pt x="941" y="122"/>
                  </a:lnTo>
                  <a:lnTo>
                    <a:pt x="857" y="122"/>
                  </a:lnTo>
                  <a:lnTo>
                    <a:pt x="773" y="128"/>
                  </a:lnTo>
                  <a:lnTo>
                    <a:pt x="687" y="143"/>
                  </a:lnTo>
                  <a:lnTo>
                    <a:pt x="607" y="165"/>
                  </a:lnTo>
                  <a:lnTo>
                    <a:pt x="529" y="195"/>
                  </a:lnTo>
                  <a:lnTo>
                    <a:pt x="457" y="234"/>
                  </a:lnTo>
                  <a:lnTo>
                    <a:pt x="391" y="282"/>
                  </a:lnTo>
                  <a:lnTo>
                    <a:pt x="391" y="282"/>
                  </a:lnTo>
                  <a:lnTo>
                    <a:pt x="337" y="333"/>
                  </a:lnTo>
                  <a:lnTo>
                    <a:pt x="290" y="379"/>
                  </a:lnTo>
                  <a:lnTo>
                    <a:pt x="255" y="421"/>
                  </a:lnTo>
                  <a:lnTo>
                    <a:pt x="225" y="461"/>
                  </a:lnTo>
                  <a:lnTo>
                    <a:pt x="204" y="501"/>
                  </a:lnTo>
                  <a:lnTo>
                    <a:pt x="188" y="539"/>
                  </a:lnTo>
                  <a:lnTo>
                    <a:pt x="172" y="575"/>
                  </a:lnTo>
                  <a:lnTo>
                    <a:pt x="160" y="613"/>
                  </a:lnTo>
                  <a:lnTo>
                    <a:pt x="149" y="653"/>
                  </a:lnTo>
                  <a:lnTo>
                    <a:pt x="137" y="695"/>
                  </a:lnTo>
                  <a:lnTo>
                    <a:pt x="137" y="695"/>
                  </a:lnTo>
                  <a:lnTo>
                    <a:pt x="119" y="737"/>
                  </a:lnTo>
                  <a:lnTo>
                    <a:pt x="101" y="773"/>
                  </a:lnTo>
                  <a:lnTo>
                    <a:pt x="82" y="799"/>
                  </a:lnTo>
                  <a:lnTo>
                    <a:pt x="63" y="817"/>
                  </a:lnTo>
                  <a:lnTo>
                    <a:pt x="46" y="827"/>
                  </a:lnTo>
                  <a:lnTo>
                    <a:pt x="29" y="830"/>
                  </a:lnTo>
                  <a:lnTo>
                    <a:pt x="16" y="824"/>
                  </a:lnTo>
                  <a:lnTo>
                    <a:pt x="6" y="813"/>
                  </a:lnTo>
                  <a:lnTo>
                    <a:pt x="0" y="794"/>
                  </a:lnTo>
                  <a:lnTo>
                    <a:pt x="0" y="771"/>
                  </a:lnTo>
                  <a:lnTo>
                    <a:pt x="0" y="771"/>
                  </a:lnTo>
                </a:path>
              </a:pathLst>
            </a:custGeom>
            <a:solidFill>
              <a:srgbClr val="FFE44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0" name="Freeform 301">
              <a:extLst>
                <a:ext uri="{FF2B5EF4-FFF2-40B4-BE49-F238E27FC236}">
                  <a16:creationId xmlns:a16="http://schemas.microsoft.com/office/drawing/2014/main" id="{9A16C353-88F4-D316-FCE8-D74518073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" y="1292"/>
              <a:ext cx="1356" cy="810"/>
            </a:xfrm>
            <a:custGeom>
              <a:avLst/>
              <a:gdLst/>
              <a:ahLst/>
              <a:cxnLst>
                <a:cxn ang="0">
                  <a:pos x="27" y="617"/>
                </a:cxn>
                <a:cxn ang="0">
                  <a:pos x="133" y="381"/>
                </a:cxn>
                <a:cxn ang="0">
                  <a:pos x="292" y="198"/>
                </a:cxn>
                <a:cxn ang="0">
                  <a:pos x="497" y="73"/>
                </a:cxn>
                <a:cxn ang="0">
                  <a:pos x="733" y="8"/>
                </a:cxn>
                <a:cxn ang="0">
                  <a:pos x="860" y="0"/>
                </a:cxn>
                <a:cxn ang="0">
                  <a:pos x="973" y="6"/>
                </a:cxn>
                <a:cxn ang="0">
                  <a:pos x="1076" y="23"/>
                </a:cxn>
                <a:cxn ang="0">
                  <a:pos x="1166" y="50"/>
                </a:cxn>
                <a:cxn ang="0">
                  <a:pos x="1247" y="89"/>
                </a:cxn>
                <a:cxn ang="0">
                  <a:pos x="1318" y="137"/>
                </a:cxn>
                <a:cxn ang="0">
                  <a:pos x="1337" y="151"/>
                </a:cxn>
                <a:cxn ang="0">
                  <a:pos x="1355" y="177"/>
                </a:cxn>
                <a:cxn ang="0">
                  <a:pos x="1339" y="188"/>
                </a:cxn>
                <a:cxn ang="0">
                  <a:pos x="1295" y="186"/>
                </a:cxn>
                <a:cxn ang="0">
                  <a:pos x="1217" y="166"/>
                </a:cxn>
                <a:cxn ang="0">
                  <a:pos x="1166" y="149"/>
                </a:cxn>
                <a:cxn ang="0">
                  <a:pos x="1015" y="117"/>
                </a:cxn>
                <a:cxn ang="0">
                  <a:pos x="849" y="112"/>
                </a:cxn>
                <a:cxn ang="0">
                  <a:pos x="680" y="133"/>
                </a:cxn>
                <a:cxn ang="0">
                  <a:pos x="520" y="186"/>
                </a:cxn>
                <a:cxn ang="0">
                  <a:pos x="383" y="271"/>
                </a:cxn>
                <a:cxn ang="0">
                  <a:pos x="328" y="322"/>
                </a:cxn>
                <a:cxn ang="0">
                  <a:pos x="246" y="410"/>
                </a:cxn>
                <a:cxn ang="0">
                  <a:pos x="195" y="490"/>
                </a:cxn>
                <a:cxn ang="0">
                  <a:pos x="163" y="564"/>
                </a:cxn>
                <a:cxn ang="0">
                  <a:pos x="140" y="638"/>
                </a:cxn>
                <a:cxn ang="0">
                  <a:pos x="128" y="678"/>
                </a:cxn>
                <a:cxn ang="0">
                  <a:pos x="94" y="753"/>
                </a:cxn>
                <a:cxn ang="0">
                  <a:pos x="59" y="796"/>
                </a:cxn>
                <a:cxn ang="0">
                  <a:pos x="27" y="809"/>
                </a:cxn>
                <a:cxn ang="0">
                  <a:pos x="6" y="794"/>
                </a:cxn>
                <a:cxn ang="0">
                  <a:pos x="0" y="751"/>
                </a:cxn>
              </a:cxnLst>
              <a:rect l="0" t="0" r="r" b="b"/>
              <a:pathLst>
                <a:path w="1356" h="810">
                  <a:moveTo>
                    <a:pt x="0" y="751"/>
                  </a:moveTo>
                  <a:lnTo>
                    <a:pt x="27" y="617"/>
                  </a:lnTo>
                  <a:lnTo>
                    <a:pt x="71" y="493"/>
                  </a:lnTo>
                  <a:lnTo>
                    <a:pt x="133" y="381"/>
                  </a:lnTo>
                  <a:lnTo>
                    <a:pt x="206" y="282"/>
                  </a:lnTo>
                  <a:lnTo>
                    <a:pt x="292" y="198"/>
                  </a:lnTo>
                  <a:lnTo>
                    <a:pt x="389" y="128"/>
                  </a:lnTo>
                  <a:lnTo>
                    <a:pt x="497" y="73"/>
                  </a:lnTo>
                  <a:lnTo>
                    <a:pt x="610" y="34"/>
                  </a:lnTo>
                  <a:lnTo>
                    <a:pt x="733" y="8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918" y="2"/>
                  </a:lnTo>
                  <a:lnTo>
                    <a:pt x="973" y="6"/>
                  </a:lnTo>
                  <a:lnTo>
                    <a:pt x="1026" y="13"/>
                  </a:lnTo>
                  <a:lnTo>
                    <a:pt x="1076" y="23"/>
                  </a:lnTo>
                  <a:lnTo>
                    <a:pt x="1122" y="36"/>
                  </a:lnTo>
                  <a:lnTo>
                    <a:pt x="1166" y="50"/>
                  </a:lnTo>
                  <a:lnTo>
                    <a:pt x="1209" y="69"/>
                  </a:lnTo>
                  <a:lnTo>
                    <a:pt x="1247" y="89"/>
                  </a:lnTo>
                  <a:lnTo>
                    <a:pt x="1285" y="112"/>
                  </a:lnTo>
                  <a:lnTo>
                    <a:pt x="1318" y="137"/>
                  </a:lnTo>
                  <a:lnTo>
                    <a:pt x="1318" y="137"/>
                  </a:lnTo>
                  <a:lnTo>
                    <a:pt x="1337" y="151"/>
                  </a:lnTo>
                  <a:lnTo>
                    <a:pt x="1350" y="166"/>
                  </a:lnTo>
                  <a:lnTo>
                    <a:pt x="1355" y="177"/>
                  </a:lnTo>
                  <a:lnTo>
                    <a:pt x="1350" y="183"/>
                  </a:lnTo>
                  <a:lnTo>
                    <a:pt x="1339" y="188"/>
                  </a:lnTo>
                  <a:lnTo>
                    <a:pt x="1320" y="188"/>
                  </a:lnTo>
                  <a:lnTo>
                    <a:pt x="1295" y="186"/>
                  </a:lnTo>
                  <a:lnTo>
                    <a:pt x="1262" y="177"/>
                  </a:lnTo>
                  <a:lnTo>
                    <a:pt x="1217" y="166"/>
                  </a:lnTo>
                  <a:lnTo>
                    <a:pt x="1166" y="149"/>
                  </a:lnTo>
                  <a:lnTo>
                    <a:pt x="1166" y="149"/>
                  </a:lnTo>
                  <a:lnTo>
                    <a:pt x="1093" y="130"/>
                  </a:lnTo>
                  <a:lnTo>
                    <a:pt x="1015" y="117"/>
                  </a:lnTo>
                  <a:lnTo>
                    <a:pt x="933" y="112"/>
                  </a:lnTo>
                  <a:lnTo>
                    <a:pt x="849" y="112"/>
                  </a:lnTo>
                  <a:lnTo>
                    <a:pt x="764" y="117"/>
                  </a:lnTo>
                  <a:lnTo>
                    <a:pt x="680" y="133"/>
                  </a:lnTo>
                  <a:lnTo>
                    <a:pt x="598" y="156"/>
                  </a:lnTo>
                  <a:lnTo>
                    <a:pt x="520" y="186"/>
                  </a:lnTo>
                  <a:lnTo>
                    <a:pt x="448" y="223"/>
                  </a:lnTo>
                  <a:lnTo>
                    <a:pt x="383" y="271"/>
                  </a:lnTo>
                  <a:lnTo>
                    <a:pt x="383" y="271"/>
                  </a:lnTo>
                  <a:lnTo>
                    <a:pt x="328" y="322"/>
                  </a:lnTo>
                  <a:lnTo>
                    <a:pt x="284" y="368"/>
                  </a:lnTo>
                  <a:lnTo>
                    <a:pt x="246" y="410"/>
                  </a:lnTo>
                  <a:lnTo>
                    <a:pt x="218" y="451"/>
                  </a:lnTo>
                  <a:lnTo>
                    <a:pt x="195" y="490"/>
                  </a:lnTo>
                  <a:lnTo>
                    <a:pt x="179" y="527"/>
                  </a:lnTo>
                  <a:lnTo>
                    <a:pt x="163" y="564"/>
                  </a:lnTo>
                  <a:lnTo>
                    <a:pt x="151" y="600"/>
                  </a:lnTo>
                  <a:lnTo>
                    <a:pt x="140" y="638"/>
                  </a:lnTo>
                  <a:lnTo>
                    <a:pt x="128" y="678"/>
                  </a:lnTo>
                  <a:lnTo>
                    <a:pt x="128" y="678"/>
                  </a:lnTo>
                  <a:lnTo>
                    <a:pt x="111" y="720"/>
                  </a:lnTo>
                  <a:lnTo>
                    <a:pt x="94" y="753"/>
                  </a:lnTo>
                  <a:lnTo>
                    <a:pt x="75" y="779"/>
                  </a:lnTo>
                  <a:lnTo>
                    <a:pt x="59" y="796"/>
                  </a:lnTo>
                  <a:lnTo>
                    <a:pt x="41" y="806"/>
                  </a:lnTo>
                  <a:lnTo>
                    <a:pt x="27" y="809"/>
                  </a:lnTo>
                  <a:lnTo>
                    <a:pt x="14" y="804"/>
                  </a:lnTo>
                  <a:lnTo>
                    <a:pt x="6" y="794"/>
                  </a:lnTo>
                  <a:lnTo>
                    <a:pt x="2" y="777"/>
                  </a:lnTo>
                  <a:lnTo>
                    <a:pt x="0" y="751"/>
                  </a:lnTo>
                  <a:lnTo>
                    <a:pt x="0" y="751"/>
                  </a:lnTo>
                </a:path>
              </a:pathLst>
            </a:custGeom>
            <a:solidFill>
              <a:srgbClr val="FFE65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1" name="Freeform 302">
              <a:extLst>
                <a:ext uri="{FF2B5EF4-FFF2-40B4-BE49-F238E27FC236}">
                  <a16:creationId xmlns:a16="http://schemas.microsoft.com/office/drawing/2014/main" id="{51668C03-F5DB-C874-B14B-B45943AD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294"/>
              <a:ext cx="1331" cy="791"/>
            </a:xfrm>
            <a:custGeom>
              <a:avLst/>
              <a:gdLst/>
              <a:ahLst/>
              <a:cxnLst>
                <a:cxn ang="0">
                  <a:pos x="28" y="600"/>
                </a:cxn>
                <a:cxn ang="0">
                  <a:pos x="134" y="368"/>
                </a:cxn>
                <a:cxn ang="0">
                  <a:pos x="294" y="191"/>
                </a:cxn>
                <a:cxn ang="0">
                  <a:pos x="497" y="71"/>
                </a:cxn>
                <a:cxn ang="0">
                  <a:pos x="729" y="8"/>
                </a:cxn>
                <a:cxn ang="0">
                  <a:pos x="851" y="0"/>
                </a:cxn>
                <a:cxn ang="0">
                  <a:pos x="962" y="6"/>
                </a:cxn>
                <a:cxn ang="0">
                  <a:pos x="1063" y="20"/>
                </a:cxn>
                <a:cxn ang="0">
                  <a:pos x="1152" y="48"/>
                </a:cxn>
                <a:cxn ang="0">
                  <a:pos x="1228" y="82"/>
                </a:cxn>
                <a:cxn ang="0">
                  <a:pos x="1298" y="126"/>
                </a:cxn>
                <a:cxn ang="0">
                  <a:pos x="1314" y="140"/>
                </a:cxn>
                <a:cxn ang="0">
                  <a:pos x="1330" y="163"/>
                </a:cxn>
                <a:cxn ang="0">
                  <a:pos x="1316" y="172"/>
                </a:cxn>
                <a:cxn ang="0">
                  <a:pos x="1272" y="170"/>
                </a:cxn>
                <a:cxn ang="0">
                  <a:pos x="1201" y="151"/>
                </a:cxn>
                <a:cxn ang="0">
                  <a:pos x="1152" y="137"/>
                </a:cxn>
                <a:cxn ang="0">
                  <a:pos x="1003" y="105"/>
                </a:cxn>
                <a:cxn ang="0">
                  <a:pos x="838" y="101"/>
                </a:cxn>
                <a:cxn ang="0">
                  <a:pos x="669" y="122"/>
                </a:cxn>
                <a:cxn ang="0">
                  <a:pos x="511" y="174"/>
                </a:cxn>
                <a:cxn ang="0">
                  <a:pos x="375" y="260"/>
                </a:cxn>
                <a:cxn ang="0">
                  <a:pos x="317" y="311"/>
                </a:cxn>
                <a:cxn ang="0">
                  <a:pos x="237" y="400"/>
                </a:cxn>
                <a:cxn ang="0">
                  <a:pos x="184" y="478"/>
                </a:cxn>
                <a:cxn ang="0">
                  <a:pos x="152" y="552"/>
                </a:cxn>
                <a:cxn ang="0">
                  <a:pos x="129" y="623"/>
                </a:cxn>
                <a:cxn ang="0">
                  <a:pos x="117" y="661"/>
                </a:cxn>
                <a:cxn ang="0">
                  <a:pos x="85" y="734"/>
                </a:cxn>
                <a:cxn ang="0">
                  <a:pos x="52" y="776"/>
                </a:cxn>
                <a:cxn ang="0">
                  <a:pos x="23" y="790"/>
                </a:cxn>
                <a:cxn ang="0">
                  <a:pos x="3" y="774"/>
                </a:cxn>
                <a:cxn ang="0">
                  <a:pos x="0" y="737"/>
                </a:cxn>
              </a:cxnLst>
              <a:rect l="0" t="0" r="r" b="b"/>
              <a:pathLst>
                <a:path w="1331" h="791">
                  <a:moveTo>
                    <a:pt x="0" y="737"/>
                  </a:moveTo>
                  <a:lnTo>
                    <a:pt x="28" y="600"/>
                  </a:lnTo>
                  <a:lnTo>
                    <a:pt x="73" y="480"/>
                  </a:lnTo>
                  <a:lnTo>
                    <a:pt x="134" y="368"/>
                  </a:lnTo>
                  <a:lnTo>
                    <a:pt x="210" y="273"/>
                  </a:lnTo>
                  <a:lnTo>
                    <a:pt x="294" y="191"/>
                  </a:lnTo>
                  <a:lnTo>
                    <a:pt x="391" y="124"/>
                  </a:lnTo>
                  <a:lnTo>
                    <a:pt x="497" y="71"/>
                  </a:lnTo>
                  <a:lnTo>
                    <a:pt x="608" y="31"/>
                  </a:lnTo>
                  <a:lnTo>
                    <a:pt x="729" y="8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907" y="2"/>
                  </a:lnTo>
                  <a:lnTo>
                    <a:pt x="962" y="6"/>
                  </a:lnTo>
                  <a:lnTo>
                    <a:pt x="1015" y="13"/>
                  </a:lnTo>
                  <a:lnTo>
                    <a:pt x="1063" y="20"/>
                  </a:lnTo>
                  <a:lnTo>
                    <a:pt x="1109" y="34"/>
                  </a:lnTo>
                  <a:lnTo>
                    <a:pt x="1152" y="48"/>
                  </a:lnTo>
                  <a:lnTo>
                    <a:pt x="1192" y="63"/>
                  </a:lnTo>
                  <a:lnTo>
                    <a:pt x="1228" y="82"/>
                  </a:lnTo>
                  <a:lnTo>
                    <a:pt x="1263" y="103"/>
                  </a:lnTo>
                  <a:lnTo>
                    <a:pt x="1298" y="126"/>
                  </a:lnTo>
                  <a:lnTo>
                    <a:pt x="1298" y="126"/>
                  </a:lnTo>
                  <a:lnTo>
                    <a:pt x="1314" y="140"/>
                  </a:lnTo>
                  <a:lnTo>
                    <a:pt x="1325" y="154"/>
                  </a:lnTo>
                  <a:lnTo>
                    <a:pt x="1330" y="163"/>
                  </a:lnTo>
                  <a:lnTo>
                    <a:pt x="1327" y="170"/>
                  </a:lnTo>
                  <a:lnTo>
                    <a:pt x="1316" y="172"/>
                  </a:lnTo>
                  <a:lnTo>
                    <a:pt x="1298" y="174"/>
                  </a:lnTo>
                  <a:lnTo>
                    <a:pt x="1272" y="170"/>
                  </a:lnTo>
                  <a:lnTo>
                    <a:pt x="1240" y="162"/>
                  </a:lnTo>
                  <a:lnTo>
                    <a:pt x="1201" y="151"/>
                  </a:lnTo>
                  <a:lnTo>
                    <a:pt x="1152" y="137"/>
                  </a:lnTo>
                  <a:lnTo>
                    <a:pt x="1152" y="137"/>
                  </a:lnTo>
                  <a:lnTo>
                    <a:pt x="1080" y="117"/>
                  </a:lnTo>
                  <a:lnTo>
                    <a:pt x="1003" y="105"/>
                  </a:lnTo>
                  <a:lnTo>
                    <a:pt x="920" y="101"/>
                  </a:lnTo>
                  <a:lnTo>
                    <a:pt x="838" y="101"/>
                  </a:lnTo>
                  <a:lnTo>
                    <a:pt x="754" y="107"/>
                  </a:lnTo>
                  <a:lnTo>
                    <a:pt x="669" y="122"/>
                  </a:lnTo>
                  <a:lnTo>
                    <a:pt x="587" y="145"/>
                  </a:lnTo>
                  <a:lnTo>
                    <a:pt x="511" y="174"/>
                  </a:lnTo>
                  <a:lnTo>
                    <a:pt x="437" y="212"/>
                  </a:lnTo>
                  <a:lnTo>
                    <a:pt x="375" y="260"/>
                  </a:lnTo>
                  <a:lnTo>
                    <a:pt x="375" y="260"/>
                  </a:lnTo>
                  <a:lnTo>
                    <a:pt x="317" y="311"/>
                  </a:lnTo>
                  <a:lnTo>
                    <a:pt x="273" y="357"/>
                  </a:lnTo>
                  <a:lnTo>
                    <a:pt x="237" y="400"/>
                  </a:lnTo>
                  <a:lnTo>
                    <a:pt x="207" y="440"/>
                  </a:lnTo>
                  <a:lnTo>
                    <a:pt x="184" y="478"/>
                  </a:lnTo>
                  <a:lnTo>
                    <a:pt x="168" y="516"/>
                  </a:lnTo>
                  <a:lnTo>
                    <a:pt x="152" y="552"/>
                  </a:lnTo>
                  <a:lnTo>
                    <a:pt x="140" y="587"/>
                  </a:lnTo>
                  <a:lnTo>
                    <a:pt x="129" y="623"/>
                  </a:lnTo>
                  <a:lnTo>
                    <a:pt x="117" y="661"/>
                  </a:lnTo>
                  <a:lnTo>
                    <a:pt x="117" y="661"/>
                  </a:lnTo>
                  <a:lnTo>
                    <a:pt x="102" y="703"/>
                  </a:lnTo>
                  <a:lnTo>
                    <a:pt x="85" y="734"/>
                  </a:lnTo>
                  <a:lnTo>
                    <a:pt x="69" y="760"/>
                  </a:lnTo>
                  <a:lnTo>
                    <a:pt x="52" y="776"/>
                  </a:lnTo>
                  <a:lnTo>
                    <a:pt x="37" y="787"/>
                  </a:lnTo>
                  <a:lnTo>
                    <a:pt x="23" y="790"/>
                  </a:lnTo>
                  <a:lnTo>
                    <a:pt x="12" y="785"/>
                  </a:lnTo>
                  <a:lnTo>
                    <a:pt x="3" y="774"/>
                  </a:lnTo>
                  <a:lnTo>
                    <a:pt x="0" y="758"/>
                  </a:lnTo>
                  <a:lnTo>
                    <a:pt x="0" y="737"/>
                  </a:lnTo>
                  <a:lnTo>
                    <a:pt x="0" y="737"/>
                  </a:lnTo>
                </a:path>
              </a:pathLst>
            </a:custGeom>
            <a:solidFill>
              <a:srgbClr val="FFE85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2" name="Freeform 303">
              <a:extLst>
                <a:ext uri="{FF2B5EF4-FFF2-40B4-BE49-F238E27FC236}">
                  <a16:creationId xmlns:a16="http://schemas.microsoft.com/office/drawing/2014/main" id="{6DA1442E-EFF4-6412-7CE5-00A5B5EEE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299"/>
              <a:ext cx="1306" cy="770"/>
            </a:xfrm>
            <a:custGeom>
              <a:avLst/>
              <a:gdLst/>
              <a:ahLst/>
              <a:cxnLst>
                <a:cxn ang="0">
                  <a:pos x="29" y="583"/>
                </a:cxn>
                <a:cxn ang="0">
                  <a:pos x="139" y="355"/>
                </a:cxn>
                <a:cxn ang="0">
                  <a:pos x="299" y="182"/>
                </a:cxn>
                <a:cxn ang="0">
                  <a:pos x="498" y="67"/>
                </a:cxn>
                <a:cxn ang="0">
                  <a:pos x="724" y="6"/>
                </a:cxn>
                <a:cxn ang="0">
                  <a:pos x="843" y="0"/>
                </a:cxn>
                <a:cxn ang="0">
                  <a:pos x="952" y="4"/>
                </a:cxn>
                <a:cxn ang="0">
                  <a:pos x="1051" y="18"/>
                </a:cxn>
                <a:cxn ang="0">
                  <a:pos x="1138" y="41"/>
                </a:cxn>
                <a:cxn ang="0">
                  <a:pos x="1212" y="75"/>
                </a:cxn>
                <a:cxn ang="0">
                  <a:pos x="1276" y="113"/>
                </a:cxn>
                <a:cxn ang="0">
                  <a:pos x="1292" y="128"/>
                </a:cxn>
                <a:cxn ang="0">
                  <a:pos x="1305" y="149"/>
                </a:cxn>
                <a:cxn ang="0">
                  <a:pos x="1292" y="158"/>
                </a:cxn>
                <a:cxn ang="0">
                  <a:pos x="1252" y="154"/>
                </a:cxn>
                <a:cxn ang="0">
                  <a:pos x="1185" y="136"/>
                </a:cxn>
                <a:cxn ang="0">
                  <a:pos x="1138" y="122"/>
                </a:cxn>
                <a:cxn ang="0">
                  <a:pos x="993" y="92"/>
                </a:cxn>
                <a:cxn ang="0">
                  <a:pos x="828" y="88"/>
                </a:cxn>
                <a:cxn ang="0">
                  <a:pos x="660" y="108"/>
                </a:cxn>
                <a:cxn ang="0">
                  <a:pos x="501" y="161"/>
                </a:cxn>
                <a:cxn ang="0">
                  <a:pos x="365" y="248"/>
                </a:cxn>
                <a:cxn ang="0">
                  <a:pos x="310" y="299"/>
                </a:cxn>
                <a:cxn ang="0">
                  <a:pos x="227" y="387"/>
                </a:cxn>
                <a:cxn ang="0">
                  <a:pos x="174" y="465"/>
                </a:cxn>
                <a:cxn ang="0">
                  <a:pos x="144" y="536"/>
                </a:cxn>
                <a:cxn ang="0">
                  <a:pos x="121" y="606"/>
                </a:cxn>
                <a:cxn ang="0">
                  <a:pos x="107" y="642"/>
                </a:cxn>
                <a:cxn ang="0">
                  <a:pos x="75" y="716"/>
                </a:cxn>
                <a:cxn ang="0">
                  <a:pos x="47" y="755"/>
                </a:cxn>
                <a:cxn ang="0">
                  <a:pos x="19" y="769"/>
                </a:cxn>
                <a:cxn ang="0">
                  <a:pos x="2" y="753"/>
                </a:cxn>
                <a:cxn ang="0">
                  <a:pos x="0" y="716"/>
                </a:cxn>
              </a:cxnLst>
              <a:rect l="0" t="0" r="r" b="b"/>
              <a:pathLst>
                <a:path w="1306" h="770">
                  <a:moveTo>
                    <a:pt x="0" y="716"/>
                  </a:moveTo>
                  <a:lnTo>
                    <a:pt x="29" y="583"/>
                  </a:lnTo>
                  <a:lnTo>
                    <a:pt x="78" y="463"/>
                  </a:lnTo>
                  <a:lnTo>
                    <a:pt x="139" y="355"/>
                  </a:lnTo>
                  <a:lnTo>
                    <a:pt x="213" y="262"/>
                  </a:lnTo>
                  <a:lnTo>
                    <a:pt x="299" y="182"/>
                  </a:lnTo>
                  <a:lnTo>
                    <a:pt x="395" y="117"/>
                  </a:lnTo>
                  <a:lnTo>
                    <a:pt x="498" y="67"/>
                  </a:lnTo>
                  <a:lnTo>
                    <a:pt x="609" y="29"/>
                  </a:lnTo>
                  <a:lnTo>
                    <a:pt x="724" y="6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900" y="0"/>
                  </a:lnTo>
                  <a:lnTo>
                    <a:pt x="952" y="4"/>
                  </a:lnTo>
                  <a:lnTo>
                    <a:pt x="1003" y="11"/>
                  </a:lnTo>
                  <a:lnTo>
                    <a:pt x="1051" y="18"/>
                  </a:lnTo>
                  <a:lnTo>
                    <a:pt x="1097" y="29"/>
                  </a:lnTo>
                  <a:lnTo>
                    <a:pt x="1138" y="41"/>
                  </a:lnTo>
                  <a:lnTo>
                    <a:pt x="1176" y="57"/>
                  </a:lnTo>
                  <a:lnTo>
                    <a:pt x="1212" y="75"/>
                  </a:lnTo>
                  <a:lnTo>
                    <a:pt x="1244" y="92"/>
                  </a:lnTo>
                  <a:lnTo>
                    <a:pt x="1276" y="113"/>
                  </a:lnTo>
                  <a:lnTo>
                    <a:pt x="1276" y="113"/>
                  </a:lnTo>
                  <a:lnTo>
                    <a:pt x="1292" y="128"/>
                  </a:lnTo>
                  <a:lnTo>
                    <a:pt x="1302" y="140"/>
                  </a:lnTo>
                  <a:lnTo>
                    <a:pt x="1305" y="149"/>
                  </a:lnTo>
                  <a:lnTo>
                    <a:pt x="1302" y="154"/>
                  </a:lnTo>
                  <a:lnTo>
                    <a:pt x="1292" y="158"/>
                  </a:lnTo>
                  <a:lnTo>
                    <a:pt x="1276" y="158"/>
                  </a:lnTo>
                  <a:lnTo>
                    <a:pt x="1252" y="154"/>
                  </a:lnTo>
                  <a:lnTo>
                    <a:pt x="1223" y="147"/>
                  </a:lnTo>
                  <a:lnTo>
                    <a:pt x="1185" y="136"/>
                  </a:lnTo>
                  <a:lnTo>
                    <a:pt x="1138" y="122"/>
                  </a:lnTo>
                  <a:lnTo>
                    <a:pt x="1138" y="122"/>
                  </a:lnTo>
                  <a:lnTo>
                    <a:pt x="1069" y="105"/>
                  </a:lnTo>
                  <a:lnTo>
                    <a:pt x="993" y="92"/>
                  </a:lnTo>
                  <a:lnTo>
                    <a:pt x="911" y="85"/>
                  </a:lnTo>
                  <a:lnTo>
                    <a:pt x="828" y="88"/>
                  </a:lnTo>
                  <a:lnTo>
                    <a:pt x="744" y="94"/>
                  </a:lnTo>
                  <a:lnTo>
                    <a:pt x="660" y="108"/>
                  </a:lnTo>
                  <a:lnTo>
                    <a:pt x="579" y="130"/>
                  </a:lnTo>
                  <a:lnTo>
                    <a:pt x="501" y="161"/>
                  </a:lnTo>
                  <a:lnTo>
                    <a:pt x="430" y="200"/>
                  </a:lnTo>
                  <a:lnTo>
                    <a:pt x="365" y="248"/>
                  </a:lnTo>
                  <a:lnTo>
                    <a:pt x="365" y="248"/>
                  </a:lnTo>
                  <a:lnTo>
                    <a:pt x="310" y="299"/>
                  </a:lnTo>
                  <a:lnTo>
                    <a:pt x="266" y="345"/>
                  </a:lnTo>
                  <a:lnTo>
                    <a:pt x="227" y="387"/>
                  </a:lnTo>
                  <a:lnTo>
                    <a:pt x="198" y="426"/>
                  </a:lnTo>
                  <a:lnTo>
                    <a:pt x="174" y="465"/>
                  </a:lnTo>
                  <a:lnTo>
                    <a:pt x="158" y="500"/>
                  </a:lnTo>
                  <a:lnTo>
                    <a:pt x="144" y="536"/>
                  </a:lnTo>
                  <a:lnTo>
                    <a:pt x="130" y="570"/>
                  </a:lnTo>
                  <a:lnTo>
                    <a:pt x="121" y="606"/>
                  </a:lnTo>
                  <a:lnTo>
                    <a:pt x="107" y="642"/>
                  </a:lnTo>
                  <a:lnTo>
                    <a:pt x="107" y="642"/>
                  </a:lnTo>
                  <a:lnTo>
                    <a:pt x="93" y="682"/>
                  </a:lnTo>
                  <a:lnTo>
                    <a:pt x="75" y="716"/>
                  </a:lnTo>
                  <a:lnTo>
                    <a:pt x="61" y="739"/>
                  </a:lnTo>
                  <a:lnTo>
                    <a:pt x="47" y="755"/>
                  </a:lnTo>
                  <a:lnTo>
                    <a:pt x="31" y="766"/>
                  </a:lnTo>
                  <a:lnTo>
                    <a:pt x="19" y="769"/>
                  </a:lnTo>
                  <a:lnTo>
                    <a:pt x="8" y="764"/>
                  </a:lnTo>
                  <a:lnTo>
                    <a:pt x="2" y="753"/>
                  </a:lnTo>
                  <a:lnTo>
                    <a:pt x="0" y="739"/>
                  </a:lnTo>
                  <a:lnTo>
                    <a:pt x="0" y="716"/>
                  </a:lnTo>
                  <a:lnTo>
                    <a:pt x="0" y="716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3" name="Freeform 304">
              <a:extLst>
                <a:ext uri="{FF2B5EF4-FFF2-40B4-BE49-F238E27FC236}">
                  <a16:creationId xmlns:a16="http://schemas.microsoft.com/office/drawing/2014/main" id="{F86E5461-405C-6F15-4EE2-D000934D3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301"/>
              <a:ext cx="1284" cy="750"/>
            </a:xfrm>
            <a:custGeom>
              <a:avLst/>
              <a:gdLst/>
              <a:ahLst/>
              <a:cxnLst>
                <a:cxn ang="0">
                  <a:pos x="34" y="568"/>
                </a:cxn>
                <a:cxn ang="0">
                  <a:pos x="145" y="345"/>
                </a:cxn>
                <a:cxn ang="0">
                  <a:pos x="303" y="177"/>
                </a:cxn>
                <a:cxn ang="0">
                  <a:pos x="499" y="64"/>
                </a:cxn>
                <a:cxn ang="0">
                  <a:pos x="720" y="6"/>
                </a:cxn>
                <a:cxn ang="0">
                  <a:pos x="836" y="0"/>
                </a:cxn>
                <a:cxn ang="0">
                  <a:pos x="944" y="4"/>
                </a:cxn>
                <a:cxn ang="0">
                  <a:pos x="1038" y="16"/>
                </a:cxn>
                <a:cxn ang="0">
                  <a:pos x="1122" y="39"/>
                </a:cxn>
                <a:cxn ang="0">
                  <a:pos x="1195" y="69"/>
                </a:cxn>
                <a:cxn ang="0">
                  <a:pos x="1253" y="105"/>
                </a:cxn>
                <a:cxn ang="0">
                  <a:pos x="1270" y="117"/>
                </a:cxn>
                <a:cxn ang="0">
                  <a:pos x="1283" y="134"/>
                </a:cxn>
                <a:cxn ang="0">
                  <a:pos x="1270" y="142"/>
                </a:cxn>
                <a:cxn ang="0">
                  <a:pos x="1232" y="138"/>
                </a:cxn>
                <a:cxn ang="0">
                  <a:pos x="1167" y="124"/>
                </a:cxn>
                <a:cxn ang="0">
                  <a:pos x="1124" y="111"/>
                </a:cxn>
                <a:cxn ang="0">
                  <a:pos x="981" y="82"/>
                </a:cxn>
                <a:cxn ang="0">
                  <a:pos x="819" y="78"/>
                </a:cxn>
                <a:cxn ang="0">
                  <a:pos x="653" y="98"/>
                </a:cxn>
                <a:cxn ang="0">
                  <a:pos x="494" y="151"/>
                </a:cxn>
                <a:cxn ang="0">
                  <a:pos x="358" y="237"/>
                </a:cxn>
                <a:cxn ang="0">
                  <a:pos x="301" y="288"/>
                </a:cxn>
                <a:cxn ang="0">
                  <a:pos x="218" y="376"/>
                </a:cxn>
                <a:cxn ang="0">
                  <a:pos x="167" y="454"/>
                </a:cxn>
                <a:cxn ang="0">
                  <a:pos x="135" y="523"/>
                </a:cxn>
                <a:cxn ang="0">
                  <a:pos x="112" y="591"/>
                </a:cxn>
                <a:cxn ang="0">
                  <a:pos x="101" y="626"/>
                </a:cxn>
                <a:cxn ang="0">
                  <a:pos x="69" y="696"/>
                </a:cxn>
                <a:cxn ang="0">
                  <a:pos x="42" y="736"/>
                </a:cxn>
                <a:cxn ang="0">
                  <a:pos x="17" y="749"/>
                </a:cxn>
                <a:cxn ang="0">
                  <a:pos x="2" y="734"/>
                </a:cxn>
                <a:cxn ang="0">
                  <a:pos x="0" y="700"/>
                </a:cxn>
              </a:cxnLst>
              <a:rect l="0" t="0" r="r" b="b"/>
              <a:pathLst>
                <a:path w="1284" h="750">
                  <a:moveTo>
                    <a:pt x="0" y="700"/>
                  </a:moveTo>
                  <a:lnTo>
                    <a:pt x="34" y="568"/>
                  </a:lnTo>
                  <a:lnTo>
                    <a:pt x="82" y="449"/>
                  </a:lnTo>
                  <a:lnTo>
                    <a:pt x="145" y="345"/>
                  </a:lnTo>
                  <a:lnTo>
                    <a:pt x="218" y="254"/>
                  </a:lnTo>
                  <a:lnTo>
                    <a:pt x="303" y="177"/>
                  </a:lnTo>
                  <a:lnTo>
                    <a:pt x="397" y="113"/>
                  </a:lnTo>
                  <a:lnTo>
                    <a:pt x="499" y="64"/>
                  </a:lnTo>
                  <a:lnTo>
                    <a:pt x="609" y="29"/>
                  </a:lnTo>
                  <a:lnTo>
                    <a:pt x="720" y="6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91" y="0"/>
                  </a:lnTo>
                  <a:lnTo>
                    <a:pt x="944" y="4"/>
                  </a:lnTo>
                  <a:lnTo>
                    <a:pt x="992" y="9"/>
                  </a:lnTo>
                  <a:lnTo>
                    <a:pt x="1038" y="16"/>
                  </a:lnTo>
                  <a:lnTo>
                    <a:pt x="1082" y="27"/>
                  </a:lnTo>
                  <a:lnTo>
                    <a:pt x="1122" y="39"/>
                  </a:lnTo>
                  <a:lnTo>
                    <a:pt x="1160" y="52"/>
                  </a:lnTo>
                  <a:lnTo>
                    <a:pt x="1195" y="69"/>
                  </a:lnTo>
                  <a:lnTo>
                    <a:pt x="1225" y="85"/>
                  </a:lnTo>
                  <a:lnTo>
                    <a:pt x="1253" y="105"/>
                  </a:lnTo>
                  <a:lnTo>
                    <a:pt x="1253" y="105"/>
                  </a:lnTo>
                  <a:lnTo>
                    <a:pt x="1270" y="117"/>
                  </a:lnTo>
                  <a:lnTo>
                    <a:pt x="1278" y="128"/>
                  </a:lnTo>
                  <a:lnTo>
                    <a:pt x="1283" y="134"/>
                  </a:lnTo>
                  <a:lnTo>
                    <a:pt x="1278" y="140"/>
                  </a:lnTo>
                  <a:lnTo>
                    <a:pt x="1270" y="142"/>
                  </a:lnTo>
                  <a:lnTo>
                    <a:pt x="1253" y="142"/>
                  </a:lnTo>
                  <a:lnTo>
                    <a:pt x="1232" y="138"/>
                  </a:lnTo>
                  <a:lnTo>
                    <a:pt x="1202" y="131"/>
                  </a:lnTo>
                  <a:lnTo>
                    <a:pt x="1167" y="124"/>
                  </a:lnTo>
                  <a:lnTo>
                    <a:pt x="1124" y="111"/>
                  </a:lnTo>
                  <a:lnTo>
                    <a:pt x="1124" y="111"/>
                  </a:lnTo>
                  <a:lnTo>
                    <a:pt x="1055" y="94"/>
                  </a:lnTo>
                  <a:lnTo>
                    <a:pt x="981" y="82"/>
                  </a:lnTo>
                  <a:lnTo>
                    <a:pt x="901" y="75"/>
                  </a:lnTo>
                  <a:lnTo>
                    <a:pt x="819" y="78"/>
                  </a:lnTo>
                  <a:lnTo>
                    <a:pt x="735" y="83"/>
                  </a:lnTo>
                  <a:lnTo>
                    <a:pt x="653" y="98"/>
                  </a:lnTo>
                  <a:lnTo>
                    <a:pt x="570" y="122"/>
                  </a:lnTo>
                  <a:lnTo>
                    <a:pt x="494" y="151"/>
                  </a:lnTo>
                  <a:lnTo>
                    <a:pt x="423" y="191"/>
                  </a:lnTo>
                  <a:lnTo>
                    <a:pt x="358" y="237"/>
                  </a:lnTo>
                  <a:lnTo>
                    <a:pt x="358" y="237"/>
                  </a:lnTo>
                  <a:lnTo>
                    <a:pt x="301" y="288"/>
                  </a:lnTo>
                  <a:lnTo>
                    <a:pt x="257" y="334"/>
                  </a:lnTo>
                  <a:lnTo>
                    <a:pt x="218" y="376"/>
                  </a:lnTo>
                  <a:lnTo>
                    <a:pt x="190" y="416"/>
                  </a:lnTo>
                  <a:lnTo>
                    <a:pt x="167" y="454"/>
                  </a:lnTo>
                  <a:lnTo>
                    <a:pt x="149" y="490"/>
                  </a:lnTo>
                  <a:lnTo>
                    <a:pt x="135" y="523"/>
                  </a:lnTo>
                  <a:lnTo>
                    <a:pt x="122" y="557"/>
                  </a:lnTo>
                  <a:lnTo>
                    <a:pt x="112" y="591"/>
                  </a:lnTo>
                  <a:lnTo>
                    <a:pt x="101" y="626"/>
                  </a:lnTo>
                  <a:lnTo>
                    <a:pt x="101" y="626"/>
                  </a:lnTo>
                  <a:lnTo>
                    <a:pt x="84" y="665"/>
                  </a:lnTo>
                  <a:lnTo>
                    <a:pt x="69" y="696"/>
                  </a:lnTo>
                  <a:lnTo>
                    <a:pt x="54" y="719"/>
                  </a:lnTo>
                  <a:lnTo>
                    <a:pt x="42" y="736"/>
                  </a:lnTo>
                  <a:lnTo>
                    <a:pt x="29" y="744"/>
                  </a:lnTo>
                  <a:lnTo>
                    <a:pt x="17" y="749"/>
                  </a:lnTo>
                  <a:lnTo>
                    <a:pt x="8" y="744"/>
                  </a:lnTo>
                  <a:lnTo>
                    <a:pt x="2" y="734"/>
                  </a:lnTo>
                  <a:lnTo>
                    <a:pt x="0" y="719"/>
                  </a:lnTo>
                  <a:lnTo>
                    <a:pt x="0" y="700"/>
                  </a:lnTo>
                  <a:lnTo>
                    <a:pt x="0" y="700"/>
                  </a:lnTo>
                </a:path>
              </a:pathLst>
            </a:custGeom>
            <a:solidFill>
              <a:srgbClr val="FFEB6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4" name="Freeform 305">
              <a:extLst>
                <a:ext uri="{FF2B5EF4-FFF2-40B4-BE49-F238E27FC236}">
                  <a16:creationId xmlns:a16="http://schemas.microsoft.com/office/drawing/2014/main" id="{B5B9E68E-537B-9476-2E9F-767D23B3C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303"/>
              <a:ext cx="1262" cy="729"/>
            </a:xfrm>
            <a:custGeom>
              <a:avLst/>
              <a:gdLst/>
              <a:ahLst/>
              <a:cxnLst>
                <a:cxn ang="0">
                  <a:pos x="38" y="553"/>
                </a:cxn>
                <a:cxn ang="0">
                  <a:pos x="149" y="334"/>
                </a:cxn>
                <a:cxn ang="0">
                  <a:pos x="310" y="170"/>
                </a:cxn>
                <a:cxn ang="0">
                  <a:pos x="503" y="62"/>
                </a:cxn>
                <a:cxn ang="0">
                  <a:pos x="718" y="6"/>
                </a:cxn>
                <a:cxn ang="0">
                  <a:pos x="830" y="0"/>
                </a:cxn>
                <a:cxn ang="0">
                  <a:pos x="936" y="4"/>
                </a:cxn>
                <a:cxn ang="0">
                  <a:pos x="1028" y="16"/>
                </a:cxn>
                <a:cxn ang="0">
                  <a:pos x="1111" y="35"/>
                </a:cxn>
                <a:cxn ang="0">
                  <a:pos x="1180" y="62"/>
                </a:cxn>
                <a:cxn ang="0">
                  <a:pos x="1233" y="94"/>
                </a:cxn>
                <a:cxn ang="0">
                  <a:pos x="1249" y="104"/>
                </a:cxn>
                <a:cxn ang="0">
                  <a:pos x="1261" y="122"/>
                </a:cxn>
                <a:cxn ang="0">
                  <a:pos x="1249" y="128"/>
                </a:cxn>
                <a:cxn ang="0">
                  <a:pos x="1212" y="124"/>
                </a:cxn>
                <a:cxn ang="0">
                  <a:pos x="1153" y="108"/>
                </a:cxn>
                <a:cxn ang="0">
                  <a:pos x="1113" y="98"/>
                </a:cxn>
                <a:cxn ang="0">
                  <a:pos x="971" y="71"/>
                </a:cxn>
                <a:cxn ang="0">
                  <a:pos x="812" y="67"/>
                </a:cxn>
                <a:cxn ang="0">
                  <a:pos x="644" y="87"/>
                </a:cxn>
                <a:cxn ang="0">
                  <a:pos x="487" y="140"/>
                </a:cxn>
                <a:cxn ang="0">
                  <a:pos x="349" y="228"/>
                </a:cxn>
                <a:cxn ang="0">
                  <a:pos x="294" y="277"/>
                </a:cxn>
                <a:cxn ang="0">
                  <a:pos x="213" y="368"/>
                </a:cxn>
                <a:cxn ang="0">
                  <a:pos x="158" y="444"/>
                </a:cxn>
                <a:cxn ang="0">
                  <a:pos x="126" y="511"/>
                </a:cxn>
                <a:cxn ang="0">
                  <a:pos x="103" y="576"/>
                </a:cxn>
                <a:cxn ang="0">
                  <a:pos x="92" y="610"/>
                </a:cxn>
                <a:cxn ang="0">
                  <a:pos x="62" y="677"/>
                </a:cxn>
                <a:cxn ang="0">
                  <a:pos x="38" y="717"/>
                </a:cxn>
                <a:cxn ang="0">
                  <a:pos x="14" y="728"/>
                </a:cxn>
                <a:cxn ang="0">
                  <a:pos x="2" y="717"/>
                </a:cxn>
                <a:cxn ang="0">
                  <a:pos x="2" y="681"/>
                </a:cxn>
              </a:cxnLst>
              <a:rect l="0" t="0" r="r" b="b"/>
              <a:pathLst>
                <a:path w="1262" h="729">
                  <a:moveTo>
                    <a:pt x="2" y="681"/>
                  </a:moveTo>
                  <a:lnTo>
                    <a:pt x="38" y="553"/>
                  </a:lnTo>
                  <a:lnTo>
                    <a:pt x="88" y="435"/>
                  </a:lnTo>
                  <a:lnTo>
                    <a:pt x="149" y="334"/>
                  </a:lnTo>
                  <a:lnTo>
                    <a:pt x="225" y="246"/>
                  </a:lnTo>
                  <a:lnTo>
                    <a:pt x="310" y="170"/>
                  </a:lnTo>
                  <a:lnTo>
                    <a:pt x="402" y="108"/>
                  </a:lnTo>
                  <a:lnTo>
                    <a:pt x="503" y="62"/>
                  </a:lnTo>
                  <a:lnTo>
                    <a:pt x="609" y="27"/>
                  </a:lnTo>
                  <a:lnTo>
                    <a:pt x="718" y="6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85" y="2"/>
                  </a:lnTo>
                  <a:lnTo>
                    <a:pt x="936" y="4"/>
                  </a:lnTo>
                  <a:lnTo>
                    <a:pt x="984" y="9"/>
                  </a:lnTo>
                  <a:lnTo>
                    <a:pt x="1028" y="16"/>
                  </a:lnTo>
                  <a:lnTo>
                    <a:pt x="1070" y="25"/>
                  </a:lnTo>
                  <a:lnTo>
                    <a:pt x="1111" y="35"/>
                  </a:lnTo>
                  <a:lnTo>
                    <a:pt x="1146" y="48"/>
                  </a:lnTo>
                  <a:lnTo>
                    <a:pt x="1180" y="62"/>
                  </a:lnTo>
                  <a:lnTo>
                    <a:pt x="1208" y="78"/>
                  </a:lnTo>
                  <a:lnTo>
                    <a:pt x="1233" y="94"/>
                  </a:lnTo>
                  <a:lnTo>
                    <a:pt x="1233" y="94"/>
                  </a:lnTo>
                  <a:lnTo>
                    <a:pt x="1249" y="104"/>
                  </a:lnTo>
                  <a:lnTo>
                    <a:pt x="1258" y="115"/>
                  </a:lnTo>
                  <a:lnTo>
                    <a:pt x="1261" y="122"/>
                  </a:lnTo>
                  <a:lnTo>
                    <a:pt x="1258" y="126"/>
                  </a:lnTo>
                  <a:lnTo>
                    <a:pt x="1249" y="128"/>
                  </a:lnTo>
                  <a:lnTo>
                    <a:pt x="1233" y="128"/>
                  </a:lnTo>
                  <a:lnTo>
                    <a:pt x="1212" y="124"/>
                  </a:lnTo>
                  <a:lnTo>
                    <a:pt x="1185" y="117"/>
                  </a:lnTo>
                  <a:lnTo>
                    <a:pt x="1153" y="108"/>
                  </a:lnTo>
                  <a:lnTo>
                    <a:pt x="1113" y="98"/>
                  </a:lnTo>
                  <a:lnTo>
                    <a:pt x="1113" y="98"/>
                  </a:lnTo>
                  <a:lnTo>
                    <a:pt x="1045" y="81"/>
                  </a:lnTo>
                  <a:lnTo>
                    <a:pt x="971" y="71"/>
                  </a:lnTo>
                  <a:lnTo>
                    <a:pt x="893" y="64"/>
                  </a:lnTo>
                  <a:lnTo>
                    <a:pt x="812" y="67"/>
                  </a:lnTo>
                  <a:lnTo>
                    <a:pt x="727" y="73"/>
                  </a:lnTo>
                  <a:lnTo>
                    <a:pt x="644" y="87"/>
                  </a:lnTo>
                  <a:lnTo>
                    <a:pt x="564" y="111"/>
                  </a:lnTo>
                  <a:lnTo>
                    <a:pt x="487" y="140"/>
                  </a:lnTo>
                  <a:lnTo>
                    <a:pt x="414" y="180"/>
                  </a:lnTo>
                  <a:lnTo>
                    <a:pt x="349" y="228"/>
                  </a:lnTo>
                  <a:lnTo>
                    <a:pt x="349" y="228"/>
                  </a:lnTo>
                  <a:lnTo>
                    <a:pt x="294" y="277"/>
                  </a:lnTo>
                  <a:lnTo>
                    <a:pt x="248" y="324"/>
                  </a:lnTo>
                  <a:lnTo>
                    <a:pt x="213" y="368"/>
                  </a:lnTo>
                  <a:lnTo>
                    <a:pt x="183" y="405"/>
                  </a:lnTo>
                  <a:lnTo>
                    <a:pt x="158" y="444"/>
                  </a:lnTo>
                  <a:lnTo>
                    <a:pt x="140" y="477"/>
                  </a:lnTo>
                  <a:lnTo>
                    <a:pt x="126" y="511"/>
                  </a:lnTo>
                  <a:lnTo>
                    <a:pt x="113" y="543"/>
                  </a:lnTo>
                  <a:lnTo>
                    <a:pt x="103" y="576"/>
                  </a:lnTo>
                  <a:lnTo>
                    <a:pt x="92" y="610"/>
                  </a:lnTo>
                  <a:lnTo>
                    <a:pt x="92" y="610"/>
                  </a:lnTo>
                  <a:lnTo>
                    <a:pt x="78" y="647"/>
                  </a:lnTo>
                  <a:lnTo>
                    <a:pt x="62" y="677"/>
                  </a:lnTo>
                  <a:lnTo>
                    <a:pt x="50" y="700"/>
                  </a:lnTo>
                  <a:lnTo>
                    <a:pt x="38" y="717"/>
                  </a:lnTo>
                  <a:lnTo>
                    <a:pt x="25" y="725"/>
                  </a:lnTo>
                  <a:lnTo>
                    <a:pt x="14" y="728"/>
                  </a:lnTo>
                  <a:lnTo>
                    <a:pt x="8" y="725"/>
                  </a:lnTo>
                  <a:lnTo>
                    <a:pt x="2" y="717"/>
                  </a:lnTo>
                  <a:lnTo>
                    <a:pt x="0" y="702"/>
                  </a:lnTo>
                  <a:lnTo>
                    <a:pt x="2" y="681"/>
                  </a:lnTo>
                  <a:lnTo>
                    <a:pt x="2" y="681"/>
                  </a:lnTo>
                </a:path>
              </a:pathLst>
            </a:custGeom>
            <a:solidFill>
              <a:srgbClr val="FFED7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5" name="Freeform 306">
              <a:extLst>
                <a:ext uri="{FF2B5EF4-FFF2-40B4-BE49-F238E27FC236}">
                  <a16:creationId xmlns:a16="http://schemas.microsoft.com/office/drawing/2014/main" id="{7342B9CF-27C6-DD30-7BA8-503504236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308"/>
              <a:ext cx="1236" cy="708"/>
            </a:xfrm>
            <a:custGeom>
              <a:avLst/>
              <a:gdLst/>
              <a:ahLst/>
              <a:cxnLst>
                <a:cxn ang="0">
                  <a:pos x="39" y="534"/>
                </a:cxn>
                <a:cxn ang="0">
                  <a:pos x="153" y="319"/>
                </a:cxn>
                <a:cxn ang="0">
                  <a:pos x="313" y="161"/>
                </a:cxn>
                <a:cxn ang="0">
                  <a:pos x="503" y="56"/>
                </a:cxn>
                <a:cxn ang="0">
                  <a:pos x="713" y="5"/>
                </a:cxn>
                <a:cxn ang="0">
                  <a:pos x="823" y="0"/>
                </a:cxn>
                <a:cxn ang="0">
                  <a:pos x="924" y="2"/>
                </a:cxn>
                <a:cxn ang="0">
                  <a:pos x="1015" y="14"/>
                </a:cxn>
                <a:cxn ang="0">
                  <a:pos x="1095" y="30"/>
                </a:cxn>
                <a:cxn ang="0">
                  <a:pos x="1160" y="53"/>
                </a:cxn>
                <a:cxn ang="0">
                  <a:pos x="1210" y="83"/>
                </a:cxn>
                <a:cxn ang="0">
                  <a:pos x="1224" y="92"/>
                </a:cxn>
                <a:cxn ang="0">
                  <a:pos x="1235" y="106"/>
                </a:cxn>
                <a:cxn ang="0">
                  <a:pos x="1224" y="113"/>
                </a:cxn>
                <a:cxn ang="0">
                  <a:pos x="1189" y="106"/>
                </a:cxn>
                <a:cxn ang="0">
                  <a:pos x="1134" y="94"/>
                </a:cxn>
                <a:cxn ang="0">
                  <a:pos x="1097" y="83"/>
                </a:cxn>
                <a:cxn ang="0">
                  <a:pos x="958" y="56"/>
                </a:cxn>
                <a:cxn ang="0">
                  <a:pos x="800" y="53"/>
                </a:cxn>
                <a:cxn ang="0">
                  <a:pos x="633" y="75"/>
                </a:cxn>
                <a:cxn ang="0">
                  <a:pos x="476" y="129"/>
                </a:cxn>
                <a:cxn ang="0">
                  <a:pos x="340" y="216"/>
                </a:cxn>
                <a:cxn ang="0">
                  <a:pos x="283" y="264"/>
                </a:cxn>
                <a:cxn ang="0">
                  <a:pos x="202" y="355"/>
                </a:cxn>
                <a:cxn ang="0">
                  <a:pos x="149" y="428"/>
                </a:cxn>
                <a:cxn ang="0">
                  <a:pos x="115" y="495"/>
                </a:cxn>
                <a:cxn ang="0">
                  <a:pos x="92" y="559"/>
                </a:cxn>
                <a:cxn ang="0">
                  <a:pos x="81" y="590"/>
                </a:cxn>
                <a:cxn ang="0">
                  <a:pos x="54" y="658"/>
                </a:cxn>
                <a:cxn ang="0">
                  <a:pos x="29" y="696"/>
                </a:cxn>
                <a:cxn ang="0">
                  <a:pos x="9" y="707"/>
                </a:cxn>
                <a:cxn ang="0">
                  <a:pos x="2" y="696"/>
                </a:cxn>
                <a:cxn ang="0">
                  <a:pos x="2" y="664"/>
                </a:cxn>
              </a:cxnLst>
              <a:rect l="0" t="0" r="r" b="b"/>
              <a:pathLst>
                <a:path w="1236" h="708">
                  <a:moveTo>
                    <a:pt x="2" y="664"/>
                  </a:moveTo>
                  <a:lnTo>
                    <a:pt x="39" y="534"/>
                  </a:lnTo>
                  <a:lnTo>
                    <a:pt x="90" y="420"/>
                  </a:lnTo>
                  <a:lnTo>
                    <a:pt x="153" y="319"/>
                  </a:lnTo>
                  <a:lnTo>
                    <a:pt x="227" y="235"/>
                  </a:lnTo>
                  <a:lnTo>
                    <a:pt x="313" y="161"/>
                  </a:lnTo>
                  <a:lnTo>
                    <a:pt x="404" y="102"/>
                  </a:lnTo>
                  <a:lnTo>
                    <a:pt x="503" y="56"/>
                  </a:lnTo>
                  <a:lnTo>
                    <a:pt x="607" y="25"/>
                  </a:lnTo>
                  <a:lnTo>
                    <a:pt x="713" y="5"/>
                  </a:lnTo>
                  <a:lnTo>
                    <a:pt x="823" y="0"/>
                  </a:lnTo>
                  <a:lnTo>
                    <a:pt x="823" y="0"/>
                  </a:lnTo>
                  <a:lnTo>
                    <a:pt x="874" y="0"/>
                  </a:lnTo>
                  <a:lnTo>
                    <a:pt x="924" y="2"/>
                  </a:lnTo>
                  <a:lnTo>
                    <a:pt x="971" y="7"/>
                  </a:lnTo>
                  <a:lnTo>
                    <a:pt x="1015" y="14"/>
                  </a:lnTo>
                  <a:lnTo>
                    <a:pt x="1057" y="20"/>
                  </a:lnTo>
                  <a:lnTo>
                    <a:pt x="1095" y="30"/>
                  </a:lnTo>
                  <a:lnTo>
                    <a:pt x="1129" y="41"/>
                  </a:lnTo>
                  <a:lnTo>
                    <a:pt x="1160" y="53"/>
                  </a:lnTo>
                  <a:lnTo>
                    <a:pt x="1187" y="67"/>
                  </a:lnTo>
                  <a:lnTo>
                    <a:pt x="1210" y="83"/>
                  </a:lnTo>
                  <a:lnTo>
                    <a:pt x="1210" y="83"/>
                  </a:lnTo>
                  <a:lnTo>
                    <a:pt x="1224" y="92"/>
                  </a:lnTo>
                  <a:lnTo>
                    <a:pt x="1232" y="100"/>
                  </a:lnTo>
                  <a:lnTo>
                    <a:pt x="1235" y="106"/>
                  </a:lnTo>
                  <a:lnTo>
                    <a:pt x="1232" y="111"/>
                  </a:lnTo>
                  <a:lnTo>
                    <a:pt x="1224" y="113"/>
                  </a:lnTo>
                  <a:lnTo>
                    <a:pt x="1209" y="111"/>
                  </a:lnTo>
                  <a:lnTo>
                    <a:pt x="1189" y="106"/>
                  </a:lnTo>
                  <a:lnTo>
                    <a:pt x="1164" y="102"/>
                  </a:lnTo>
                  <a:lnTo>
                    <a:pt x="1134" y="94"/>
                  </a:lnTo>
                  <a:lnTo>
                    <a:pt x="1097" y="83"/>
                  </a:lnTo>
                  <a:lnTo>
                    <a:pt x="1097" y="83"/>
                  </a:lnTo>
                  <a:lnTo>
                    <a:pt x="1032" y="67"/>
                  </a:lnTo>
                  <a:lnTo>
                    <a:pt x="958" y="56"/>
                  </a:lnTo>
                  <a:lnTo>
                    <a:pt x="880" y="51"/>
                  </a:lnTo>
                  <a:lnTo>
                    <a:pt x="800" y="53"/>
                  </a:lnTo>
                  <a:lnTo>
                    <a:pt x="715" y="60"/>
                  </a:lnTo>
                  <a:lnTo>
                    <a:pt x="633" y="75"/>
                  </a:lnTo>
                  <a:lnTo>
                    <a:pt x="554" y="98"/>
                  </a:lnTo>
                  <a:lnTo>
                    <a:pt x="476" y="129"/>
                  </a:lnTo>
                  <a:lnTo>
                    <a:pt x="404" y="168"/>
                  </a:lnTo>
                  <a:lnTo>
                    <a:pt x="340" y="216"/>
                  </a:lnTo>
                  <a:lnTo>
                    <a:pt x="340" y="216"/>
                  </a:lnTo>
                  <a:lnTo>
                    <a:pt x="283" y="264"/>
                  </a:lnTo>
                  <a:lnTo>
                    <a:pt x="239" y="311"/>
                  </a:lnTo>
                  <a:lnTo>
                    <a:pt x="202" y="355"/>
                  </a:lnTo>
                  <a:lnTo>
                    <a:pt x="172" y="393"/>
                  </a:lnTo>
                  <a:lnTo>
                    <a:pt x="149" y="428"/>
                  </a:lnTo>
                  <a:lnTo>
                    <a:pt x="130" y="465"/>
                  </a:lnTo>
                  <a:lnTo>
                    <a:pt x="115" y="495"/>
                  </a:lnTo>
                  <a:lnTo>
                    <a:pt x="103" y="527"/>
                  </a:lnTo>
                  <a:lnTo>
                    <a:pt x="92" y="559"/>
                  </a:lnTo>
                  <a:lnTo>
                    <a:pt x="81" y="590"/>
                  </a:lnTo>
                  <a:lnTo>
                    <a:pt x="81" y="590"/>
                  </a:lnTo>
                  <a:lnTo>
                    <a:pt x="69" y="628"/>
                  </a:lnTo>
                  <a:lnTo>
                    <a:pt x="54" y="658"/>
                  </a:lnTo>
                  <a:lnTo>
                    <a:pt x="41" y="679"/>
                  </a:lnTo>
                  <a:lnTo>
                    <a:pt x="29" y="696"/>
                  </a:lnTo>
                  <a:lnTo>
                    <a:pt x="18" y="704"/>
                  </a:lnTo>
                  <a:lnTo>
                    <a:pt x="9" y="707"/>
                  </a:lnTo>
                  <a:lnTo>
                    <a:pt x="4" y="704"/>
                  </a:lnTo>
                  <a:lnTo>
                    <a:pt x="2" y="696"/>
                  </a:lnTo>
                  <a:lnTo>
                    <a:pt x="0" y="681"/>
                  </a:lnTo>
                  <a:lnTo>
                    <a:pt x="2" y="664"/>
                  </a:lnTo>
                  <a:lnTo>
                    <a:pt x="2" y="664"/>
                  </a:lnTo>
                </a:path>
              </a:pathLst>
            </a:custGeom>
            <a:solidFill>
              <a:srgbClr val="FFEF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6" name="Freeform 307">
              <a:extLst>
                <a:ext uri="{FF2B5EF4-FFF2-40B4-BE49-F238E27FC236}">
                  <a16:creationId xmlns:a16="http://schemas.microsoft.com/office/drawing/2014/main" id="{8EAE2756-5E72-6EEB-C36A-AC5F88621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310"/>
              <a:ext cx="1212" cy="688"/>
            </a:xfrm>
            <a:custGeom>
              <a:avLst/>
              <a:gdLst/>
              <a:ahLst/>
              <a:cxnLst>
                <a:cxn ang="0">
                  <a:pos x="41" y="518"/>
                </a:cxn>
                <a:cxn ang="0">
                  <a:pos x="159" y="308"/>
                </a:cxn>
                <a:cxn ang="0">
                  <a:pos x="317" y="154"/>
                </a:cxn>
                <a:cxn ang="0">
                  <a:pos x="504" y="53"/>
                </a:cxn>
                <a:cxn ang="0">
                  <a:pos x="711" y="5"/>
                </a:cxn>
                <a:cxn ang="0">
                  <a:pos x="817" y="0"/>
                </a:cxn>
                <a:cxn ang="0">
                  <a:pos x="916" y="3"/>
                </a:cxn>
                <a:cxn ang="0">
                  <a:pos x="1005" y="12"/>
                </a:cxn>
                <a:cxn ang="0">
                  <a:pos x="1080" y="26"/>
                </a:cxn>
                <a:cxn ang="0">
                  <a:pos x="1143" y="48"/>
                </a:cxn>
                <a:cxn ang="0">
                  <a:pos x="1190" y="73"/>
                </a:cxn>
                <a:cxn ang="0">
                  <a:pos x="1203" y="81"/>
                </a:cxn>
                <a:cxn ang="0">
                  <a:pos x="1211" y="94"/>
                </a:cxn>
                <a:cxn ang="0">
                  <a:pos x="1201" y="97"/>
                </a:cxn>
                <a:cxn ang="0">
                  <a:pos x="1169" y="94"/>
                </a:cxn>
                <a:cxn ang="0">
                  <a:pos x="1118" y="81"/>
                </a:cxn>
                <a:cxn ang="0">
                  <a:pos x="1086" y="71"/>
                </a:cxn>
                <a:cxn ang="0">
                  <a:pos x="948" y="46"/>
                </a:cxn>
                <a:cxn ang="0">
                  <a:pos x="791" y="43"/>
                </a:cxn>
                <a:cxn ang="0">
                  <a:pos x="625" y="64"/>
                </a:cxn>
                <a:cxn ang="0">
                  <a:pos x="469" y="119"/>
                </a:cxn>
                <a:cxn ang="0">
                  <a:pos x="332" y="205"/>
                </a:cxn>
                <a:cxn ang="0">
                  <a:pos x="278" y="256"/>
                </a:cxn>
                <a:cxn ang="0">
                  <a:pos x="193" y="344"/>
                </a:cxn>
                <a:cxn ang="0">
                  <a:pos x="140" y="417"/>
                </a:cxn>
                <a:cxn ang="0">
                  <a:pos x="106" y="483"/>
                </a:cxn>
                <a:cxn ang="0">
                  <a:pos x="83" y="544"/>
                </a:cxn>
                <a:cxn ang="0">
                  <a:pos x="73" y="573"/>
                </a:cxn>
                <a:cxn ang="0">
                  <a:pos x="48" y="638"/>
                </a:cxn>
                <a:cxn ang="0">
                  <a:pos x="25" y="674"/>
                </a:cxn>
                <a:cxn ang="0">
                  <a:pos x="9" y="687"/>
                </a:cxn>
                <a:cxn ang="0">
                  <a:pos x="2" y="677"/>
                </a:cxn>
                <a:cxn ang="0">
                  <a:pos x="2" y="645"/>
                </a:cxn>
              </a:cxnLst>
              <a:rect l="0" t="0" r="r" b="b"/>
              <a:pathLst>
                <a:path w="1212" h="688">
                  <a:moveTo>
                    <a:pt x="2" y="645"/>
                  </a:moveTo>
                  <a:lnTo>
                    <a:pt x="41" y="518"/>
                  </a:lnTo>
                  <a:lnTo>
                    <a:pt x="96" y="407"/>
                  </a:lnTo>
                  <a:lnTo>
                    <a:pt x="159" y="308"/>
                  </a:lnTo>
                  <a:lnTo>
                    <a:pt x="233" y="224"/>
                  </a:lnTo>
                  <a:lnTo>
                    <a:pt x="317" y="154"/>
                  </a:lnTo>
                  <a:lnTo>
                    <a:pt x="408" y="97"/>
                  </a:lnTo>
                  <a:lnTo>
                    <a:pt x="504" y="53"/>
                  </a:lnTo>
                  <a:lnTo>
                    <a:pt x="606" y="24"/>
                  </a:lnTo>
                  <a:lnTo>
                    <a:pt x="711" y="5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67" y="0"/>
                  </a:lnTo>
                  <a:lnTo>
                    <a:pt x="916" y="3"/>
                  </a:lnTo>
                  <a:lnTo>
                    <a:pt x="962" y="7"/>
                  </a:lnTo>
                  <a:lnTo>
                    <a:pt x="1005" y="12"/>
                  </a:lnTo>
                  <a:lnTo>
                    <a:pt x="1044" y="20"/>
                  </a:lnTo>
                  <a:lnTo>
                    <a:pt x="1080" y="26"/>
                  </a:lnTo>
                  <a:lnTo>
                    <a:pt x="1114" y="37"/>
                  </a:lnTo>
                  <a:lnTo>
                    <a:pt x="1143" y="48"/>
                  </a:lnTo>
                  <a:lnTo>
                    <a:pt x="1169" y="60"/>
                  </a:lnTo>
                  <a:lnTo>
                    <a:pt x="1190" y="73"/>
                  </a:lnTo>
                  <a:lnTo>
                    <a:pt x="1190" y="73"/>
                  </a:lnTo>
                  <a:lnTo>
                    <a:pt x="1203" y="81"/>
                  </a:lnTo>
                  <a:lnTo>
                    <a:pt x="1211" y="90"/>
                  </a:lnTo>
                  <a:lnTo>
                    <a:pt x="1211" y="94"/>
                  </a:lnTo>
                  <a:lnTo>
                    <a:pt x="1208" y="96"/>
                  </a:lnTo>
                  <a:lnTo>
                    <a:pt x="1201" y="97"/>
                  </a:lnTo>
                  <a:lnTo>
                    <a:pt x="1187" y="96"/>
                  </a:lnTo>
                  <a:lnTo>
                    <a:pt x="1169" y="94"/>
                  </a:lnTo>
                  <a:lnTo>
                    <a:pt x="1148" y="87"/>
                  </a:lnTo>
                  <a:lnTo>
                    <a:pt x="1118" y="81"/>
                  </a:lnTo>
                  <a:lnTo>
                    <a:pt x="1086" y="71"/>
                  </a:lnTo>
                  <a:lnTo>
                    <a:pt x="1086" y="71"/>
                  </a:lnTo>
                  <a:lnTo>
                    <a:pt x="1019" y="56"/>
                  </a:lnTo>
                  <a:lnTo>
                    <a:pt x="948" y="46"/>
                  </a:lnTo>
                  <a:lnTo>
                    <a:pt x="872" y="41"/>
                  </a:lnTo>
                  <a:lnTo>
                    <a:pt x="791" y="43"/>
                  </a:lnTo>
                  <a:lnTo>
                    <a:pt x="709" y="51"/>
                  </a:lnTo>
                  <a:lnTo>
                    <a:pt x="625" y="64"/>
                  </a:lnTo>
                  <a:lnTo>
                    <a:pt x="545" y="87"/>
                  </a:lnTo>
                  <a:lnTo>
                    <a:pt x="469" y="119"/>
                  </a:lnTo>
                  <a:lnTo>
                    <a:pt x="398" y="157"/>
                  </a:lnTo>
                  <a:lnTo>
                    <a:pt x="332" y="205"/>
                  </a:lnTo>
                  <a:lnTo>
                    <a:pt x="332" y="205"/>
                  </a:lnTo>
                  <a:lnTo>
                    <a:pt x="278" y="256"/>
                  </a:lnTo>
                  <a:lnTo>
                    <a:pt x="230" y="300"/>
                  </a:lnTo>
                  <a:lnTo>
                    <a:pt x="193" y="344"/>
                  </a:lnTo>
                  <a:lnTo>
                    <a:pt x="163" y="382"/>
                  </a:lnTo>
                  <a:lnTo>
                    <a:pt x="140" y="417"/>
                  </a:lnTo>
                  <a:lnTo>
                    <a:pt x="122" y="451"/>
                  </a:lnTo>
                  <a:lnTo>
                    <a:pt x="106" y="483"/>
                  </a:lnTo>
                  <a:lnTo>
                    <a:pt x="94" y="514"/>
                  </a:lnTo>
                  <a:lnTo>
                    <a:pt x="83" y="544"/>
                  </a:lnTo>
                  <a:lnTo>
                    <a:pt x="73" y="573"/>
                  </a:lnTo>
                  <a:lnTo>
                    <a:pt x="73" y="573"/>
                  </a:lnTo>
                  <a:lnTo>
                    <a:pt x="60" y="610"/>
                  </a:lnTo>
                  <a:lnTo>
                    <a:pt x="48" y="638"/>
                  </a:lnTo>
                  <a:lnTo>
                    <a:pt x="35" y="659"/>
                  </a:lnTo>
                  <a:lnTo>
                    <a:pt x="25" y="674"/>
                  </a:lnTo>
                  <a:lnTo>
                    <a:pt x="16" y="684"/>
                  </a:lnTo>
                  <a:lnTo>
                    <a:pt x="9" y="687"/>
                  </a:lnTo>
                  <a:lnTo>
                    <a:pt x="3" y="684"/>
                  </a:lnTo>
                  <a:lnTo>
                    <a:pt x="2" y="677"/>
                  </a:lnTo>
                  <a:lnTo>
                    <a:pt x="0" y="663"/>
                  </a:lnTo>
                  <a:lnTo>
                    <a:pt x="2" y="645"/>
                  </a:lnTo>
                  <a:lnTo>
                    <a:pt x="2" y="645"/>
                  </a:lnTo>
                </a:path>
              </a:pathLst>
            </a:custGeom>
            <a:solidFill>
              <a:srgbClr val="FFF18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7" name="Freeform 308">
              <a:extLst>
                <a:ext uri="{FF2B5EF4-FFF2-40B4-BE49-F238E27FC236}">
                  <a16:creationId xmlns:a16="http://schemas.microsoft.com/office/drawing/2014/main" id="{7812497D-289F-70A1-5527-57E319E36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1312"/>
              <a:ext cx="1190" cy="671"/>
            </a:xfrm>
            <a:custGeom>
              <a:avLst/>
              <a:gdLst/>
              <a:ahLst/>
              <a:cxnLst>
                <a:cxn ang="0">
                  <a:pos x="45" y="506"/>
                </a:cxn>
                <a:cxn ang="0">
                  <a:pos x="164" y="299"/>
                </a:cxn>
                <a:cxn ang="0">
                  <a:pos x="321" y="149"/>
                </a:cxn>
                <a:cxn ang="0">
                  <a:pos x="505" y="52"/>
                </a:cxn>
                <a:cxn ang="0">
                  <a:pos x="706" y="6"/>
                </a:cxn>
                <a:cxn ang="0">
                  <a:pos x="809" y="0"/>
                </a:cxn>
                <a:cxn ang="0">
                  <a:pos x="906" y="4"/>
                </a:cxn>
                <a:cxn ang="0">
                  <a:pos x="993" y="13"/>
                </a:cxn>
                <a:cxn ang="0">
                  <a:pos x="1066" y="25"/>
                </a:cxn>
                <a:cxn ang="0">
                  <a:pos x="1125" y="42"/>
                </a:cxn>
                <a:cxn ang="0">
                  <a:pos x="1168" y="63"/>
                </a:cxn>
                <a:cxn ang="0">
                  <a:pos x="1180" y="72"/>
                </a:cxn>
                <a:cxn ang="0">
                  <a:pos x="1189" y="82"/>
                </a:cxn>
                <a:cxn ang="0">
                  <a:pos x="1178" y="84"/>
                </a:cxn>
                <a:cxn ang="0">
                  <a:pos x="1149" y="80"/>
                </a:cxn>
                <a:cxn ang="0">
                  <a:pos x="1102" y="68"/>
                </a:cxn>
                <a:cxn ang="0">
                  <a:pos x="1073" y="59"/>
                </a:cxn>
                <a:cxn ang="0">
                  <a:pos x="938" y="36"/>
                </a:cxn>
                <a:cxn ang="0">
                  <a:pos x="782" y="34"/>
                </a:cxn>
                <a:cxn ang="0">
                  <a:pos x="618" y="57"/>
                </a:cxn>
                <a:cxn ang="0">
                  <a:pos x="461" y="110"/>
                </a:cxn>
                <a:cxn ang="0">
                  <a:pos x="324" y="195"/>
                </a:cxn>
                <a:cxn ang="0">
                  <a:pos x="268" y="246"/>
                </a:cxn>
                <a:cxn ang="0">
                  <a:pos x="183" y="335"/>
                </a:cxn>
                <a:cxn ang="0">
                  <a:pos x="130" y="409"/>
                </a:cxn>
                <a:cxn ang="0">
                  <a:pos x="96" y="471"/>
                </a:cxn>
                <a:cxn ang="0">
                  <a:pos x="73" y="531"/>
                </a:cxn>
                <a:cxn ang="0">
                  <a:pos x="65" y="558"/>
                </a:cxn>
                <a:cxn ang="0">
                  <a:pos x="40" y="621"/>
                </a:cxn>
                <a:cxn ang="0">
                  <a:pos x="19" y="657"/>
                </a:cxn>
                <a:cxn ang="0">
                  <a:pos x="4" y="670"/>
                </a:cxn>
                <a:cxn ang="0">
                  <a:pos x="0" y="658"/>
                </a:cxn>
                <a:cxn ang="0">
                  <a:pos x="2" y="630"/>
                </a:cxn>
              </a:cxnLst>
              <a:rect l="0" t="0" r="r" b="b"/>
              <a:pathLst>
                <a:path w="1190" h="671">
                  <a:moveTo>
                    <a:pt x="2" y="630"/>
                  </a:moveTo>
                  <a:lnTo>
                    <a:pt x="45" y="506"/>
                  </a:lnTo>
                  <a:lnTo>
                    <a:pt x="98" y="393"/>
                  </a:lnTo>
                  <a:lnTo>
                    <a:pt x="164" y="299"/>
                  </a:lnTo>
                  <a:lnTo>
                    <a:pt x="238" y="217"/>
                  </a:lnTo>
                  <a:lnTo>
                    <a:pt x="321" y="149"/>
                  </a:lnTo>
                  <a:lnTo>
                    <a:pt x="411" y="95"/>
                  </a:lnTo>
                  <a:lnTo>
                    <a:pt x="505" y="52"/>
                  </a:lnTo>
                  <a:lnTo>
                    <a:pt x="604" y="25"/>
                  </a:lnTo>
                  <a:lnTo>
                    <a:pt x="706" y="6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57" y="2"/>
                  </a:lnTo>
                  <a:lnTo>
                    <a:pt x="906" y="4"/>
                  </a:lnTo>
                  <a:lnTo>
                    <a:pt x="950" y="6"/>
                  </a:lnTo>
                  <a:lnTo>
                    <a:pt x="993" y="13"/>
                  </a:lnTo>
                  <a:lnTo>
                    <a:pt x="1030" y="19"/>
                  </a:lnTo>
                  <a:lnTo>
                    <a:pt x="1066" y="25"/>
                  </a:lnTo>
                  <a:lnTo>
                    <a:pt x="1098" y="34"/>
                  </a:lnTo>
                  <a:lnTo>
                    <a:pt x="1125" y="42"/>
                  </a:lnTo>
                  <a:lnTo>
                    <a:pt x="1149" y="52"/>
                  </a:lnTo>
                  <a:lnTo>
                    <a:pt x="1168" y="63"/>
                  </a:lnTo>
                  <a:lnTo>
                    <a:pt x="1168" y="63"/>
                  </a:lnTo>
                  <a:lnTo>
                    <a:pt x="1180" y="72"/>
                  </a:lnTo>
                  <a:lnTo>
                    <a:pt x="1186" y="78"/>
                  </a:lnTo>
                  <a:lnTo>
                    <a:pt x="1189" y="82"/>
                  </a:lnTo>
                  <a:lnTo>
                    <a:pt x="1184" y="84"/>
                  </a:lnTo>
                  <a:lnTo>
                    <a:pt x="1178" y="84"/>
                  </a:lnTo>
                  <a:lnTo>
                    <a:pt x="1165" y="82"/>
                  </a:lnTo>
                  <a:lnTo>
                    <a:pt x="1149" y="80"/>
                  </a:lnTo>
                  <a:lnTo>
                    <a:pt x="1127" y="73"/>
                  </a:lnTo>
                  <a:lnTo>
                    <a:pt x="1102" y="68"/>
                  </a:lnTo>
                  <a:lnTo>
                    <a:pt x="1073" y="59"/>
                  </a:lnTo>
                  <a:lnTo>
                    <a:pt x="1073" y="59"/>
                  </a:lnTo>
                  <a:lnTo>
                    <a:pt x="1007" y="45"/>
                  </a:lnTo>
                  <a:lnTo>
                    <a:pt x="938" y="36"/>
                  </a:lnTo>
                  <a:lnTo>
                    <a:pt x="860" y="31"/>
                  </a:lnTo>
                  <a:lnTo>
                    <a:pt x="782" y="34"/>
                  </a:lnTo>
                  <a:lnTo>
                    <a:pt x="699" y="42"/>
                  </a:lnTo>
                  <a:lnTo>
                    <a:pt x="618" y="57"/>
                  </a:lnTo>
                  <a:lnTo>
                    <a:pt x="537" y="78"/>
                  </a:lnTo>
                  <a:lnTo>
                    <a:pt x="461" y="110"/>
                  </a:lnTo>
                  <a:lnTo>
                    <a:pt x="390" y="147"/>
                  </a:lnTo>
                  <a:lnTo>
                    <a:pt x="324" y="195"/>
                  </a:lnTo>
                  <a:lnTo>
                    <a:pt x="324" y="195"/>
                  </a:lnTo>
                  <a:lnTo>
                    <a:pt x="268" y="246"/>
                  </a:lnTo>
                  <a:lnTo>
                    <a:pt x="223" y="292"/>
                  </a:lnTo>
                  <a:lnTo>
                    <a:pt x="183" y="335"/>
                  </a:lnTo>
                  <a:lnTo>
                    <a:pt x="153" y="372"/>
                  </a:lnTo>
                  <a:lnTo>
                    <a:pt x="130" y="409"/>
                  </a:lnTo>
                  <a:lnTo>
                    <a:pt x="112" y="442"/>
                  </a:lnTo>
                  <a:lnTo>
                    <a:pt x="96" y="471"/>
                  </a:lnTo>
                  <a:lnTo>
                    <a:pt x="84" y="501"/>
                  </a:lnTo>
                  <a:lnTo>
                    <a:pt x="73" y="531"/>
                  </a:lnTo>
                  <a:lnTo>
                    <a:pt x="65" y="558"/>
                  </a:lnTo>
                  <a:lnTo>
                    <a:pt x="65" y="558"/>
                  </a:lnTo>
                  <a:lnTo>
                    <a:pt x="52" y="594"/>
                  </a:lnTo>
                  <a:lnTo>
                    <a:pt x="40" y="621"/>
                  </a:lnTo>
                  <a:lnTo>
                    <a:pt x="29" y="642"/>
                  </a:lnTo>
                  <a:lnTo>
                    <a:pt x="19" y="657"/>
                  </a:lnTo>
                  <a:lnTo>
                    <a:pt x="10" y="665"/>
                  </a:lnTo>
                  <a:lnTo>
                    <a:pt x="4" y="670"/>
                  </a:lnTo>
                  <a:lnTo>
                    <a:pt x="0" y="667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2" y="630"/>
                  </a:lnTo>
                  <a:lnTo>
                    <a:pt x="2" y="630"/>
                  </a:lnTo>
                </a:path>
              </a:pathLst>
            </a:custGeom>
            <a:solidFill>
              <a:srgbClr val="FFF39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8" name="Freeform 309">
              <a:extLst>
                <a:ext uri="{FF2B5EF4-FFF2-40B4-BE49-F238E27FC236}">
                  <a16:creationId xmlns:a16="http://schemas.microsoft.com/office/drawing/2014/main" id="{6B3A2115-DDE6-7592-A8B8-55C1AFD4E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" y="1314"/>
              <a:ext cx="1167" cy="651"/>
            </a:xfrm>
            <a:custGeom>
              <a:avLst/>
              <a:gdLst/>
              <a:ahLst/>
              <a:cxnLst>
                <a:cxn ang="0">
                  <a:pos x="48" y="489"/>
                </a:cxn>
                <a:cxn ang="0">
                  <a:pos x="170" y="287"/>
                </a:cxn>
                <a:cxn ang="0">
                  <a:pos x="326" y="142"/>
                </a:cxn>
                <a:cxn ang="0">
                  <a:pos x="508" y="48"/>
                </a:cxn>
                <a:cxn ang="0">
                  <a:pos x="704" y="4"/>
                </a:cxn>
                <a:cxn ang="0">
                  <a:pos x="803" y="0"/>
                </a:cxn>
                <a:cxn ang="0">
                  <a:pos x="897" y="2"/>
                </a:cxn>
                <a:cxn ang="0">
                  <a:pos x="982" y="8"/>
                </a:cxn>
                <a:cxn ang="0">
                  <a:pos x="1053" y="20"/>
                </a:cxn>
                <a:cxn ang="0">
                  <a:pos x="1108" y="34"/>
                </a:cxn>
                <a:cxn ang="0">
                  <a:pos x="1148" y="50"/>
                </a:cxn>
                <a:cxn ang="0">
                  <a:pos x="1159" y="59"/>
                </a:cxn>
                <a:cxn ang="0">
                  <a:pos x="1166" y="68"/>
                </a:cxn>
                <a:cxn ang="0">
                  <a:pos x="1155" y="68"/>
                </a:cxn>
                <a:cxn ang="0">
                  <a:pos x="1129" y="63"/>
                </a:cxn>
                <a:cxn ang="0">
                  <a:pos x="1087" y="52"/>
                </a:cxn>
                <a:cxn ang="0">
                  <a:pos x="1060" y="44"/>
                </a:cxn>
                <a:cxn ang="0">
                  <a:pos x="927" y="20"/>
                </a:cxn>
                <a:cxn ang="0">
                  <a:pos x="771" y="20"/>
                </a:cxn>
                <a:cxn ang="0">
                  <a:pos x="609" y="44"/>
                </a:cxn>
                <a:cxn ang="0">
                  <a:pos x="453" y="96"/>
                </a:cxn>
                <a:cxn ang="0">
                  <a:pos x="316" y="183"/>
                </a:cxn>
                <a:cxn ang="0">
                  <a:pos x="261" y="234"/>
                </a:cxn>
                <a:cxn ang="0">
                  <a:pos x="177" y="320"/>
                </a:cxn>
                <a:cxn ang="0">
                  <a:pos x="122" y="396"/>
                </a:cxn>
                <a:cxn ang="0">
                  <a:pos x="89" y="460"/>
                </a:cxn>
                <a:cxn ang="0">
                  <a:pos x="67" y="514"/>
                </a:cxn>
                <a:cxn ang="0">
                  <a:pos x="57" y="539"/>
                </a:cxn>
                <a:cxn ang="0">
                  <a:pos x="34" y="601"/>
                </a:cxn>
                <a:cxn ang="0">
                  <a:pos x="15" y="636"/>
                </a:cxn>
                <a:cxn ang="0">
                  <a:pos x="4" y="650"/>
                </a:cxn>
                <a:cxn ang="0">
                  <a:pos x="0" y="638"/>
                </a:cxn>
                <a:cxn ang="0">
                  <a:pos x="4" y="611"/>
                </a:cxn>
              </a:cxnLst>
              <a:rect l="0" t="0" r="r" b="b"/>
              <a:pathLst>
                <a:path w="1167" h="651">
                  <a:moveTo>
                    <a:pt x="4" y="611"/>
                  </a:moveTo>
                  <a:lnTo>
                    <a:pt x="48" y="489"/>
                  </a:lnTo>
                  <a:lnTo>
                    <a:pt x="103" y="380"/>
                  </a:lnTo>
                  <a:lnTo>
                    <a:pt x="170" y="287"/>
                  </a:lnTo>
                  <a:lnTo>
                    <a:pt x="244" y="207"/>
                  </a:lnTo>
                  <a:lnTo>
                    <a:pt x="326" y="142"/>
                  </a:lnTo>
                  <a:lnTo>
                    <a:pt x="415" y="89"/>
                  </a:lnTo>
                  <a:lnTo>
                    <a:pt x="508" y="48"/>
                  </a:lnTo>
                  <a:lnTo>
                    <a:pt x="605" y="20"/>
                  </a:lnTo>
                  <a:lnTo>
                    <a:pt x="704" y="4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51" y="0"/>
                  </a:lnTo>
                  <a:lnTo>
                    <a:pt x="897" y="2"/>
                  </a:lnTo>
                  <a:lnTo>
                    <a:pt x="942" y="4"/>
                  </a:lnTo>
                  <a:lnTo>
                    <a:pt x="982" y="8"/>
                  </a:lnTo>
                  <a:lnTo>
                    <a:pt x="1020" y="15"/>
                  </a:lnTo>
                  <a:lnTo>
                    <a:pt x="1053" y="20"/>
                  </a:lnTo>
                  <a:lnTo>
                    <a:pt x="1083" y="27"/>
                  </a:lnTo>
                  <a:lnTo>
                    <a:pt x="1108" y="34"/>
                  </a:lnTo>
                  <a:lnTo>
                    <a:pt x="1131" y="42"/>
                  </a:lnTo>
                  <a:lnTo>
                    <a:pt x="1148" y="50"/>
                  </a:lnTo>
                  <a:lnTo>
                    <a:pt x="1148" y="50"/>
                  </a:lnTo>
                  <a:lnTo>
                    <a:pt x="1159" y="59"/>
                  </a:lnTo>
                  <a:lnTo>
                    <a:pt x="1163" y="63"/>
                  </a:lnTo>
                  <a:lnTo>
                    <a:pt x="1166" y="68"/>
                  </a:lnTo>
                  <a:lnTo>
                    <a:pt x="1163" y="68"/>
                  </a:lnTo>
                  <a:lnTo>
                    <a:pt x="1155" y="68"/>
                  </a:lnTo>
                  <a:lnTo>
                    <a:pt x="1145" y="68"/>
                  </a:lnTo>
                  <a:lnTo>
                    <a:pt x="1129" y="63"/>
                  </a:lnTo>
                  <a:lnTo>
                    <a:pt x="1111" y="59"/>
                  </a:lnTo>
                  <a:lnTo>
                    <a:pt x="1087" y="52"/>
                  </a:lnTo>
                  <a:lnTo>
                    <a:pt x="1060" y="44"/>
                  </a:lnTo>
                  <a:lnTo>
                    <a:pt x="1060" y="44"/>
                  </a:lnTo>
                  <a:lnTo>
                    <a:pt x="996" y="31"/>
                  </a:lnTo>
                  <a:lnTo>
                    <a:pt x="927" y="20"/>
                  </a:lnTo>
                  <a:lnTo>
                    <a:pt x="851" y="18"/>
                  </a:lnTo>
                  <a:lnTo>
                    <a:pt x="771" y="20"/>
                  </a:lnTo>
                  <a:lnTo>
                    <a:pt x="691" y="29"/>
                  </a:lnTo>
                  <a:lnTo>
                    <a:pt x="609" y="44"/>
                  </a:lnTo>
                  <a:lnTo>
                    <a:pt x="529" y="68"/>
                  </a:lnTo>
                  <a:lnTo>
                    <a:pt x="453" y="96"/>
                  </a:lnTo>
                  <a:lnTo>
                    <a:pt x="381" y="137"/>
                  </a:lnTo>
                  <a:lnTo>
                    <a:pt x="316" y="183"/>
                  </a:lnTo>
                  <a:lnTo>
                    <a:pt x="316" y="183"/>
                  </a:lnTo>
                  <a:lnTo>
                    <a:pt x="261" y="234"/>
                  </a:lnTo>
                  <a:lnTo>
                    <a:pt x="215" y="280"/>
                  </a:lnTo>
                  <a:lnTo>
                    <a:pt x="177" y="320"/>
                  </a:lnTo>
                  <a:lnTo>
                    <a:pt x="145" y="361"/>
                  </a:lnTo>
                  <a:lnTo>
                    <a:pt x="122" y="396"/>
                  </a:lnTo>
                  <a:lnTo>
                    <a:pt x="103" y="428"/>
                  </a:lnTo>
                  <a:lnTo>
                    <a:pt x="89" y="460"/>
                  </a:lnTo>
                  <a:lnTo>
                    <a:pt x="75" y="486"/>
                  </a:lnTo>
                  <a:lnTo>
                    <a:pt x="67" y="514"/>
                  </a:lnTo>
                  <a:lnTo>
                    <a:pt x="57" y="539"/>
                  </a:lnTo>
                  <a:lnTo>
                    <a:pt x="57" y="539"/>
                  </a:lnTo>
                  <a:lnTo>
                    <a:pt x="44" y="576"/>
                  </a:lnTo>
                  <a:lnTo>
                    <a:pt x="34" y="601"/>
                  </a:lnTo>
                  <a:lnTo>
                    <a:pt x="23" y="622"/>
                  </a:lnTo>
                  <a:lnTo>
                    <a:pt x="15" y="636"/>
                  </a:lnTo>
                  <a:lnTo>
                    <a:pt x="8" y="645"/>
                  </a:lnTo>
                  <a:lnTo>
                    <a:pt x="4" y="650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4" y="611"/>
                  </a:lnTo>
                  <a:lnTo>
                    <a:pt x="4" y="611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9" name="Freeform 310">
              <a:extLst>
                <a:ext uri="{FF2B5EF4-FFF2-40B4-BE49-F238E27FC236}">
                  <a16:creationId xmlns:a16="http://schemas.microsoft.com/office/drawing/2014/main" id="{DB6EBA77-D434-F511-5777-AF68FFF9C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" y="1318"/>
              <a:ext cx="1145" cy="628"/>
            </a:xfrm>
            <a:custGeom>
              <a:avLst/>
              <a:gdLst/>
              <a:ahLst/>
              <a:cxnLst>
                <a:cxn ang="0">
                  <a:pos x="50" y="473"/>
                </a:cxn>
                <a:cxn ang="0">
                  <a:pos x="174" y="275"/>
                </a:cxn>
                <a:cxn ang="0">
                  <a:pos x="333" y="135"/>
                </a:cxn>
                <a:cxn ang="0">
                  <a:pos x="510" y="46"/>
                </a:cxn>
                <a:cxn ang="0">
                  <a:pos x="701" y="4"/>
                </a:cxn>
                <a:cxn ang="0">
                  <a:pos x="796" y="0"/>
                </a:cxn>
                <a:cxn ang="0">
                  <a:pos x="889" y="2"/>
                </a:cxn>
                <a:cxn ang="0">
                  <a:pos x="971" y="8"/>
                </a:cxn>
                <a:cxn ang="0">
                  <a:pos x="1039" y="16"/>
                </a:cxn>
                <a:cxn ang="0">
                  <a:pos x="1093" y="29"/>
                </a:cxn>
                <a:cxn ang="0">
                  <a:pos x="1127" y="41"/>
                </a:cxn>
                <a:cxn ang="0">
                  <a:pos x="1138" y="48"/>
                </a:cxn>
                <a:cxn ang="0">
                  <a:pos x="1144" y="54"/>
                </a:cxn>
                <a:cxn ang="0">
                  <a:pos x="1134" y="54"/>
                </a:cxn>
                <a:cxn ang="0">
                  <a:pos x="1108" y="48"/>
                </a:cxn>
                <a:cxn ang="0">
                  <a:pos x="1070" y="40"/>
                </a:cxn>
                <a:cxn ang="0">
                  <a:pos x="1047" y="31"/>
                </a:cxn>
                <a:cxn ang="0">
                  <a:pos x="916" y="10"/>
                </a:cxn>
                <a:cxn ang="0">
                  <a:pos x="763" y="8"/>
                </a:cxn>
                <a:cxn ang="0">
                  <a:pos x="602" y="34"/>
                </a:cxn>
                <a:cxn ang="0">
                  <a:pos x="444" y="86"/>
                </a:cxn>
                <a:cxn ang="0">
                  <a:pos x="310" y="172"/>
                </a:cxn>
                <a:cxn ang="0">
                  <a:pos x="253" y="222"/>
                </a:cxn>
                <a:cxn ang="0">
                  <a:pos x="168" y="310"/>
                </a:cxn>
                <a:cxn ang="0">
                  <a:pos x="113" y="383"/>
                </a:cxn>
                <a:cxn ang="0">
                  <a:pos x="80" y="445"/>
                </a:cxn>
                <a:cxn ang="0">
                  <a:pos x="59" y="498"/>
                </a:cxn>
                <a:cxn ang="0">
                  <a:pos x="50" y="521"/>
                </a:cxn>
                <a:cxn ang="0">
                  <a:pos x="27" y="581"/>
                </a:cxn>
                <a:cxn ang="0">
                  <a:pos x="11" y="616"/>
                </a:cxn>
                <a:cxn ang="0">
                  <a:pos x="0" y="627"/>
                </a:cxn>
                <a:cxn ang="0">
                  <a:pos x="0" y="618"/>
                </a:cxn>
                <a:cxn ang="0">
                  <a:pos x="4" y="592"/>
                </a:cxn>
              </a:cxnLst>
              <a:rect l="0" t="0" r="r" b="b"/>
              <a:pathLst>
                <a:path w="1145" h="628">
                  <a:moveTo>
                    <a:pt x="4" y="592"/>
                  </a:moveTo>
                  <a:lnTo>
                    <a:pt x="50" y="473"/>
                  </a:lnTo>
                  <a:lnTo>
                    <a:pt x="107" y="365"/>
                  </a:lnTo>
                  <a:lnTo>
                    <a:pt x="174" y="275"/>
                  </a:lnTo>
                  <a:lnTo>
                    <a:pt x="250" y="197"/>
                  </a:lnTo>
                  <a:lnTo>
                    <a:pt x="333" y="135"/>
                  </a:lnTo>
                  <a:lnTo>
                    <a:pt x="419" y="84"/>
                  </a:lnTo>
                  <a:lnTo>
                    <a:pt x="510" y="46"/>
                  </a:lnTo>
                  <a:lnTo>
                    <a:pt x="605" y="20"/>
                  </a:lnTo>
                  <a:lnTo>
                    <a:pt x="701" y="4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842" y="0"/>
                  </a:lnTo>
                  <a:lnTo>
                    <a:pt x="889" y="2"/>
                  </a:lnTo>
                  <a:lnTo>
                    <a:pt x="931" y="4"/>
                  </a:lnTo>
                  <a:lnTo>
                    <a:pt x="971" y="8"/>
                  </a:lnTo>
                  <a:lnTo>
                    <a:pt x="1007" y="13"/>
                  </a:lnTo>
                  <a:lnTo>
                    <a:pt x="1039" y="16"/>
                  </a:lnTo>
                  <a:lnTo>
                    <a:pt x="1068" y="23"/>
                  </a:lnTo>
                  <a:lnTo>
                    <a:pt x="1093" y="29"/>
                  </a:lnTo>
                  <a:lnTo>
                    <a:pt x="1113" y="36"/>
                  </a:lnTo>
                  <a:lnTo>
                    <a:pt x="1127" y="41"/>
                  </a:lnTo>
                  <a:lnTo>
                    <a:pt x="1127" y="41"/>
                  </a:lnTo>
                  <a:lnTo>
                    <a:pt x="1138" y="48"/>
                  </a:lnTo>
                  <a:lnTo>
                    <a:pt x="1141" y="52"/>
                  </a:lnTo>
                  <a:lnTo>
                    <a:pt x="1144" y="54"/>
                  </a:lnTo>
                  <a:lnTo>
                    <a:pt x="1140" y="54"/>
                  </a:lnTo>
                  <a:lnTo>
                    <a:pt x="1134" y="54"/>
                  </a:lnTo>
                  <a:lnTo>
                    <a:pt x="1123" y="52"/>
                  </a:lnTo>
                  <a:lnTo>
                    <a:pt x="1108" y="48"/>
                  </a:lnTo>
                  <a:lnTo>
                    <a:pt x="1091" y="43"/>
                  </a:lnTo>
                  <a:lnTo>
                    <a:pt x="1070" y="40"/>
                  </a:lnTo>
                  <a:lnTo>
                    <a:pt x="1047" y="31"/>
                  </a:lnTo>
                  <a:lnTo>
                    <a:pt x="1047" y="31"/>
                  </a:lnTo>
                  <a:lnTo>
                    <a:pt x="986" y="18"/>
                  </a:lnTo>
                  <a:lnTo>
                    <a:pt x="916" y="10"/>
                  </a:lnTo>
                  <a:lnTo>
                    <a:pt x="842" y="8"/>
                  </a:lnTo>
                  <a:lnTo>
                    <a:pt x="763" y="8"/>
                  </a:lnTo>
                  <a:lnTo>
                    <a:pt x="683" y="18"/>
                  </a:lnTo>
                  <a:lnTo>
                    <a:pt x="602" y="34"/>
                  </a:lnTo>
                  <a:lnTo>
                    <a:pt x="522" y="57"/>
                  </a:lnTo>
                  <a:lnTo>
                    <a:pt x="444" y="86"/>
                  </a:lnTo>
                  <a:lnTo>
                    <a:pt x="372" y="126"/>
                  </a:lnTo>
                  <a:lnTo>
                    <a:pt x="310" y="172"/>
                  </a:lnTo>
                  <a:lnTo>
                    <a:pt x="310" y="172"/>
                  </a:lnTo>
                  <a:lnTo>
                    <a:pt x="253" y="222"/>
                  </a:lnTo>
                  <a:lnTo>
                    <a:pt x="206" y="269"/>
                  </a:lnTo>
                  <a:lnTo>
                    <a:pt x="168" y="310"/>
                  </a:lnTo>
                  <a:lnTo>
                    <a:pt x="137" y="349"/>
                  </a:lnTo>
                  <a:lnTo>
                    <a:pt x="113" y="383"/>
                  </a:lnTo>
                  <a:lnTo>
                    <a:pt x="94" y="416"/>
                  </a:lnTo>
                  <a:lnTo>
                    <a:pt x="80" y="445"/>
                  </a:lnTo>
                  <a:lnTo>
                    <a:pt x="67" y="473"/>
                  </a:lnTo>
                  <a:lnTo>
                    <a:pt x="59" y="498"/>
                  </a:lnTo>
                  <a:lnTo>
                    <a:pt x="50" y="521"/>
                  </a:lnTo>
                  <a:lnTo>
                    <a:pt x="50" y="521"/>
                  </a:lnTo>
                  <a:lnTo>
                    <a:pt x="37" y="554"/>
                  </a:lnTo>
                  <a:lnTo>
                    <a:pt x="27" y="581"/>
                  </a:lnTo>
                  <a:lnTo>
                    <a:pt x="16" y="601"/>
                  </a:lnTo>
                  <a:lnTo>
                    <a:pt x="11" y="616"/>
                  </a:lnTo>
                  <a:lnTo>
                    <a:pt x="4" y="624"/>
                  </a:lnTo>
                  <a:lnTo>
                    <a:pt x="0" y="627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2" y="607"/>
                  </a:lnTo>
                  <a:lnTo>
                    <a:pt x="4" y="592"/>
                  </a:lnTo>
                  <a:lnTo>
                    <a:pt x="4" y="592"/>
                  </a:lnTo>
                </a:path>
              </a:pathLst>
            </a:custGeom>
            <a:solidFill>
              <a:srgbClr val="FFF7A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90" name="Freeform 311">
              <a:extLst>
                <a:ext uri="{FF2B5EF4-FFF2-40B4-BE49-F238E27FC236}">
                  <a16:creationId xmlns:a16="http://schemas.microsoft.com/office/drawing/2014/main" id="{724B499A-D060-61E3-8E36-E7C57314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" y="1955"/>
              <a:ext cx="195" cy="170"/>
            </a:xfrm>
            <a:custGeom>
              <a:avLst/>
              <a:gdLst/>
              <a:ahLst/>
              <a:cxnLst>
                <a:cxn ang="0">
                  <a:pos x="94" y="118"/>
                </a:cxn>
                <a:cxn ang="0">
                  <a:pos x="154" y="127"/>
                </a:cxn>
                <a:cxn ang="0">
                  <a:pos x="160" y="90"/>
                </a:cxn>
                <a:cxn ang="0">
                  <a:pos x="160" y="90"/>
                </a:cxn>
                <a:cxn ang="0">
                  <a:pos x="160" y="74"/>
                </a:cxn>
                <a:cxn ang="0">
                  <a:pos x="152" y="61"/>
                </a:cxn>
                <a:cxn ang="0">
                  <a:pos x="139" y="50"/>
                </a:cxn>
                <a:cxn ang="0">
                  <a:pos x="124" y="44"/>
                </a:cxn>
                <a:cxn ang="0">
                  <a:pos x="105" y="39"/>
                </a:cxn>
                <a:cxn ang="0">
                  <a:pos x="105" y="39"/>
                </a:cxn>
                <a:cxn ang="0">
                  <a:pos x="78" y="38"/>
                </a:cxn>
                <a:cxn ang="0">
                  <a:pos x="61" y="44"/>
                </a:cxn>
                <a:cxn ang="0">
                  <a:pos x="50" y="53"/>
                </a:cxn>
                <a:cxn ang="0">
                  <a:pos x="44" y="64"/>
                </a:cxn>
                <a:cxn ang="0">
                  <a:pos x="41" y="71"/>
                </a:cxn>
                <a:cxn ang="0">
                  <a:pos x="36" y="110"/>
                </a:cxn>
                <a:cxn ang="0">
                  <a:pos x="94" y="118"/>
                </a:cxn>
                <a:cxn ang="0">
                  <a:pos x="91" y="154"/>
                </a:cxn>
                <a:cxn ang="0">
                  <a:pos x="0" y="141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16" y="44"/>
                </a:cxn>
                <a:cxn ang="0">
                  <a:pos x="23" y="32"/>
                </a:cxn>
                <a:cxn ang="0">
                  <a:pos x="31" y="20"/>
                </a:cxn>
                <a:cxn ang="0">
                  <a:pos x="40" y="13"/>
                </a:cxn>
                <a:cxn ang="0">
                  <a:pos x="52" y="6"/>
                </a:cxn>
                <a:cxn ang="0">
                  <a:pos x="63" y="4"/>
                </a:cxn>
                <a:cxn ang="0">
                  <a:pos x="73" y="0"/>
                </a:cxn>
                <a:cxn ang="0">
                  <a:pos x="87" y="0"/>
                </a:cxn>
                <a:cxn ang="0">
                  <a:pos x="99" y="0"/>
                </a:cxn>
                <a:cxn ang="0">
                  <a:pos x="110" y="2"/>
                </a:cxn>
                <a:cxn ang="0">
                  <a:pos x="110" y="2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5" y="13"/>
                </a:cxn>
                <a:cxn ang="0">
                  <a:pos x="158" y="18"/>
                </a:cxn>
                <a:cxn ang="0">
                  <a:pos x="168" y="25"/>
                </a:cxn>
                <a:cxn ang="0">
                  <a:pos x="177" y="36"/>
                </a:cxn>
                <a:cxn ang="0">
                  <a:pos x="186" y="46"/>
                </a:cxn>
                <a:cxn ang="0">
                  <a:pos x="190" y="59"/>
                </a:cxn>
                <a:cxn ang="0">
                  <a:pos x="194" y="74"/>
                </a:cxn>
                <a:cxn ang="0">
                  <a:pos x="191" y="90"/>
                </a:cxn>
                <a:cxn ang="0">
                  <a:pos x="179" y="169"/>
                </a:cxn>
                <a:cxn ang="0">
                  <a:pos x="91" y="154"/>
                </a:cxn>
                <a:cxn ang="0">
                  <a:pos x="94" y="118"/>
                </a:cxn>
                <a:cxn ang="0">
                  <a:pos x="94" y="118"/>
                </a:cxn>
              </a:cxnLst>
              <a:rect l="0" t="0" r="r" b="b"/>
              <a:pathLst>
                <a:path w="195" h="170">
                  <a:moveTo>
                    <a:pt x="94" y="118"/>
                  </a:moveTo>
                  <a:lnTo>
                    <a:pt x="154" y="127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60" y="74"/>
                  </a:lnTo>
                  <a:lnTo>
                    <a:pt x="152" y="61"/>
                  </a:lnTo>
                  <a:lnTo>
                    <a:pt x="139" y="50"/>
                  </a:lnTo>
                  <a:lnTo>
                    <a:pt x="124" y="44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78" y="38"/>
                  </a:lnTo>
                  <a:lnTo>
                    <a:pt x="61" y="44"/>
                  </a:lnTo>
                  <a:lnTo>
                    <a:pt x="50" y="53"/>
                  </a:lnTo>
                  <a:lnTo>
                    <a:pt x="44" y="64"/>
                  </a:lnTo>
                  <a:lnTo>
                    <a:pt x="41" y="71"/>
                  </a:lnTo>
                  <a:lnTo>
                    <a:pt x="36" y="110"/>
                  </a:lnTo>
                  <a:lnTo>
                    <a:pt x="94" y="118"/>
                  </a:lnTo>
                  <a:lnTo>
                    <a:pt x="91" y="154"/>
                  </a:lnTo>
                  <a:lnTo>
                    <a:pt x="0" y="14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1" y="20"/>
                  </a:lnTo>
                  <a:lnTo>
                    <a:pt x="40" y="13"/>
                  </a:lnTo>
                  <a:lnTo>
                    <a:pt x="52" y="6"/>
                  </a:lnTo>
                  <a:lnTo>
                    <a:pt x="63" y="4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99" y="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58" y="18"/>
                  </a:lnTo>
                  <a:lnTo>
                    <a:pt x="168" y="25"/>
                  </a:lnTo>
                  <a:lnTo>
                    <a:pt x="177" y="36"/>
                  </a:lnTo>
                  <a:lnTo>
                    <a:pt x="186" y="46"/>
                  </a:lnTo>
                  <a:lnTo>
                    <a:pt x="190" y="59"/>
                  </a:lnTo>
                  <a:lnTo>
                    <a:pt x="194" y="74"/>
                  </a:lnTo>
                  <a:lnTo>
                    <a:pt x="191" y="90"/>
                  </a:lnTo>
                  <a:lnTo>
                    <a:pt x="179" y="169"/>
                  </a:lnTo>
                  <a:lnTo>
                    <a:pt x="91" y="154"/>
                  </a:lnTo>
                  <a:lnTo>
                    <a:pt x="94" y="118"/>
                  </a:lnTo>
                  <a:lnTo>
                    <a:pt x="94" y="11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91" name="Freeform 312">
              <a:extLst>
                <a:ext uri="{FF2B5EF4-FFF2-40B4-BE49-F238E27FC236}">
                  <a16:creationId xmlns:a16="http://schemas.microsoft.com/office/drawing/2014/main" id="{58F27DAC-E0BC-46D8-9985-A1F6B60AD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748"/>
              <a:ext cx="228" cy="194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3" y="53"/>
                </a:cxn>
                <a:cxn ang="0">
                  <a:pos x="75" y="39"/>
                </a:cxn>
                <a:cxn ang="0">
                  <a:pos x="88" y="37"/>
                </a:cxn>
                <a:cxn ang="0">
                  <a:pos x="94" y="39"/>
                </a:cxn>
                <a:cxn ang="0">
                  <a:pos x="107" y="50"/>
                </a:cxn>
                <a:cxn ang="0">
                  <a:pos x="109" y="66"/>
                </a:cxn>
                <a:cxn ang="0">
                  <a:pos x="88" y="117"/>
                </a:cxn>
                <a:cxn ang="0">
                  <a:pos x="48" y="140"/>
                </a:cxn>
                <a:cxn ang="0">
                  <a:pos x="178" y="159"/>
                </a:cxn>
                <a:cxn ang="0">
                  <a:pos x="132" y="94"/>
                </a:cxn>
                <a:cxn ang="0">
                  <a:pos x="139" y="81"/>
                </a:cxn>
                <a:cxn ang="0">
                  <a:pos x="153" y="73"/>
                </a:cxn>
                <a:cxn ang="0">
                  <a:pos x="174" y="81"/>
                </a:cxn>
                <a:cxn ang="0">
                  <a:pos x="183" y="85"/>
                </a:cxn>
                <a:cxn ang="0">
                  <a:pos x="197" y="89"/>
                </a:cxn>
                <a:cxn ang="0">
                  <a:pos x="210" y="92"/>
                </a:cxn>
                <a:cxn ang="0">
                  <a:pos x="222" y="51"/>
                </a:cxn>
                <a:cxn ang="0">
                  <a:pos x="218" y="53"/>
                </a:cxn>
                <a:cxn ang="0">
                  <a:pos x="208" y="53"/>
                </a:cxn>
                <a:cxn ang="0">
                  <a:pos x="187" y="43"/>
                </a:cxn>
                <a:cxn ang="0">
                  <a:pos x="169" y="39"/>
                </a:cxn>
                <a:cxn ang="0">
                  <a:pos x="149" y="37"/>
                </a:cxn>
                <a:cxn ang="0">
                  <a:pos x="134" y="48"/>
                </a:cxn>
                <a:cxn ang="0">
                  <a:pos x="134" y="35"/>
                </a:cxn>
                <a:cxn ang="0">
                  <a:pos x="123" y="16"/>
                </a:cxn>
                <a:cxn ang="0">
                  <a:pos x="107" y="3"/>
                </a:cxn>
                <a:cxn ang="0">
                  <a:pos x="103" y="2"/>
                </a:cxn>
                <a:cxn ang="0">
                  <a:pos x="88" y="0"/>
                </a:cxn>
                <a:cxn ang="0">
                  <a:pos x="73" y="0"/>
                </a:cxn>
                <a:cxn ang="0">
                  <a:pos x="59" y="7"/>
                </a:cxn>
                <a:cxn ang="0">
                  <a:pos x="42" y="23"/>
                </a:cxn>
                <a:cxn ang="0">
                  <a:pos x="0" y="117"/>
                </a:cxn>
                <a:cxn ang="0">
                  <a:pos x="63" y="106"/>
                </a:cxn>
              </a:cxnLst>
              <a:rect l="0" t="0" r="r" b="b"/>
              <a:pathLst>
                <a:path w="228" h="194">
                  <a:moveTo>
                    <a:pt x="63" y="106"/>
                  </a:moveTo>
                  <a:lnTo>
                    <a:pt x="42" y="96"/>
                  </a:lnTo>
                  <a:lnTo>
                    <a:pt x="63" y="53"/>
                  </a:lnTo>
                  <a:lnTo>
                    <a:pt x="63" y="53"/>
                  </a:lnTo>
                  <a:lnTo>
                    <a:pt x="66" y="43"/>
                  </a:lnTo>
                  <a:lnTo>
                    <a:pt x="75" y="39"/>
                  </a:lnTo>
                  <a:lnTo>
                    <a:pt x="82" y="37"/>
                  </a:lnTo>
                  <a:lnTo>
                    <a:pt x="88" y="37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103" y="43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09" y="66"/>
                  </a:lnTo>
                  <a:lnTo>
                    <a:pt x="105" y="76"/>
                  </a:lnTo>
                  <a:lnTo>
                    <a:pt x="88" y="117"/>
                  </a:lnTo>
                  <a:lnTo>
                    <a:pt x="63" y="106"/>
                  </a:lnTo>
                  <a:lnTo>
                    <a:pt x="48" y="140"/>
                  </a:lnTo>
                  <a:lnTo>
                    <a:pt x="164" y="193"/>
                  </a:lnTo>
                  <a:lnTo>
                    <a:pt x="178" y="159"/>
                  </a:lnTo>
                  <a:lnTo>
                    <a:pt x="116" y="129"/>
                  </a:lnTo>
                  <a:lnTo>
                    <a:pt x="132" y="94"/>
                  </a:lnTo>
                  <a:lnTo>
                    <a:pt x="132" y="94"/>
                  </a:lnTo>
                  <a:lnTo>
                    <a:pt x="139" y="81"/>
                  </a:lnTo>
                  <a:lnTo>
                    <a:pt x="144" y="75"/>
                  </a:lnTo>
                  <a:lnTo>
                    <a:pt x="153" y="73"/>
                  </a:lnTo>
                  <a:lnTo>
                    <a:pt x="162" y="75"/>
                  </a:lnTo>
                  <a:lnTo>
                    <a:pt x="174" y="81"/>
                  </a:lnTo>
                  <a:lnTo>
                    <a:pt x="174" y="81"/>
                  </a:lnTo>
                  <a:lnTo>
                    <a:pt x="183" y="85"/>
                  </a:lnTo>
                  <a:lnTo>
                    <a:pt x="191" y="87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0" y="92"/>
                  </a:lnTo>
                  <a:lnTo>
                    <a:pt x="227" y="53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18" y="53"/>
                  </a:lnTo>
                  <a:lnTo>
                    <a:pt x="214" y="53"/>
                  </a:lnTo>
                  <a:lnTo>
                    <a:pt x="208" y="53"/>
                  </a:lnTo>
                  <a:lnTo>
                    <a:pt x="199" y="50"/>
                  </a:lnTo>
                  <a:lnTo>
                    <a:pt x="187" y="43"/>
                  </a:lnTo>
                  <a:lnTo>
                    <a:pt x="187" y="43"/>
                  </a:lnTo>
                  <a:lnTo>
                    <a:pt x="169" y="39"/>
                  </a:lnTo>
                  <a:lnTo>
                    <a:pt x="157" y="35"/>
                  </a:lnTo>
                  <a:lnTo>
                    <a:pt x="149" y="37"/>
                  </a:lnTo>
                  <a:lnTo>
                    <a:pt x="141" y="41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4" y="35"/>
                  </a:lnTo>
                  <a:lnTo>
                    <a:pt x="130" y="27"/>
                  </a:lnTo>
                  <a:lnTo>
                    <a:pt x="123" y="16"/>
                  </a:lnTo>
                  <a:lnTo>
                    <a:pt x="117" y="9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5" y="3"/>
                  </a:lnTo>
                  <a:lnTo>
                    <a:pt x="59" y="7"/>
                  </a:lnTo>
                  <a:lnTo>
                    <a:pt x="50" y="14"/>
                  </a:lnTo>
                  <a:lnTo>
                    <a:pt x="42" y="23"/>
                  </a:lnTo>
                  <a:lnTo>
                    <a:pt x="38" y="35"/>
                  </a:lnTo>
                  <a:lnTo>
                    <a:pt x="0" y="117"/>
                  </a:lnTo>
                  <a:lnTo>
                    <a:pt x="48" y="140"/>
                  </a:lnTo>
                  <a:lnTo>
                    <a:pt x="63" y="106"/>
                  </a:lnTo>
                  <a:lnTo>
                    <a:pt x="63" y="106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0" name="Freeform 313">
              <a:extLst>
                <a:ext uri="{FF2B5EF4-FFF2-40B4-BE49-F238E27FC236}">
                  <a16:creationId xmlns:a16="http://schemas.microsoft.com/office/drawing/2014/main" id="{A7EC938F-12E4-7A23-F9D7-0159830B3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559"/>
              <a:ext cx="190" cy="190"/>
            </a:xfrm>
            <a:custGeom>
              <a:avLst/>
              <a:gdLst/>
              <a:ahLst/>
              <a:cxnLst>
                <a:cxn ang="0">
                  <a:pos x="136" y="66"/>
                </a:cxn>
                <a:cxn ang="0">
                  <a:pos x="149" y="85"/>
                </a:cxn>
                <a:cxn ang="0">
                  <a:pos x="153" y="101"/>
                </a:cxn>
                <a:cxn ang="0">
                  <a:pos x="151" y="117"/>
                </a:cxn>
                <a:cxn ang="0">
                  <a:pos x="145" y="129"/>
                </a:cxn>
                <a:cxn ang="0">
                  <a:pos x="142" y="135"/>
                </a:cxn>
                <a:cxn ang="0">
                  <a:pos x="132" y="143"/>
                </a:cxn>
                <a:cxn ang="0">
                  <a:pos x="119" y="150"/>
                </a:cxn>
                <a:cxn ang="0">
                  <a:pos x="103" y="152"/>
                </a:cxn>
                <a:cxn ang="0">
                  <a:pos x="84" y="145"/>
                </a:cxn>
                <a:cxn ang="0">
                  <a:pos x="62" y="131"/>
                </a:cxn>
                <a:cxn ang="0">
                  <a:pos x="52" y="122"/>
                </a:cxn>
                <a:cxn ang="0">
                  <a:pos x="37" y="103"/>
                </a:cxn>
                <a:cxn ang="0">
                  <a:pos x="34" y="87"/>
                </a:cxn>
                <a:cxn ang="0">
                  <a:pos x="35" y="69"/>
                </a:cxn>
                <a:cxn ang="0">
                  <a:pos x="41" y="59"/>
                </a:cxn>
                <a:cxn ang="0">
                  <a:pos x="46" y="53"/>
                </a:cxn>
                <a:cxn ang="0">
                  <a:pos x="54" y="44"/>
                </a:cxn>
                <a:cxn ang="0">
                  <a:pos x="67" y="38"/>
                </a:cxn>
                <a:cxn ang="0">
                  <a:pos x="84" y="36"/>
                </a:cxn>
                <a:cxn ang="0">
                  <a:pos x="103" y="43"/>
                </a:cxn>
                <a:cxn ang="0">
                  <a:pos x="126" y="55"/>
                </a:cxn>
                <a:cxn ang="0">
                  <a:pos x="149" y="25"/>
                </a:cxn>
                <a:cxn ang="0">
                  <a:pos x="113" y="4"/>
                </a:cxn>
                <a:cxn ang="0">
                  <a:pos x="80" y="0"/>
                </a:cxn>
                <a:cxn ang="0">
                  <a:pos x="54" y="6"/>
                </a:cxn>
                <a:cxn ang="0">
                  <a:pos x="34" y="19"/>
                </a:cxn>
                <a:cxn ang="0">
                  <a:pos x="20" y="32"/>
                </a:cxn>
                <a:cxn ang="0">
                  <a:pos x="16" y="38"/>
                </a:cxn>
                <a:cxn ang="0">
                  <a:pos x="4" y="57"/>
                </a:cxn>
                <a:cxn ang="0">
                  <a:pos x="0" y="82"/>
                </a:cxn>
                <a:cxn ang="0">
                  <a:pos x="2" y="112"/>
                </a:cxn>
                <a:cxn ang="0">
                  <a:pos x="20" y="143"/>
                </a:cxn>
                <a:cxn ang="0">
                  <a:pos x="37" y="161"/>
                </a:cxn>
                <a:cxn ang="0">
                  <a:pos x="75" y="184"/>
                </a:cxn>
                <a:cxn ang="0">
                  <a:pos x="107" y="189"/>
                </a:cxn>
                <a:cxn ang="0">
                  <a:pos x="135" y="182"/>
                </a:cxn>
                <a:cxn ang="0">
                  <a:pos x="153" y="169"/>
                </a:cxn>
                <a:cxn ang="0">
                  <a:pos x="165" y="154"/>
                </a:cxn>
                <a:cxn ang="0">
                  <a:pos x="172" y="148"/>
                </a:cxn>
                <a:cxn ang="0">
                  <a:pos x="183" y="129"/>
                </a:cxn>
                <a:cxn ang="0">
                  <a:pos x="189" y="103"/>
                </a:cxn>
                <a:cxn ang="0">
                  <a:pos x="184" y="76"/>
                </a:cxn>
                <a:cxn ang="0">
                  <a:pos x="165" y="43"/>
                </a:cxn>
                <a:cxn ang="0">
                  <a:pos x="126" y="55"/>
                </a:cxn>
              </a:cxnLst>
              <a:rect l="0" t="0" r="r" b="b"/>
              <a:pathLst>
                <a:path w="190" h="190">
                  <a:moveTo>
                    <a:pt x="126" y="55"/>
                  </a:moveTo>
                  <a:lnTo>
                    <a:pt x="136" y="66"/>
                  </a:lnTo>
                  <a:lnTo>
                    <a:pt x="142" y="76"/>
                  </a:lnTo>
                  <a:lnTo>
                    <a:pt x="149" y="85"/>
                  </a:lnTo>
                  <a:lnTo>
                    <a:pt x="151" y="92"/>
                  </a:lnTo>
                  <a:lnTo>
                    <a:pt x="153" y="101"/>
                  </a:lnTo>
                  <a:lnTo>
                    <a:pt x="153" y="110"/>
                  </a:lnTo>
                  <a:lnTo>
                    <a:pt x="151" y="117"/>
                  </a:lnTo>
                  <a:lnTo>
                    <a:pt x="149" y="124"/>
                  </a:lnTo>
                  <a:lnTo>
                    <a:pt x="145" y="129"/>
                  </a:lnTo>
                  <a:lnTo>
                    <a:pt x="142" y="135"/>
                  </a:lnTo>
                  <a:lnTo>
                    <a:pt x="142" y="135"/>
                  </a:lnTo>
                  <a:lnTo>
                    <a:pt x="138" y="140"/>
                  </a:lnTo>
                  <a:lnTo>
                    <a:pt x="132" y="143"/>
                  </a:lnTo>
                  <a:lnTo>
                    <a:pt x="126" y="148"/>
                  </a:lnTo>
                  <a:lnTo>
                    <a:pt x="119" y="150"/>
                  </a:lnTo>
                  <a:lnTo>
                    <a:pt x="110" y="152"/>
                  </a:lnTo>
                  <a:lnTo>
                    <a:pt x="103" y="152"/>
                  </a:lnTo>
                  <a:lnTo>
                    <a:pt x="94" y="150"/>
                  </a:lnTo>
                  <a:lnTo>
                    <a:pt x="84" y="145"/>
                  </a:lnTo>
                  <a:lnTo>
                    <a:pt x="73" y="140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52" y="122"/>
                  </a:lnTo>
                  <a:lnTo>
                    <a:pt x="43" y="112"/>
                  </a:lnTo>
                  <a:lnTo>
                    <a:pt x="37" y="103"/>
                  </a:lnTo>
                  <a:lnTo>
                    <a:pt x="35" y="95"/>
                  </a:lnTo>
                  <a:lnTo>
                    <a:pt x="34" y="87"/>
                  </a:lnTo>
                  <a:lnTo>
                    <a:pt x="34" y="78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1" y="59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50" y="48"/>
                  </a:lnTo>
                  <a:lnTo>
                    <a:pt x="54" y="44"/>
                  </a:lnTo>
                  <a:lnTo>
                    <a:pt x="60" y="40"/>
                  </a:lnTo>
                  <a:lnTo>
                    <a:pt x="67" y="38"/>
                  </a:lnTo>
                  <a:lnTo>
                    <a:pt x="75" y="36"/>
                  </a:lnTo>
                  <a:lnTo>
                    <a:pt x="84" y="36"/>
                  </a:lnTo>
                  <a:lnTo>
                    <a:pt x="92" y="38"/>
                  </a:lnTo>
                  <a:lnTo>
                    <a:pt x="103" y="43"/>
                  </a:lnTo>
                  <a:lnTo>
                    <a:pt x="113" y="46"/>
                  </a:lnTo>
                  <a:lnTo>
                    <a:pt x="126" y="55"/>
                  </a:lnTo>
                  <a:lnTo>
                    <a:pt x="149" y="25"/>
                  </a:lnTo>
                  <a:lnTo>
                    <a:pt x="149" y="25"/>
                  </a:lnTo>
                  <a:lnTo>
                    <a:pt x="130" y="13"/>
                  </a:lnTo>
                  <a:lnTo>
                    <a:pt x="113" y="4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4" y="6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8"/>
                  </a:lnTo>
                  <a:lnTo>
                    <a:pt x="9" y="46"/>
                  </a:lnTo>
                  <a:lnTo>
                    <a:pt x="4" y="57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7"/>
                  </a:lnTo>
                  <a:lnTo>
                    <a:pt x="2" y="112"/>
                  </a:lnTo>
                  <a:lnTo>
                    <a:pt x="8" y="129"/>
                  </a:lnTo>
                  <a:lnTo>
                    <a:pt x="20" y="143"/>
                  </a:lnTo>
                  <a:lnTo>
                    <a:pt x="37" y="161"/>
                  </a:lnTo>
                  <a:lnTo>
                    <a:pt x="37" y="161"/>
                  </a:lnTo>
                  <a:lnTo>
                    <a:pt x="57" y="175"/>
                  </a:lnTo>
                  <a:lnTo>
                    <a:pt x="75" y="184"/>
                  </a:lnTo>
                  <a:lnTo>
                    <a:pt x="92" y="189"/>
                  </a:lnTo>
                  <a:lnTo>
                    <a:pt x="107" y="189"/>
                  </a:lnTo>
                  <a:lnTo>
                    <a:pt x="121" y="186"/>
                  </a:lnTo>
                  <a:lnTo>
                    <a:pt x="135" y="182"/>
                  </a:lnTo>
                  <a:lnTo>
                    <a:pt x="145" y="175"/>
                  </a:lnTo>
                  <a:lnTo>
                    <a:pt x="153" y="169"/>
                  </a:lnTo>
                  <a:lnTo>
                    <a:pt x="161" y="161"/>
                  </a:lnTo>
                  <a:lnTo>
                    <a:pt x="165" y="154"/>
                  </a:lnTo>
                  <a:lnTo>
                    <a:pt x="165" y="154"/>
                  </a:lnTo>
                  <a:lnTo>
                    <a:pt x="172" y="148"/>
                  </a:lnTo>
                  <a:lnTo>
                    <a:pt x="176" y="140"/>
                  </a:lnTo>
                  <a:lnTo>
                    <a:pt x="183" y="129"/>
                  </a:lnTo>
                  <a:lnTo>
                    <a:pt x="186" y="118"/>
                  </a:lnTo>
                  <a:lnTo>
                    <a:pt x="189" y="103"/>
                  </a:lnTo>
                  <a:lnTo>
                    <a:pt x="189" y="91"/>
                  </a:lnTo>
                  <a:lnTo>
                    <a:pt x="184" y="76"/>
                  </a:lnTo>
                  <a:lnTo>
                    <a:pt x="179" y="59"/>
                  </a:lnTo>
                  <a:lnTo>
                    <a:pt x="165" y="43"/>
                  </a:lnTo>
                  <a:lnTo>
                    <a:pt x="149" y="25"/>
                  </a:lnTo>
                  <a:lnTo>
                    <a:pt x="126" y="55"/>
                  </a:lnTo>
                  <a:lnTo>
                    <a:pt x="126" y="55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1" name="Freeform 314">
              <a:extLst>
                <a:ext uri="{FF2B5EF4-FFF2-40B4-BE49-F238E27FC236}">
                  <a16:creationId xmlns:a16="http://schemas.microsoft.com/office/drawing/2014/main" id="{D0972FC6-1E46-F741-27A8-C97F58B48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459"/>
              <a:ext cx="144" cy="167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13" y="166"/>
                </a:cxn>
                <a:cxn ang="0">
                  <a:pos x="0" y="23"/>
                </a:cxn>
                <a:cxn ang="0">
                  <a:pos x="28" y="0"/>
                </a:cxn>
                <a:cxn ang="0">
                  <a:pos x="143" y="142"/>
                </a:cxn>
                <a:cxn ang="0">
                  <a:pos x="143" y="142"/>
                </a:cxn>
              </a:cxnLst>
              <a:rect l="0" t="0" r="r" b="b"/>
              <a:pathLst>
                <a:path w="144" h="167">
                  <a:moveTo>
                    <a:pt x="143" y="142"/>
                  </a:moveTo>
                  <a:lnTo>
                    <a:pt x="113" y="166"/>
                  </a:lnTo>
                  <a:lnTo>
                    <a:pt x="0" y="23"/>
                  </a:lnTo>
                  <a:lnTo>
                    <a:pt x="28" y="0"/>
                  </a:lnTo>
                  <a:lnTo>
                    <a:pt x="143" y="142"/>
                  </a:lnTo>
                  <a:lnTo>
                    <a:pt x="143" y="14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2" name="Freeform 315">
              <a:extLst>
                <a:ext uri="{FF2B5EF4-FFF2-40B4-BE49-F238E27FC236}">
                  <a16:creationId xmlns:a16="http://schemas.microsoft.com/office/drawing/2014/main" id="{1FE336BA-0C9D-CAD9-C900-FAF1593F7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352"/>
              <a:ext cx="170" cy="204"/>
            </a:xfrm>
            <a:custGeom>
              <a:avLst/>
              <a:gdLst/>
              <a:ahLst/>
              <a:cxnLst>
                <a:cxn ang="0">
                  <a:pos x="169" y="184"/>
                </a:cxn>
                <a:cxn ang="0">
                  <a:pos x="134" y="203"/>
                </a:cxn>
                <a:cxn ang="0">
                  <a:pos x="63" y="73"/>
                </a:cxn>
                <a:cxn ang="0">
                  <a:pos x="15" y="98"/>
                </a:cxn>
                <a:cxn ang="0">
                  <a:pos x="0" y="71"/>
                </a:cxn>
                <a:cxn ang="0">
                  <a:pos x="128" y="0"/>
                </a:cxn>
                <a:cxn ang="0">
                  <a:pos x="145" y="27"/>
                </a:cxn>
                <a:cxn ang="0">
                  <a:pos x="97" y="54"/>
                </a:cxn>
                <a:cxn ang="0">
                  <a:pos x="169" y="184"/>
                </a:cxn>
                <a:cxn ang="0">
                  <a:pos x="169" y="184"/>
                </a:cxn>
              </a:cxnLst>
              <a:rect l="0" t="0" r="r" b="b"/>
              <a:pathLst>
                <a:path w="170" h="204">
                  <a:moveTo>
                    <a:pt x="169" y="184"/>
                  </a:moveTo>
                  <a:lnTo>
                    <a:pt x="134" y="203"/>
                  </a:lnTo>
                  <a:lnTo>
                    <a:pt x="63" y="73"/>
                  </a:lnTo>
                  <a:lnTo>
                    <a:pt x="15" y="98"/>
                  </a:lnTo>
                  <a:lnTo>
                    <a:pt x="0" y="71"/>
                  </a:lnTo>
                  <a:lnTo>
                    <a:pt x="128" y="0"/>
                  </a:lnTo>
                  <a:lnTo>
                    <a:pt x="145" y="27"/>
                  </a:lnTo>
                  <a:lnTo>
                    <a:pt x="97" y="54"/>
                  </a:lnTo>
                  <a:lnTo>
                    <a:pt x="169" y="184"/>
                  </a:lnTo>
                  <a:lnTo>
                    <a:pt x="169" y="18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3" name="Freeform 316">
              <a:extLst>
                <a:ext uri="{FF2B5EF4-FFF2-40B4-BE49-F238E27FC236}">
                  <a16:creationId xmlns:a16="http://schemas.microsoft.com/office/drawing/2014/main" id="{8542A69D-B0AB-60EB-F108-E2DCDE03A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280"/>
              <a:ext cx="168" cy="202"/>
            </a:xfrm>
            <a:custGeom>
              <a:avLst/>
              <a:gdLst/>
              <a:ahLst/>
              <a:cxnLst>
                <a:cxn ang="0">
                  <a:pos x="137" y="30"/>
                </a:cxn>
                <a:cxn ang="0">
                  <a:pos x="42" y="48"/>
                </a:cxn>
                <a:cxn ang="0">
                  <a:pos x="48" y="85"/>
                </a:cxn>
                <a:cxn ang="0">
                  <a:pos x="137" y="71"/>
                </a:cxn>
                <a:cxn ang="0">
                  <a:pos x="141" y="103"/>
                </a:cxn>
                <a:cxn ang="0">
                  <a:pos x="54" y="117"/>
                </a:cxn>
                <a:cxn ang="0">
                  <a:pos x="63" y="163"/>
                </a:cxn>
                <a:cxn ang="0">
                  <a:pos x="160" y="147"/>
                </a:cxn>
                <a:cxn ang="0">
                  <a:pos x="167" y="177"/>
                </a:cxn>
                <a:cxn ang="0">
                  <a:pos x="29" y="201"/>
                </a:cxn>
                <a:cxn ang="0">
                  <a:pos x="0" y="23"/>
                </a:cxn>
                <a:cxn ang="0">
                  <a:pos x="132" y="0"/>
                </a:cxn>
                <a:cxn ang="0">
                  <a:pos x="137" y="30"/>
                </a:cxn>
                <a:cxn ang="0">
                  <a:pos x="137" y="30"/>
                </a:cxn>
              </a:cxnLst>
              <a:rect l="0" t="0" r="r" b="b"/>
              <a:pathLst>
                <a:path w="168" h="202">
                  <a:moveTo>
                    <a:pt x="137" y="30"/>
                  </a:moveTo>
                  <a:lnTo>
                    <a:pt x="42" y="48"/>
                  </a:lnTo>
                  <a:lnTo>
                    <a:pt x="48" y="85"/>
                  </a:lnTo>
                  <a:lnTo>
                    <a:pt x="137" y="71"/>
                  </a:lnTo>
                  <a:lnTo>
                    <a:pt x="141" y="103"/>
                  </a:lnTo>
                  <a:lnTo>
                    <a:pt x="54" y="117"/>
                  </a:lnTo>
                  <a:lnTo>
                    <a:pt x="63" y="163"/>
                  </a:lnTo>
                  <a:lnTo>
                    <a:pt x="160" y="147"/>
                  </a:lnTo>
                  <a:lnTo>
                    <a:pt x="167" y="177"/>
                  </a:lnTo>
                  <a:lnTo>
                    <a:pt x="29" y="201"/>
                  </a:lnTo>
                  <a:lnTo>
                    <a:pt x="0" y="23"/>
                  </a:lnTo>
                  <a:lnTo>
                    <a:pt x="132" y="0"/>
                  </a:lnTo>
                  <a:lnTo>
                    <a:pt x="137" y="30"/>
                  </a:lnTo>
                  <a:lnTo>
                    <a:pt x="137" y="3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4" name="Freeform 317">
              <a:extLst>
                <a:ext uri="{FF2B5EF4-FFF2-40B4-BE49-F238E27FC236}">
                  <a16:creationId xmlns:a16="http://schemas.microsoft.com/office/drawing/2014/main" id="{EB0BD45F-D70E-72BF-875C-E02C9D202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75"/>
              <a:ext cx="152" cy="191"/>
            </a:xfrm>
            <a:custGeom>
              <a:avLst/>
              <a:gdLst/>
              <a:ahLst/>
              <a:cxnLst>
                <a:cxn ang="0">
                  <a:pos x="82" y="190"/>
                </a:cxn>
                <a:cxn ang="0">
                  <a:pos x="45" y="185"/>
                </a:cxn>
                <a:cxn ang="0">
                  <a:pos x="55" y="37"/>
                </a:cxn>
                <a:cxn ang="0">
                  <a:pos x="0" y="34"/>
                </a:cxn>
                <a:cxn ang="0">
                  <a:pos x="2" y="0"/>
                </a:cxn>
                <a:cxn ang="0">
                  <a:pos x="151" y="12"/>
                </a:cxn>
                <a:cxn ang="0">
                  <a:pos x="148" y="44"/>
                </a:cxn>
                <a:cxn ang="0">
                  <a:pos x="93" y="39"/>
                </a:cxn>
                <a:cxn ang="0">
                  <a:pos x="82" y="190"/>
                </a:cxn>
                <a:cxn ang="0">
                  <a:pos x="82" y="190"/>
                </a:cxn>
              </a:cxnLst>
              <a:rect l="0" t="0" r="r" b="b"/>
              <a:pathLst>
                <a:path w="152" h="191">
                  <a:moveTo>
                    <a:pt x="82" y="190"/>
                  </a:moveTo>
                  <a:lnTo>
                    <a:pt x="45" y="185"/>
                  </a:lnTo>
                  <a:lnTo>
                    <a:pt x="55" y="37"/>
                  </a:lnTo>
                  <a:lnTo>
                    <a:pt x="0" y="34"/>
                  </a:lnTo>
                  <a:lnTo>
                    <a:pt x="2" y="0"/>
                  </a:lnTo>
                  <a:lnTo>
                    <a:pt x="151" y="12"/>
                  </a:lnTo>
                  <a:lnTo>
                    <a:pt x="148" y="44"/>
                  </a:lnTo>
                  <a:lnTo>
                    <a:pt x="93" y="39"/>
                  </a:lnTo>
                  <a:lnTo>
                    <a:pt x="82" y="190"/>
                  </a:lnTo>
                  <a:lnTo>
                    <a:pt x="82" y="19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5" name="Freeform 318">
              <a:extLst>
                <a:ext uri="{FF2B5EF4-FFF2-40B4-BE49-F238E27FC236}">
                  <a16:creationId xmlns:a16="http://schemas.microsoft.com/office/drawing/2014/main" id="{4D37BB4C-F4E8-AAA6-CA8D-DCA3A3CAD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" y="1346"/>
              <a:ext cx="176" cy="211"/>
            </a:xfrm>
            <a:custGeom>
              <a:avLst/>
              <a:gdLst/>
              <a:ahLst/>
              <a:cxnLst>
                <a:cxn ang="0">
                  <a:pos x="110" y="78"/>
                </a:cxn>
                <a:cxn ang="0">
                  <a:pos x="136" y="46"/>
                </a:cxn>
                <a:cxn ang="0">
                  <a:pos x="136" y="46"/>
                </a:cxn>
                <a:cxn ang="0">
                  <a:pos x="128" y="122"/>
                </a:cxn>
                <a:cxn ang="0">
                  <a:pos x="85" y="103"/>
                </a:cxn>
                <a:cxn ang="0">
                  <a:pos x="110" y="78"/>
                </a:cxn>
                <a:cxn ang="0">
                  <a:pos x="82" y="54"/>
                </a:cxn>
                <a:cxn ang="0">
                  <a:pos x="0" y="140"/>
                </a:cxn>
                <a:cxn ang="0">
                  <a:pos x="37" y="158"/>
                </a:cxn>
                <a:cxn ang="0">
                  <a:pos x="64" y="128"/>
                </a:cxn>
                <a:cxn ang="0">
                  <a:pos x="124" y="156"/>
                </a:cxn>
                <a:cxn ang="0">
                  <a:pos x="119" y="193"/>
                </a:cxn>
                <a:cxn ang="0">
                  <a:pos x="158" y="210"/>
                </a:cxn>
                <a:cxn ang="0">
                  <a:pos x="175" y="18"/>
                </a:cxn>
                <a:cxn ang="0">
                  <a:pos x="133" y="0"/>
                </a:cxn>
                <a:cxn ang="0">
                  <a:pos x="82" y="54"/>
                </a:cxn>
                <a:cxn ang="0">
                  <a:pos x="110" y="78"/>
                </a:cxn>
                <a:cxn ang="0">
                  <a:pos x="110" y="78"/>
                </a:cxn>
              </a:cxnLst>
              <a:rect l="0" t="0" r="r" b="b"/>
              <a:pathLst>
                <a:path w="176" h="211">
                  <a:moveTo>
                    <a:pt x="110" y="78"/>
                  </a:moveTo>
                  <a:lnTo>
                    <a:pt x="136" y="46"/>
                  </a:lnTo>
                  <a:lnTo>
                    <a:pt x="136" y="46"/>
                  </a:lnTo>
                  <a:lnTo>
                    <a:pt x="128" y="122"/>
                  </a:lnTo>
                  <a:lnTo>
                    <a:pt x="85" y="103"/>
                  </a:lnTo>
                  <a:lnTo>
                    <a:pt x="110" y="78"/>
                  </a:lnTo>
                  <a:lnTo>
                    <a:pt x="82" y="54"/>
                  </a:lnTo>
                  <a:lnTo>
                    <a:pt x="0" y="140"/>
                  </a:lnTo>
                  <a:lnTo>
                    <a:pt x="37" y="158"/>
                  </a:lnTo>
                  <a:lnTo>
                    <a:pt x="64" y="128"/>
                  </a:lnTo>
                  <a:lnTo>
                    <a:pt x="124" y="156"/>
                  </a:lnTo>
                  <a:lnTo>
                    <a:pt x="119" y="193"/>
                  </a:lnTo>
                  <a:lnTo>
                    <a:pt x="158" y="210"/>
                  </a:lnTo>
                  <a:lnTo>
                    <a:pt x="175" y="18"/>
                  </a:lnTo>
                  <a:lnTo>
                    <a:pt x="133" y="0"/>
                  </a:lnTo>
                  <a:lnTo>
                    <a:pt x="82" y="54"/>
                  </a:lnTo>
                  <a:lnTo>
                    <a:pt x="110" y="78"/>
                  </a:lnTo>
                  <a:lnTo>
                    <a:pt x="110" y="7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6" name="Freeform 319">
              <a:extLst>
                <a:ext uri="{FF2B5EF4-FFF2-40B4-BE49-F238E27FC236}">
                  <a16:creationId xmlns:a16="http://schemas.microsoft.com/office/drawing/2014/main" id="{95CCBAC2-B4C4-6FC6-FA60-BC87E9B8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1423"/>
              <a:ext cx="191" cy="203"/>
            </a:xfrm>
            <a:custGeom>
              <a:avLst/>
              <a:gdLst/>
              <a:ahLst/>
              <a:cxnLst>
                <a:cxn ang="0">
                  <a:pos x="158" y="73"/>
                </a:cxn>
                <a:cxn ang="0">
                  <a:pos x="190" y="98"/>
                </a:cxn>
                <a:cxn ang="0">
                  <a:pos x="27" y="202"/>
                </a:cxn>
                <a:cxn ang="0">
                  <a:pos x="0" y="178"/>
                </a:cxn>
                <a:cxn ang="0">
                  <a:pos x="65" y="0"/>
                </a:cxn>
                <a:cxn ang="0">
                  <a:pos x="96" y="25"/>
                </a:cxn>
                <a:cxn ang="0">
                  <a:pos x="42" y="156"/>
                </a:cxn>
                <a:cxn ang="0">
                  <a:pos x="42" y="156"/>
                </a:cxn>
                <a:cxn ang="0">
                  <a:pos x="158" y="73"/>
                </a:cxn>
                <a:cxn ang="0">
                  <a:pos x="158" y="73"/>
                </a:cxn>
              </a:cxnLst>
              <a:rect l="0" t="0" r="r" b="b"/>
              <a:pathLst>
                <a:path w="191" h="203">
                  <a:moveTo>
                    <a:pt x="158" y="73"/>
                  </a:moveTo>
                  <a:lnTo>
                    <a:pt x="190" y="98"/>
                  </a:lnTo>
                  <a:lnTo>
                    <a:pt x="27" y="202"/>
                  </a:lnTo>
                  <a:lnTo>
                    <a:pt x="0" y="178"/>
                  </a:lnTo>
                  <a:lnTo>
                    <a:pt x="65" y="0"/>
                  </a:lnTo>
                  <a:lnTo>
                    <a:pt x="96" y="25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158" y="73"/>
                  </a:lnTo>
                  <a:lnTo>
                    <a:pt x="158" y="73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7" name="Freeform 320">
              <a:extLst>
                <a:ext uri="{FF2B5EF4-FFF2-40B4-BE49-F238E27FC236}">
                  <a16:creationId xmlns:a16="http://schemas.microsoft.com/office/drawing/2014/main" id="{BB634B0D-6666-F3A7-CEFC-AFD3F798A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1617"/>
              <a:ext cx="211" cy="196"/>
            </a:xfrm>
            <a:custGeom>
              <a:avLst/>
              <a:gdLst/>
              <a:ahLst/>
              <a:cxnLst>
                <a:cxn ang="0">
                  <a:pos x="131" y="52"/>
                </a:cxn>
                <a:cxn ang="0">
                  <a:pos x="163" y="41"/>
                </a:cxn>
                <a:cxn ang="0">
                  <a:pos x="163" y="41"/>
                </a:cxn>
                <a:cxn ang="0">
                  <a:pos x="119" y="102"/>
                </a:cxn>
                <a:cxn ang="0">
                  <a:pos x="92" y="66"/>
                </a:cxn>
                <a:cxn ang="0">
                  <a:pos x="131" y="52"/>
                </a:cxn>
                <a:cxn ang="0">
                  <a:pos x="117" y="20"/>
                </a:cxn>
                <a:cxn ang="0">
                  <a:pos x="0" y="56"/>
                </a:cxn>
                <a:cxn ang="0">
                  <a:pos x="23" y="87"/>
                </a:cxn>
                <a:cxn ang="0">
                  <a:pos x="62" y="75"/>
                </a:cxn>
                <a:cxn ang="0">
                  <a:pos x="101" y="130"/>
                </a:cxn>
                <a:cxn ang="0">
                  <a:pos x="80" y="161"/>
                </a:cxn>
                <a:cxn ang="0">
                  <a:pos x="103" y="195"/>
                </a:cxn>
                <a:cxn ang="0">
                  <a:pos x="210" y="35"/>
                </a:cxn>
                <a:cxn ang="0">
                  <a:pos x="184" y="0"/>
                </a:cxn>
                <a:cxn ang="0">
                  <a:pos x="117" y="20"/>
                </a:cxn>
                <a:cxn ang="0">
                  <a:pos x="131" y="52"/>
                </a:cxn>
                <a:cxn ang="0">
                  <a:pos x="131" y="52"/>
                </a:cxn>
              </a:cxnLst>
              <a:rect l="0" t="0" r="r" b="b"/>
              <a:pathLst>
                <a:path w="211" h="196">
                  <a:moveTo>
                    <a:pt x="131" y="52"/>
                  </a:moveTo>
                  <a:lnTo>
                    <a:pt x="163" y="41"/>
                  </a:lnTo>
                  <a:lnTo>
                    <a:pt x="163" y="41"/>
                  </a:lnTo>
                  <a:lnTo>
                    <a:pt x="119" y="102"/>
                  </a:lnTo>
                  <a:lnTo>
                    <a:pt x="92" y="66"/>
                  </a:lnTo>
                  <a:lnTo>
                    <a:pt x="131" y="52"/>
                  </a:lnTo>
                  <a:lnTo>
                    <a:pt x="117" y="20"/>
                  </a:lnTo>
                  <a:lnTo>
                    <a:pt x="0" y="56"/>
                  </a:lnTo>
                  <a:lnTo>
                    <a:pt x="23" y="87"/>
                  </a:lnTo>
                  <a:lnTo>
                    <a:pt x="62" y="75"/>
                  </a:lnTo>
                  <a:lnTo>
                    <a:pt x="101" y="130"/>
                  </a:lnTo>
                  <a:lnTo>
                    <a:pt x="80" y="161"/>
                  </a:lnTo>
                  <a:lnTo>
                    <a:pt x="103" y="195"/>
                  </a:lnTo>
                  <a:lnTo>
                    <a:pt x="210" y="35"/>
                  </a:lnTo>
                  <a:lnTo>
                    <a:pt x="184" y="0"/>
                  </a:lnTo>
                  <a:lnTo>
                    <a:pt x="117" y="20"/>
                  </a:lnTo>
                  <a:lnTo>
                    <a:pt x="131" y="52"/>
                  </a:lnTo>
                  <a:lnTo>
                    <a:pt x="131" y="5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8" name="Freeform 321">
              <a:extLst>
                <a:ext uri="{FF2B5EF4-FFF2-40B4-BE49-F238E27FC236}">
                  <a16:creationId xmlns:a16="http://schemas.microsoft.com/office/drawing/2014/main" id="{73E01C0A-C417-DD14-2521-6203EA520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1771"/>
              <a:ext cx="224" cy="204"/>
            </a:xfrm>
            <a:custGeom>
              <a:avLst/>
              <a:gdLst/>
              <a:ahLst/>
              <a:cxnLst>
                <a:cxn ang="0">
                  <a:pos x="210" y="104"/>
                </a:cxn>
                <a:cxn ang="0">
                  <a:pos x="223" y="136"/>
                </a:cxn>
                <a:cxn ang="0">
                  <a:pos x="54" y="203"/>
                </a:cxn>
                <a:cxn ang="0">
                  <a:pos x="42" y="167"/>
                </a:cxn>
                <a:cxn ang="0">
                  <a:pos x="135" y="52"/>
                </a:cxn>
                <a:cxn ang="0">
                  <a:pos x="135" y="50"/>
                </a:cxn>
                <a:cxn ang="0">
                  <a:pos x="13" y="98"/>
                </a:cxn>
                <a:cxn ang="0">
                  <a:pos x="0" y="64"/>
                </a:cxn>
                <a:cxn ang="0">
                  <a:pos x="170" y="0"/>
                </a:cxn>
                <a:cxn ang="0">
                  <a:pos x="185" y="37"/>
                </a:cxn>
                <a:cxn ang="0">
                  <a:pos x="93" y="149"/>
                </a:cxn>
                <a:cxn ang="0">
                  <a:pos x="93" y="149"/>
                </a:cxn>
                <a:cxn ang="0">
                  <a:pos x="210" y="104"/>
                </a:cxn>
                <a:cxn ang="0">
                  <a:pos x="210" y="104"/>
                </a:cxn>
              </a:cxnLst>
              <a:rect l="0" t="0" r="r" b="b"/>
              <a:pathLst>
                <a:path w="224" h="204">
                  <a:moveTo>
                    <a:pt x="210" y="104"/>
                  </a:moveTo>
                  <a:lnTo>
                    <a:pt x="223" y="136"/>
                  </a:lnTo>
                  <a:lnTo>
                    <a:pt x="54" y="203"/>
                  </a:lnTo>
                  <a:lnTo>
                    <a:pt x="42" y="167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" y="98"/>
                  </a:lnTo>
                  <a:lnTo>
                    <a:pt x="0" y="64"/>
                  </a:lnTo>
                  <a:lnTo>
                    <a:pt x="170" y="0"/>
                  </a:lnTo>
                  <a:lnTo>
                    <a:pt x="185" y="37"/>
                  </a:lnTo>
                  <a:lnTo>
                    <a:pt x="93" y="149"/>
                  </a:lnTo>
                  <a:lnTo>
                    <a:pt x="93" y="149"/>
                  </a:lnTo>
                  <a:lnTo>
                    <a:pt x="210" y="104"/>
                  </a:lnTo>
                  <a:lnTo>
                    <a:pt x="210" y="10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9" name="Freeform 322">
              <a:extLst>
                <a:ext uri="{FF2B5EF4-FFF2-40B4-BE49-F238E27FC236}">
                  <a16:creationId xmlns:a16="http://schemas.microsoft.com/office/drawing/2014/main" id="{4682EAEB-FD98-3924-5BDF-5533C5995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1976"/>
              <a:ext cx="192" cy="151"/>
            </a:xfrm>
            <a:custGeom>
              <a:avLst/>
              <a:gdLst/>
              <a:ahLst/>
              <a:cxnLst>
                <a:cxn ang="0">
                  <a:pos x="3" y="114"/>
                </a:cxn>
                <a:cxn ang="0">
                  <a:pos x="0" y="76"/>
                </a:cxn>
                <a:cxn ang="0">
                  <a:pos x="149" y="59"/>
                </a:cxn>
                <a:cxn ang="0">
                  <a:pos x="140" y="4"/>
                </a:cxn>
                <a:cxn ang="0">
                  <a:pos x="174" y="0"/>
                </a:cxn>
                <a:cxn ang="0">
                  <a:pos x="191" y="145"/>
                </a:cxn>
                <a:cxn ang="0">
                  <a:pos x="159" y="150"/>
                </a:cxn>
                <a:cxn ang="0">
                  <a:pos x="152" y="97"/>
                </a:cxn>
                <a:cxn ang="0">
                  <a:pos x="3" y="114"/>
                </a:cxn>
                <a:cxn ang="0">
                  <a:pos x="3" y="114"/>
                </a:cxn>
              </a:cxnLst>
              <a:rect l="0" t="0" r="r" b="b"/>
              <a:pathLst>
                <a:path w="192" h="151">
                  <a:moveTo>
                    <a:pt x="3" y="114"/>
                  </a:moveTo>
                  <a:lnTo>
                    <a:pt x="0" y="76"/>
                  </a:lnTo>
                  <a:lnTo>
                    <a:pt x="149" y="59"/>
                  </a:lnTo>
                  <a:lnTo>
                    <a:pt x="140" y="4"/>
                  </a:lnTo>
                  <a:lnTo>
                    <a:pt x="174" y="0"/>
                  </a:lnTo>
                  <a:lnTo>
                    <a:pt x="191" y="145"/>
                  </a:lnTo>
                  <a:lnTo>
                    <a:pt x="159" y="150"/>
                  </a:lnTo>
                  <a:lnTo>
                    <a:pt x="152" y="97"/>
                  </a:lnTo>
                  <a:lnTo>
                    <a:pt x="3" y="114"/>
                  </a:lnTo>
                  <a:lnTo>
                    <a:pt x="3" y="11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10" name="Rectangle 323">
              <a:extLst>
                <a:ext uri="{FF2B5EF4-FFF2-40B4-BE49-F238E27FC236}">
                  <a16:creationId xmlns:a16="http://schemas.microsoft.com/office/drawing/2014/main" id="{A5468884-9232-78F9-D65C-6B533FA25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" y="871"/>
              <a:ext cx="3576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65913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18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66475"/>
            <a:ext cx="70866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Suspect Interview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53250" y="6559339"/>
            <a:ext cx="169949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EA3670-D126-57A6-DF40-AFA1468D349B}"/>
              </a:ext>
            </a:extLst>
          </p:cNvPr>
          <p:cNvGrpSpPr>
            <a:grpSpLocks/>
          </p:cNvGrpSpPr>
          <p:nvPr/>
        </p:nvGrpSpPr>
        <p:grpSpPr bwMode="auto">
          <a:xfrm>
            <a:off x="2010717" y="1666754"/>
            <a:ext cx="5122566" cy="3857785"/>
            <a:chOff x="1092" y="871"/>
            <a:chExt cx="3576" cy="2579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41FD9C3-07C4-7118-EB6F-3467D9680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6D3FA4B6-1C8A-1346-8407-39B2C4C77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69A4FC9-C630-7657-A63E-2A65AB16C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D91E374-CBE9-6F8F-10D2-9F5BF99D6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C28776D1-3BE8-6EF4-F1CB-25DAB4736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E67198F-283E-B654-FDBB-1DABFA3DF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76646CB-8BA4-7B22-BE11-993C9715A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EAD3E74-6350-F479-5D8D-282BD43B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F8962EDA-8999-E16D-ADC6-30CC4B821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FC1ECB8-E947-5D96-79B9-3084BDA08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FE70D0-AD70-D091-15DD-C2054E9B8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E94AC2F1-66D8-86BF-09AB-23F12324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DBF1D46A-BB66-04CA-493E-3AEEBD5A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47307AA-371E-A07D-A7E5-383235299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0181D0BA-83D9-A8B0-D151-0A143DBB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775CE954-1918-0793-38F1-3033BA765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5415BCAC-CD96-B00E-13B7-124B36291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2A795B9-D949-362E-4703-313F25E64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24AD7C58-A971-D537-7B13-A1F65C78A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592B9F45-73FC-45D8-3262-9121A092C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3AC3FE7D-C6F6-1EB6-D038-FF975974A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32131905-4327-F567-6C29-05BCB6327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B9C006CB-F06B-0C02-B6F1-92B412704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94DAB72E-91B0-5EFB-0DB9-F655E12A4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0450F4A7-58CD-F0ED-8841-83FDA41CB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83044E75-2374-7035-3392-72EF42EA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EB8DF5A5-5A1C-AB47-66F9-4F76C60F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B7D9C495-D1C0-3571-DE43-DE6366BCD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55D609CD-9FD9-6F32-00A8-94D4520C5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675"/>
              <a:ext cx="329" cy="229"/>
            </a:xfrm>
            <a:custGeom>
              <a:avLst/>
              <a:gdLst/>
              <a:ahLst/>
              <a:cxnLst>
                <a:cxn ang="0">
                  <a:pos x="109" y="228"/>
                </a:cxn>
                <a:cxn ang="0">
                  <a:pos x="109" y="225"/>
                </a:cxn>
                <a:cxn ang="0">
                  <a:pos x="111" y="220"/>
                </a:cxn>
                <a:cxn ang="0">
                  <a:pos x="115" y="211"/>
                </a:cxn>
                <a:cxn ang="0">
                  <a:pos x="119" y="202"/>
                </a:cxn>
                <a:cxn ang="0">
                  <a:pos x="126" y="190"/>
                </a:cxn>
                <a:cxn ang="0">
                  <a:pos x="132" y="177"/>
                </a:cxn>
                <a:cxn ang="0">
                  <a:pos x="140" y="164"/>
                </a:cxn>
                <a:cxn ang="0">
                  <a:pos x="149" y="153"/>
                </a:cxn>
                <a:cxn ang="0">
                  <a:pos x="157" y="143"/>
                </a:cxn>
                <a:cxn ang="0">
                  <a:pos x="167" y="135"/>
                </a:cxn>
                <a:cxn ang="0">
                  <a:pos x="167" y="135"/>
                </a:cxn>
                <a:cxn ang="0">
                  <a:pos x="181" y="128"/>
                </a:cxn>
                <a:cxn ang="0">
                  <a:pos x="197" y="122"/>
                </a:cxn>
                <a:cxn ang="0">
                  <a:pos x="216" y="120"/>
                </a:cxn>
                <a:cxn ang="0">
                  <a:pos x="239" y="118"/>
                </a:cxn>
                <a:cxn ang="0">
                  <a:pos x="261" y="116"/>
                </a:cxn>
                <a:cxn ang="0">
                  <a:pos x="281" y="116"/>
                </a:cxn>
                <a:cxn ang="0">
                  <a:pos x="300" y="116"/>
                </a:cxn>
                <a:cxn ang="0">
                  <a:pos x="314" y="116"/>
                </a:cxn>
                <a:cxn ang="0">
                  <a:pos x="323" y="116"/>
                </a:cxn>
                <a:cxn ang="0">
                  <a:pos x="328" y="118"/>
                </a:cxn>
                <a:cxn ang="0">
                  <a:pos x="167" y="0"/>
                </a:cxn>
                <a:cxn ang="0">
                  <a:pos x="0" y="151"/>
                </a:cxn>
                <a:cxn ang="0">
                  <a:pos x="109" y="228"/>
                </a:cxn>
                <a:cxn ang="0">
                  <a:pos x="109" y="228"/>
                </a:cxn>
              </a:cxnLst>
              <a:rect l="0" t="0" r="r" b="b"/>
              <a:pathLst>
                <a:path w="329" h="229">
                  <a:moveTo>
                    <a:pt x="109" y="228"/>
                  </a:moveTo>
                  <a:lnTo>
                    <a:pt x="109" y="225"/>
                  </a:lnTo>
                  <a:lnTo>
                    <a:pt x="111" y="220"/>
                  </a:lnTo>
                  <a:lnTo>
                    <a:pt x="115" y="211"/>
                  </a:lnTo>
                  <a:lnTo>
                    <a:pt x="119" y="202"/>
                  </a:lnTo>
                  <a:lnTo>
                    <a:pt x="126" y="190"/>
                  </a:lnTo>
                  <a:lnTo>
                    <a:pt x="132" y="177"/>
                  </a:lnTo>
                  <a:lnTo>
                    <a:pt x="140" y="164"/>
                  </a:lnTo>
                  <a:lnTo>
                    <a:pt x="149" y="153"/>
                  </a:lnTo>
                  <a:lnTo>
                    <a:pt x="157" y="143"/>
                  </a:lnTo>
                  <a:lnTo>
                    <a:pt x="167" y="135"/>
                  </a:lnTo>
                  <a:lnTo>
                    <a:pt x="167" y="135"/>
                  </a:lnTo>
                  <a:lnTo>
                    <a:pt x="181" y="128"/>
                  </a:lnTo>
                  <a:lnTo>
                    <a:pt x="197" y="122"/>
                  </a:lnTo>
                  <a:lnTo>
                    <a:pt x="216" y="120"/>
                  </a:lnTo>
                  <a:lnTo>
                    <a:pt x="239" y="118"/>
                  </a:lnTo>
                  <a:lnTo>
                    <a:pt x="261" y="116"/>
                  </a:lnTo>
                  <a:lnTo>
                    <a:pt x="281" y="116"/>
                  </a:lnTo>
                  <a:lnTo>
                    <a:pt x="300" y="116"/>
                  </a:lnTo>
                  <a:lnTo>
                    <a:pt x="314" y="116"/>
                  </a:lnTo>
                  <a:lnTo>
                    <a:pt x="323" y="116"/>
                  </a:lnTo>
                  <a:lnTo>
                    <a:pt x="328" y="118"/>
                  </a:lnTo>
                  <a:lnTo>
                    <a:pt x="167" y="0"/>
                  </a:lnTo>
                  <a:lnTo>
                    <a:pt x="0" y="151"/>
                  </a:lnTo>
                  <a:lnTo>
                    <a:pt x="109" y="228"/>
                  </a:lnTo>
                  <a:lnTo>
                    <a:pt x="109" y="22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F1AB37C0-B2C6-C4EA-65E8-C0B2F5622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2671"/>
              <a:ext cx="213" cy="230"/>
            </a:xfrm>
            <a:custGeom>
              <a:avLst/>
              <a:gdLst/>
              <a:ahLst/>
              <a:cxnLst>
                <a:cxn ang="0">
                  <a:pos x="135" y="229"/>
                </a:cxn>
                <a:cxn ang="0">
                  <a:pos x="133" y="227"/>
                </a:cxn>
                <a:cxn ang="0">
                  <a:pos x="133" y="221"/>
                </a:cxn>
                <a:cxn ang="0">
                  <a:pos x="133" y="212"/>
                </a:cxn>
                <a:cxn ang="0">
                  <a:pos x="133" y="200"/>
                </a:cxn>
                <a:cxn ang="0">
                  <a:pos x="133" y="187"/>
                </a:cxn>
                <a:cxn ang="0">
                  <a:pos x="133" y="172"/>
                </a:cxn>
                <a:cxn ang="0">
                  <a:pos x="133" y="157"/>
                </a:cxn>
                <a:cxn ang="0">
                  <a:pos x="135" y="143"/>
                </a:cxn>
                <a:cxn ang="0">
                  <a:pos x="138" y="129"/>
                </a:cxn>
                <a:cxn ang="0">
                  <a:pos x="143" y="120"/>
                </a:cxn>
                <a:cxn ang="0">
                  <a:pos x="212" y="69"/>
                </a:cxn>
                <a:cxn ang="0">
                  <a:pos x="110" y="0"/>
                </a:cxn>
                <a:cxn ang="0">
                  <a:pos x="0" y="136"/>
                </a:cxn>
                <a:cxn ang="0">
                  <a:pos x="135" y="229"/>
                </a:cxn>
                <a:cxn ang="0">
                  <a:pos x="135" y="229"/>
                </a:cxn>
              </a:cxnLst>
              <a:rect l="0" t="0" r="r" b="b"/>
              <a:pathLst>
                <a:path w="213" h="230">
                  <a:moveTo>
                    <a:pt x="135" y="229"/>
                  </a:moveTo>
                  <a:lnTo>
                    <a:pt x="133" y="227"/>
                  </a:lnTo>
                  <a:lnTo>
                    <a:pt x="133" y="221"/>
                  </a:lnTo>
                  <a:lnTo>
                    <a:pt x="133" y="212"/>
                  </a:lnTo>
                  <a:lnTo>
                    <a:pt x="133" y="200"/>
                  </a:lnTo>
                  <a:lnTo>
                    <a:pt x="133" y="187"/>
                  </a:lnTo>
                  <a:lnTo>
                    <a:pt x="133" y="172"/>
                  </a:lnTo>
                  <a:lnTo>
                    <a:pt x="133" y="157"/>
                  </a:lnTo>
                  <a:lnTo>
                    <a:pt x="135" y="143"/>
                  </a:lnTo>
                  <a:lnTo>
                    <a:pt x="138" y="129"/>
                  </a:lnTo>
                  <a:lnTo>
                    <a:pt x="143" y="120"/>
                  </a:lnTo>
                  <a:lnTo>
                    <a:pt x="212" y="69"/>
                  </a:lnTo>
                  <a:lnTo>
                    <a:pt x="110" y="0"/>
                  </a:lnTo>
                  <a:lnTo>
                    <a:pt x="0" y="136"/>
                  </a:lnTo>
                  <a:lnTo>
                    <a:pt x="135" y="229"/>
                  </a:lnTo>
                  <a:lnTo>
                    <a:pt x="135" y="2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147D13F-9732-F623-A00A-0CE1856F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241"/>
              <a:ext cx="229" cy="245"/>
            </a:xfrm>
            <a:custGeom>
              <a:avLst/>
              <a:gdLst/>
              <a:ahLst/>
              <a:cxnLst>
                <a:cxn ang="0">
                  <a:pos x="135" y="244"/>
                </a:cxn>
                <a:cxn ang="0">
                  <a:pos x="135" y="241"/>
                </a:cxn>
                <a:cxn ang="0">
                  <a:pos x="135" y="234"/>
                </a:cxn>
                <a:cxn ang="0">
                  <a:pos x="137" y="223"/>
                </a:cxn>
                <a:cxn ang="0">
                  <a:pos x="138" y="208"/>
                </a:cxn>
                <a:cxn ang="0">
                  <a:pos x="140" y="193"/>
                </a:cxn>
                <a:cxn ang="0">
                  <a:pos x="143" y="176"/>
                </a:cxn>
                <a:cxn ang="0">
                  <a:pos x="147" y="160"/>
                </a:cxn>
                <a:cxn ang="0">
                  <a:pos x="152" y="143"/>
                </a:cxn>
                <a:cxn ang="0">
                  <a:pos x="156" y="128"/>
                </a:cxn>
                <a:cxn ang="0">
                  <a:pos x="160" y="118"/>
                </a:cxn>
                <a:cxn ang="0">
                  <a:pos x="228" y="68"/>
                </a:cxn>
                <a:cxn ang="0">
                  <a:pos x="126" y="0"/>
                </a:cxn>
                <a:cxn ang="0">
                  <a:pos x="0" y="151"/>
                </a:cxn>
                <a:cxn ang="0">
                  <a:pos x="135" y="244"/>
                </a:cxn>
                <a:cxn ang="0">
                  <a:pos x="135" y="244"/>
                </a:cxn>
              </a:cxnLst>
              <a:rect l="0" t="0" r="r" b="b"/>
              <a:pathLst>
                <a:path w="229" h="245">
                  <a:moveTo>
                    <a:pt x="135" y="244"/>
                  </a:moveTo>
                  <a:lnTo>
                    <a:pt x="135" y="241"/>
                  </a:lnTo>
                  <a:lnTo>
                    <a:pt x="135" y="234"/>
                  </a:lnTo>
                  <a:lnTo>
                    <a:pt x="137" y="223"/>
                  </a:lnTo>
                  <a:lnTo>
                    <a:pt x="138" y="208"/>
                  </a:lnTo>
                  <a:lnTo>
                    <a:pt x="140" y="193"/>
                  </a:lnTo>
                  <a:lnTo>
                    <a:pt x="143" y="176"/>
                  </a:lnTo>
                  <a:lnTo>
                    <a:pt x="147" y="160"/>
                  </a:lnTo>
                  <a:lnTo>
                    <a:pt x="152" y="143"/>
                  </a:lnTo>
                  <a:lnTo>
                    <a:pt x="156" y="128"/>
                  </a:lnTo>
                  <a:lnTo>
                    <a:pt x="160" y="118"/>
                  </a:lnTo>
                  <a:lnTo>
                    <a:pt x="228" y="68"/>
                  </a:lnTo>
                  <a:lnTo>
                    <a:pt x="126" y="0"/>
                  </a:lnTo>
                  <a:lnTo>
                    <a:pt x="0" y="151"/>
                  </a:lnTo>
                  <a:lnTo>
                    <a:pt x="135" y="244"/>
                  </a:lnTo>
                  <a:lnTo>
                    <a:pt x="135" y="24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B582C8A5-892E-F492-44EC-1FF71C112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3DF49618-301E-24E6-633C-AEC0A38F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1AE8A87-039A-7256-1837-E4008A20B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57F05377-AD63-0385-8781-FBFA8AEA9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9BF644F5-1EB5-249D-1CF1-A527D32F2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2808"/>
              <a:ext cx="213" cy="22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86"/>
                </a:cxn>
                <a:cxn ang="0">
                  <a:pos x="4" y="91"/>
                </a:cxn>
                <a:cxn ang="0">
                  <a:pos x="11" y="101"/>
                </a:cxn>
                <a:cxn ang="0">
                  <a:pos x="14" y="112"/>
                </a:cxn>
                <a:cxn ang="0">
                  <a:pos x="20" y="126"/>
                </a:cxn>
                <a:cxn ang="0">
                  <a:pos x="27" y="143"/>
                </a:cxn>
                <a:cxn ang="0">
                  <a:pos x="29" y="160"/>
                </a:cxn>
                <a:cxn ang="0">
                  <a:pos x="32" y="179"/>
                </a:cxn>
                <a:cxn ang="0">
                  <a:pos x="29" y="200"/>
                </a:cxn>
                <a:cxn ang="0">
                  <a:pos x="25" y="219"/>
                </a:cxn>
                <a:cxn ang="0">
                  <a:pos x="212" y="135"/>
                </a:cxn>
                <a:cxn ang="0">
                  <a:pos x="168" y="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213" h="220">
                  <a:moveTo>
                    <a:pt x="0" y="84"/>
                  </a:moveTo>
                  <a:lnTo>
                    <a:pt x="0" y="86"/>
                  </a:lnTo>
                  <a:lnTo>
                    <a:pt x="4" y="91"/>
                  </a:lnTo>
                  <a:lnTo>
                    <a:pt x="11" y="101"/>
                  </a:lnTo>
                  <a:lnTo>
                    <a:pt x="14" y="112"/>
                  </a:lnTo>
                  <a:lnTo>
                    <a:pt x="20" y="126"/>
                  </a:lnTo>
                  <a:lnTo>
                    <a:pt x="27" y="143"/>
                  </a:lnTo>
                  <a:lnTo>
                    <a:pt x="29" y="160"/>
                  </a:lnTo>
                  <a:lnTo>
                    <a:pt x="32" y="179"/>
                  </a:lnTo>
                  <a:lnTo>
                    <a:pt x="29" y="200"/>
                  </a:lnTo>
                  <a:lnTo>
                    <a:pt x="25" y="219"/>
                  </a:lnTo>
                  <a:lnTo>
                    <a:pt x="212" y="135"/>
                  </a:lnTo>
                  <a:lnTo>
                    <a:pt x="168" y="0"/>
                  </a:lnTo>
                  <a:lnTo>
                    <a:pt x="0" y="84"/>
                  </a:lnTo>
                  <a:lnTo>
                    <a:pt x="0" y="8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7323D7D2-DE14-C88D-B5E1-6DFC6B2A8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59C9A03C-4267-53D3-0419-DF6F2648E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Line 43">
              <a:extLst>
                <a:ext uri="{FF2B5EF4-FFF2-40B4-BE49-F238E27FC236}">
                  <a16:creationId xmlns:a16="http://schemas.microsoft.com/office/drawing/2014/main" id="{3DFA24CD-8F80-A7EA-40A4-1367EC660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1" y="1163"/>
              <a:ext cx="175" cy="116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9D08BC0C-173E-3710-2971-A52E908C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  <a:lnTo>
                    <a:pt x="156" y="7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0430E583-AB4B-8040-0524-104437C72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CFB05906-AA01-28D8-DFD8-7CDF5F74B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547"/>
              <a:ext cx="612" cy="393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34" y="389"/>
                </a:cxn>
                <a:cxn ang="0">
                  <a:pos x="69" y="387"/>
                </a:cxn>
                <a:cxn ang="0">
                  <a:pos x="109" y="383"/>
                </a:cxn>
                <a:cxn ang="0">
                  <a:pos x="149" y="376"/>
                </a:cxn>
                <a:cxn ang="0">
                  <a:pos x="187" y="371"/>
                </a:cxn>
                <a:cxn ang="0">
                  <a:pos x="229" y="360"/>
                </a:cxn>
                <a:cxn ang="0">
                  <a:pos x="269" y="350"/>
                </a:cxn>
                <a:cxn ang="0">
                  <a:pos x="305" y="334"/>
                </a:cxn>
                <a:cxn ang="0">
                  <a:pos x="341" y="318"/>
                </a:cxn>
                <a:cxn ang="0">
                  <a:pos x="374" y="299"/>
                </a:cxn>
                <a:cxn ang="0">
                  <a:pos x="374" y="299"/>
                </a:cxn>
                <a:cxn ang="0">
                  <a:pos x="406" y="277"/>
                </a:cxn>
                <a:cxn ang="0">
                  <a:pos x="436" y="252"/>
                </a:cxn>
                <a:cxn ang="0">
                  <a:pos x="461" y="225"/>
                </a:cxn>
                <a:cxn ang="0">
                  <a:pos x="489" y="193"/>
                </a:cxn>
                <a:cxn ang="0">
                  <a:pos x="514" y="161"/>
                </a:cxn>
                <a:cxn ang="0">
                  <a:pos x="535" y="128"/>
                </a:cxn>
                <a:cxn ang="0">
                  <a:pos x="556" y="96"/>
                </a:cxn>
                <a:cxn ang="0">
                  <a:pos x="576" y="62"/>
                </a:cxn>
                <a:cxn ang="0">
                  <a:pos x="593" y="31"/>
                </a:cxn>
                <a:cxn ang="0">
                  <a:pos x="611" y="0"/>
                </a:cxn>
              </a:cxnLst>
              <a:rect l="0" t="0" r="r" b="b"/>
              <a:pathLst>
                <a:path w="612" h="393">
                  <a:moveTo>
                    <a:pt x="0" y="392"/>
                  </a:moveTo>
                  <a:lnTo>
                    <a:pt x="34" y="389"/>
                  </a:lnTo>
                  <a:lnTo>
                    <a:pt x="69" y="387"/>
                  </a:lnTo>
                  <a:lnTo>
                    <a:pt x="109" y="383"/>
                  </a:lnTo>
                  <a:lnTo>
                    <a:pt x="149" y="376"/>
                  </a:lnTo>
                  <a:lnTo>
                    <a:pt x="187" y="371"/>
                  </a:lnTo>
                  <a:lnTo>
                    <a:pt x="229" y="360"/>
                  </a:lnTo>
                  <a:lnTo>
                    <a:pt x="269" y="350"/>
                  </a:lnTo>
                  <a:lnTo>
                    <a:pt x="305" y="334"/>
                  </a:lnTo>
                  <a:lnTo>
                    <a:pt x="341" y="318"/>
                  </a:lnTo>
                  <a:lnTo>
                    <a:pt x="374" y="299"/>
                  </a:lnTo>
                  <a:lnTo>
                    <a:pt x="374" y="299"/>
                  </a:lnTo>
                  <a:lnTo>
                    <a:pt x="406" y="277"/>
                  </a:lnTo>
                  <a:lnTo>
                    <a:pt x="436" y="252"/>
                  </a:lnTo>
                  <a:lnTo>
                    <a:pt x="461" y="225"/>
                  </a:lnTo>
                  <a:lnTo>
                    <a:pt x="489" y="193"/>
                  </a:lnTo>
                  <a:lnTo>
                    <a:pt x="514" y="161"/>
                  </a:lnTo>
                  <a:lnTo>
                    <a:pt x="535" y="128"/>
                  </a:lnTo>
                  <a:lnTo>
                    <a:pt x="556" y="96"/>
                  </a:lnTo>
                  <a:lnTo>
                    <a:pt x="576" y="62"/>
                  </a:lnTo>
                  <a:lnTo>
                    <a:pt x="593" y="31"/>
                  </a:lnTo>
                  <a:lnTo>
                    <a:pt x="611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BBB1FB9F-39AA-71AF-1C6F-30A110C25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40707465-E24D-103F-6806-F6BAC101C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" name="Line 49">
              <a:extLst>
                <a:ext uri="{FF2B5EF4-FFF2-40B4-BE49-F238E27FC236}">
                  <a16:creationId xmlns:a16="http://schemas.microsoft.com/office/drawing/2014/main" id="{02B57743-5C0D-8A2A-4316-640E849A62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3" y="1054"/>
              <a:ext cx="166" cy="255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D48425C-3581-7CD4-97EA-547BB79C2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7F8687-2A9A-450C-521E-E49D3D859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4D6D95DC-E564-639E-688B-4DC6B5396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8457EE2F-A737-8805-0932-17B49F6A5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1890661E-AA29-C01B-70BD-4C0F598B5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336"/>
              <a:ext cx="2267" cy="1700"/>
            </a:xfrm>
            <a:custGeom>
              <a:avLst/>
              <a:gdLst/>
              <a:ahLst/>
              <a:cxnLst>
                <a:cxn ang="0">
                  <a:pos x="2029" y="0"/>
                </a:cxn>
                <a:cxn ang="0">
                  <a:pos x="0" y="1300"/>
                </a:cxn>
                <a:cxn ang="0">
                  <a:pos x="236" y="1699"/>
                </a:cxn>
                <a:cxn ang="0">
                  <a:pos x="2266" y="381"/>
                </a:cxn>
                <a:cxn ang="0">
                  <a:pos x="2029" y="0"/>
                </a:cxn>
                <a:cxn ang="0">
                  <a:pos x="2029" y="0"/>
                </a:cxn>
              </a:cxnLst>
              <a:rect l="0" t="0" r="r" b="b"/>
              <a:pathLst>
                <a:path w="2267" h="1700">
                  <a:moveTo>
                    <a:pt x="2029" y="0"/>
                  </a:moveTo>
                  <a:lnTo>
                    <a:pt x="0" y="1300"/>
                  </a:lnTo>
                  <a:lnTo>
                    <a:pt x="236" y="1699"/>
                  </a:lnTo>
                  <a:lnTo>
                    <a:pt x="2266" y="381"/>
                  </a:lnTo>
                  <a:lnTo>
                    <a:pt x="2029" y="0"/>
                  </a:lnTo>
                  <a:lnTo>
                    <a:pt x="202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FDEA89BE-DC89-0C14-019F-9D0C624A7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1345"/>
              <a:ext cx="2251" cy="1678"/>
            </a:xfrm>
            <a:custGeom>
              <a:avLst/>
              <a:gdLst/>
              <a:ahLst/>
              <a:cxnLst>
                <a:cxn ang="0">
                  <a:pos x="2022" y="0"/>
                </a:cxn>
                <a:cxn ang="0">
                  <a:pos x="0" y="1296"/>
                </a:cxn>
                <a:cxn ang="0">
                  <a:pos x="227" y="1677"/>
                </a:cxn>
                <a:cxn ang="0">
                  <a:pos x="2250" y="363"/>
                </a:cxn>
                <a:cxn ang="0">
                  <a:pos x="2022" y="0"/>
                </a:cxn>
                <a:cxn ang="0">
                  <a:pos x="2022" y="0"/>
                </a:cxn>
              </a:cxnLst>
              <a:rect l="0" t="0" r="r" b="b"/>
              <a:pathLst>
                <a:path w="2251" h="1678">
                  <a:moveTo>
                    <a:pt x="2022" y="0"/>
                  </a:moveTo>
                  <a:lnTo>
                    <a:pt x="0" y="1296"/>
                  </a:lnTo>
                  <a:lnTo>
                    <a:pt x="227" y="1677"/>
                  </a:lnTo>
                  <a:lnTo>
                    <a:pt x="2250" y="363"/>
                  </a:lnTo>
                  <a:lnTo>
                    <a:pt x="2022" y="0"/>
                  </a:lnTo>
                  <a:lnTo>
                    <a:pt x="2022" y="0"/>
                  </a:lnTo>
                </a:path>
              </a:pathLst>
            </a:custGeom>
            <a:solidFill>
              <a:srgbClr val="FFDA16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3A7B90F6-B7CD-299F-C3FD-FCDF1AEA9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1354"/>
              <a:ext cx="2238" cy="1657"/>
            </a:xfrm>
            <a:custGeom>
              <a:avLst/>
              <a:gdLst/>
              <a:ahLst/>
              <a:cxnLst>
                <a:cxn ang="0">
                  <a:pos x="2019" y="0"/>
                </a:cxn>
                <a:cxn ang="0">
                  <a:pos x="0" y="1292"/>
                </a:cxn>
                <a:cxn ang="0">
                  <a:pos x="218" y="1656"/>
                </a:cxn>
                <a:cxn ang="0">
                  <a:pos x="2237" y="347"/>
                </a:cxn>
                <a:cxn ang="0">
                  <a:pos x="2019" y="0"/>
                </a:cxn>
                <a:cxn ang="0">
                  <a:pos x="2019" y="0"/>
                </a:cxn>
              </a:cxnLst>
              <a:rect l="0" t="0" r="r" b="b"/>
              <a:pathLst>
                <a:path w="2238" h="1657">
                  <a:moveTo>
                    <a:pt x="2019" y="0"/>
                  </a:moveTo>
                  <a:lnTo>
                    <a:pt x="0" y="1292"/>
                  </a:lnTo>
                  <a:lnTo>
                    <a:pt x="218" y="1656"/>
                  </a:lnTo>
                  <a:lnTo>
                    <a:pt x="2237" y="347"/>
                  </a:lnTo>
                  <a:lnTo>
                    <a:pt x="2019" y="0"/>
                  </a:lnTo>
                  <a:lnTo>
                    <a:pt x="2019" y="0"/>
                  </a:lnTo>
                </a:path>
              </a:pathLst>
            </a:custGeom>
            <a:solidFill>
              <a:srgbClr val="FFDB1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971DB42B-B964-7968-91EF-F58F7EBF7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360"/>
              <a:ext cx="2222" cy="1639"/>
            </a:xfrm>
            <a:custGeom>
              <a:avLst/>
              <a:gdLst/>
              <a:ahLst/>
              <a:cxnLst>
                <a:cxn ang="0">
                  <a:pos x="2014" y="0"/>
                </a:cxn>
                <a:cxn ang="0">
                  <a:pos x="0" y="1291"/>
                </a:cxn>
                <a:cxn ang="0">
                  <a:pos x="210" y="1638"/>
                </a:cxn>
                <a:cxn ang="0">
                  <a:pos x="2221" y="333"/>
                </a:cxn>
                <a:cxn ang="0">
                  <a:pos x="2014" y="0"/>
                </a:cxn>
                <a:cxn ang="0">
                  <a:pos x="2014" y="0"/>
                </a:cxn>
              </a:cxnLst>
              <a:rect l="0" t="0" r="r" b="b"/>
              <a:pathLst>
                <a:path w="2222" h="1639">
                  <a:moveTo>
                    <a:pt x="2014" y="0"/>
                  </a:moveTo>
                  <a:lnTo>
                    <a:pt x="0" y="1291"/>
                  </a:lnTo>
                  <a:lnTo>
                    <a:pt x="210" y="1638"/>
                  </a:lnTo>
                  <a:lnTo>
                    <a:pt x="2221" y="333"/>
                  </a:lnTo>
                  <a:lnTo>
                    <a:pt x="2014" y="0"/>
                  </a:lnTo>
                  <a:lnTo>
                    <a:pt x="2014" y="0"/>
                  </a:lnTo>
                </a:path>
              </a:pathLst>
            </a:custGeom>
            <a:solidFill>
              <a:srgbClr val="FFDD2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151B2E26-273D-610D-C15C-4A129D77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367"/>
              <a:ext cx="2209" cy="1619"/>
            </a:xfrm>
            <a:custGeom>
              <a:avLst/>
              <a:gdLst/>
              <a:ahLst/>
              <a:cxnLst>
                <a:cxn ang="0">
                  <a:pos x="2012" y="0"/>
                </a:cxn>
                <a:cxn ang="0">
                  <a:pos x="0" y="1287"/>
                </a:cxn>
                <a:cxn ang="0">
                  <a:pos x="202" y="1618"/>
                </a:cxn>
                <a:cxn ang="0">
                  <a:pos x="2208" y="315"/>
                </a:cxn>
                <a:cxn ang="0">
                  <a:pos x="2012" y="0"/>
                </a:cxn>
                <a:cxn ang="0">
                  <a:pos x="2012" y="0"/>
                </a:cxn>
              </a:cxnLst>
              <a:rect l="0" t="0" r="r" b="b"/>
              <a:pathLst>
                <a:path w="2209" h="1619">
                  <a:moveTo>
                    <a:pt x="2012" y="0"/>
                  </a:moveTo>
                  <a:lnTo>
                    <a:pt x="0" y="1287"/>
                  </a:lnTo>
                  <a:lnTo>
                    <a:pt x="202" y="1618"/>
                  </a:lnTo>
                  <a:lnTo>
                    <a:pt x="2208" y="315"/>
                  </a:lnTo>
                  <a:lnTo>
                    <a:pt x="2012" y="0"/>
                  </a:lnTo>
                  <a:lnTo>
                    <a:pt x="2012" y="0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5EFEE47B-7C9B-C987-2EBA-9E8CFFAED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1378"/>
              <a:ext cx="2191" cy="1597"/>
            </a:xfrm>
            <a:custGeom>
              <a:avLst/>
              <a:gdLst/>
              <a:ahLst/>
              <a:cxnLst>
                <a:cxn ang="0">
                  <a:pos x="2001" y="0"/>
                </a:cxn>
                <a:cxn ang="0">
                  <a:pos x="0" y="1281"/>
                </a:cxn>
                <a:cxn ang="0">
                  <a:pos x="190" y="1596"/>
                </a:cxn>
                <a:cxn ang="0">
                  <a:pos x="2190" y="299"/>
                </a:cxn>
                <a:cxn ang="0">
                  <a:pos x="2001" y="0"/>
                </a:cxn>
                <a:cxn ang="0">
                  <a:pos x="2001" y="0"/>
                </a:cxn>
              </a:cxnLst>
              <a:rect l="0" t="0" r="r" b="b"/>
              <a:pathLst>
                <a:path w="2191" h="1597">
                  <a:moveTo>
                    <a:pt x="2001" y="0"/>
                  </a:moveTo>
                  <a:lnTo>
                    <a:pt x="0" y="1281"/>
                  </a:lnTo>
                  <a:lnTo>
                    <a:pt x="190" y="1596"/>
                  </a:lnTo>
                  <a:lnTo>
                    <a:pt x="2190" y="299"/>
                  </a:lnTo>
                  <a:lnTo>
                    <a:pt x="2001" y="0"/>
                  </a:lnTo>
                  <a:lnTo>
                    <a:pt x="2001" y="0"/>
                  </a:lnTo>
                </a:path>
              </a:pathLst>
            </a:custGeom>
            <a:solidFill>
              <a:srgbClr val="FFE033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55B459B-A526-633F-C099-C5D60D2DE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1385"/>
              <a:ext cx="2176" cy="1575"/>
            </a:xfrm>
            <a:custGeom>
              <a:avLst/>
              <a:gdLst/>
              <a:ahLst/>
              <a:cxnLst>
                <a:cxn ang="0">
                  <a:pos x="1997" y="0"/>
                </a:cxn>
                <a:cxn ang="0">
                  <a:pos x="0" y="1277"/>
                </a:cxn>
                <a:cxn ang="0">
                  <a:pos x="181" y="1574"/>
                </a:cxn>
                <a:cxn ang="0">
                  <a:pos x="2175" y="282"/>
                </a:cxn>
                <a:cxn ang="0">
                  <a:pos x="1997" y="0"/>
                </a:cxn>
                <a:cxn ang="0">
                  <a:pos x="1997" y="0"/>
                </a:cxn>
              </a:cxnLst>
              <a:rect l="0" t="0" r="r" b="b"/>
              <a:pathLst>
                <a:path w="2176" h="1575">
                  <a:moveTo>
                    <a:pt x="1997" y="0"/>
                  </a:moveTo>
                  <a:lnTo>
                    <a:pt x="0" y="1277"/>
                  </a:lnTo>
                  <a:lnTo>
                    <a:pt x="181" y="1574"/>
                  </a:lnTo>
                  <a:lnTo>
                    <a:pt x="2175" y="282"/>
                  </a:lnTo>
                  <a:lnTo>
                    <a:pt x="1997" y="0"/>
                  </a:lnTo>
                  <a:lnTo>
                    <a:pt x="1997" y="0"/>
                  </a:lnTo>
                </a:path>
              </a:pathLst>
            </a:custGeom>
            <a:solidFill>
              <a:srgbClr val="FFE13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1B49183A-DA35-4F85-28C2-4CC8F6820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1392"/>
              <a:ext cx="2163" cy="1557"/>
            </a:xfrm>
            <a:custGeom>
              <a:avLst/>
              <a:gdLst/>
              <a:ahLst/>
              <a:cxnLst>
                <a:cxn ang="0">
                  <a:pos x="1994" y="0"/>
                </a:cxn>
                <a:cxn ang="0">
                  <a:pos x="0" y="1275"/>
                </a:cxn>
                <a:cxn ang="0">
                  <a:pos x="172" y="1556"/>
                </a:cxn>
                <a:cxn ang="0">
                  <a:pos x="2162" y="269"/>
                </a:cxn>
                <a:cxn ang="0">
                  <a:pos x="1994" y="0"/>
                </a:cxn>
                <a:cxn ang="0">
                  <a:pos x="1994" y="0"/>
                </a:cxn>
              </a:cxnLst>
              <a:rect l="0" t="0" r="r" b="b"/>
              <a:pathLst>
                <a:path w="2163" h="1557">
                  <a:moveTo>
                    <a:pt x="1994" y="0"/>
                  </a:moveTo>
                  <a:lnTo>
                    <a:pt x="0" y="1275"/>
                  </a:lnTo>
                  <a:lnTo>
                    <a:pt x="172" y="1556"/>
                  </a:lnTo>
                  <a:lnTo>
                    <a:pt x="2162" y="269"/>
                  </a:lnTo>
                  <a:lnTo>
                    <a:pt x="1994" y="0"/>
                  </a:lnTo>
                  <a:lnTo>
                    <a:pt x="1994" y="0"/>
                  </a:lnTo>
                </a:path>
              </a:pathLst>
            </a:custGeom>
            <a:solidFill>
              <a:srgbClr val="FFE24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4E6490F1-D518-6FCF-A7F6-6E1701E60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401"/>
              <a:ext cx="2145" cy="1535"/>
            </a:xfrm>
            <a:custGeom>
              <a:avLst/>
              <a:gdLst/>
              <a:ahLst/>
              <a:cxnLst>
                <a:cxn ang="0">
                  <a:pos x="1987" y="0"/>
                </a:cxn>
                <a:cxn ang="0">
                  <a:pos x="0" y="1271"/>
                </a:cxn>
                <a:cxn ang="0">
                  <a:pos x="161" y="1534"/>
                </a:cxn>
                <a:cxn ang="0">
                  <a:pos x="2144" y="251"/>
                </a:cxn>
                <a:cxn ang="0">
                  <a:pos x="1987" y="0"/>
                </a:cxn>
                <a:cxn ang="0">
                  <a:pos x="1987" y="0"/>
                </a:cxn>
              </a:cxnLst>
              <a:rect l="0" t="0" r="r" b="b"/>
              <a:pathLst>
                <a:path w="2145" h="1535">
                  <a:moveTo>
                    <a:pt x="1987" y="0"/>
                  </a:moveTo>
                  <a:lnTo>
                    <a:pt x="0" y="1271"/>
                  </a:lnTo>
                  <a:lnTo>
                    <a:pt x="161" y="1534"/>
                  </a:lnTo>
                  <a:lnTo>
                    <a:pt x="2144" y="251"/>
                  </a:lnTo>
                  <a:lnTo>
                    <a:pt x="1987" y="0"/>
                  </a:lnTo>
                  <a:lnTo>
                    <a:pt x="1987" y="0"/>
                  </a:lnTo>
                </a:path>
              </a:pathLst>
            </a:custGeom>
            <a:solidFill>
              <a:srgbClr val="FFE44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16886183-3D6D-605C-CEDF-F2F5B2E2F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1408"/>
              <a:ext cx="2130" cy="1516"/>
            </a:xfrm>
            <a:custGeom>
              <a:avLst/>
              <a:gdLst/>
              <a:ahLst/>
              <a:cxnLst>
                <a:cxn ang="0">
                  <a:pos x="1981" y="0"/>
                </a:cxn>
                <a:cxn ang="0">
                  <a:pos x="0" y="1265"/>
                </a:cxn>
                <a:cxn ang="0">
                  <a:pos x="154" y="1515"/>
                </a:cxn>
                <a:cxn ang="0">
                  <a:pos x="2129" y="236"/>
                </a:cxn>
                <a:cxn ang="0">
                  <a:pos x="1981" y="0"/>
                </a:cxn>
                <a:cxn ang="0">
                  <a:pos x="1981" y="0"/>
                </a:cxn>
              </a:cxnLst>
              <a:rect l="0" t="0" r="r" b="b"/>
              <a:pathLst>
                <a:path w="2130" h="1516">
                  <a:moveTo>
                    <a:pt x="1981" y="0"/>
                  </a:moveTo>
                  <a:lnTo>
                    <a:pt x="0" y="1265"/>
                  </a:lnTo>
                  <a:lnTo>
                    <a:pt x="154" y="1515"/>
                  </a:lnTo>
                  <a:lnTo>
                    <a:pt x="2129" y="236"/>
                  </a:lnTo>
                  <a:lnTo>
                    <a:pt x="1981" y="0"/>
                  </a:lnTo>
                  <a:lnTo>
                    <a:pt x="1981" y="0"/>
                  </a:lnTo>
                </a:path>
              </a:pathLst>
            </a:custGeom>
            <a:solidFill>
              <a:srgbClr val="FFE55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7A4F3BE8-7C16-9463-AEAF-B2E5AD9F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1416"/>
              <a:ext cx="2113" cy="1496"/>
            </a:xfrm>
            <a:custGeom>
              <a:avLst/>
              <a:gdLst/>
              <a:ahLst/>
              <a:cxnLst>
                <a:cxn ang="0">
                  <a:pos x="1974" y="0"/>
                </a:cxn>
                <a:cxn ang="0">
                  <a:pos x="0" y="1261"/>
                </a:cxn>
                <a:cxn ang="0">
                  <a:pos x="143" y="1495"/>
                </a:cxn>
                <a:cxn ang="0">
                  <a:pos x="2112" y="218"/>
                </a:cxn>
                <a:cxn ang="0">
                  <a:pos x="1974" y="0"/>
                </a:cxn>
                <a:cxn ang="0">
                  <a:pos x="1974" y="0"/>
                </a:cxn>
              </a:cxnLst>
              <a:rect l="0" t="0" r="r" b="b"/>
              <a:pathLst>
                <a:path w="2113" h="1496">
                  <a:moveTo>
                    <a:pt x="1974" y="0"/>
                  </a:moveTo>
                  <a:lnTo>
                    <a:pt x="0" y="1261"/>
                  </a:lnTo>
                  <a:lnTo>
                    <a:pt x="143" y="1495"/>
                  </a:lnTo>
                  <a:lnTo>
                    <a:pt x="2112" y="218"/>
                  </a:lnTo>
                  <a:lnTo>
                    <a:pt x="1974" y="0"/>
                  </a:lnTo>
                  <a:lnTo>
                    <a:pt x="1974" y="0"/>
                  </a:lnTo>
                </a:path>
              </a:pathLst>
            </a:custGeom>
            <a:solidFill>
              <a:srgbClr val="FFE75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6" name="Freeform 65">
              <a:extLst>
                <a:ext uri="{FF2B5EF4-FFF2-40B4-BE49-F238E27FC236}">
                  <a16:creationId xmlns:a16="http://schemas.microsoft.com/office/drawing/2014/main" id="{150BF0BD-558A-30B7-5D17-A393B4CC8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1425"/>
              <a:ext cx="2098" cy="1475"/>
            </a:xfrm>
            <a:custGeom>
              <a:avLst/>
              <a:gdLst/>
              <a:ahLst/>
              <a:cxnLst>
                <a:cxn ang="0">
                  <a:pos x="1970" y="0"/>
                </a:cxn>
                <a:cxn ang="0">
                  <a:pos x="0" y="1256"/>
                </a:cxn>
                <a:cxn ang="0">
                  <a:pos x="135" y="1474"/>
                </a:cxn>
                <a:cxn ang="0">
                  <a:pos x="2097" y="202"/>
                </a:cxn>
                <a:cxn ang="0">
                  <a:pos x="1970" y="0"/>
                </a:cxn>
                <a:cxn ang="0">
                  <a:pos x="1970" y="0"/>
                </a:cxn>
              </a:cxnLst>
              <a:rect l="0" t="0" r="r" b="b"/>
              <a:pathLst>
                <a:path w="2098" h="1475">
                  <a:moveTo>
                    <a:pt x="1970" y="0"/>
                  </a:moveTo>
                  <a:lnTo>
                    <a:pt x="0" y="1256"/>
                  </a:lnTo>
                  <a:lnTo>
                    <a:pt x="135" y="1474"/>
                  </a:lnTo>
                  <a:lnTo>
                    <a:pt x="2097" y="202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solidFill>
              <a:srgbClr val="FFE85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7" name="Freeform 66">
              <a:extLst>
                <a:ext uri="{FF2B5EF4-FFF2-40B4-BE49-F238E27FC236}">
                  <a16:creationId xmlns:a16="http://schemas.microsoft.com/office/drawing/2014/main" id="{BAD4CBD8-FF6B-2E72-85D1-79F12F6CA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1433"/>
              <a:ext cx="2083" cy="1454"/>
            </a:xfrm>
            <a:custGeom>
              <a:avLst/>
              <a:gdLst/>
              <a:ahLst/>
              <a:cxnLst>
                <a:cxn ang="0">
                  <a:pos x="1965" y="0"/>
                </a:cxn>
                <a:cxn ang="0">
                  <a:pos x="0" y="1252"/>
                </a:cxn>
                <a:cxn ang="0">
                  <a:pos x="126" y="1453"/>
                </a:cxn>
                <a:cxn ang="0">
                  <a:pos x="2082" y="185"/>
                </a:cxn>
                <a:cxn ang="0">
                  <a:pos x="1965" y="0"/>
                </a:cxn>
                <a:cxn ang="0">
                  <a:pos x="1965" y="0"/>
                </a:cxn>
              </a:cxnLst>
              <a:rect l="0" t="0" r="r" b="b"/>
              <a:pathLst>
                <a:path w="2083" h="1454">
                  <a:moveTo>
                    <a:pt x="1965" y="0"/>
                  </a:moveTo>
                  <a:lnTo>
                    <a:pt x="0" y="1252"/>
                  </a:lnTo>
                  <a:lnTo>
                    <a:pt x="126" y="1453"/>
                  </a:lnTo>
                  <a:lnTo>
                    <a:pt x="2082" y="185"/>
                  </a:lnTo>
                  <a:lnTo>
                    <a:pt x="1965" y="0"/>
                  </a:lnTo>
                  <a:lnTo>
                    <a:pt x="1965" y="0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8" name="Freeform 67">
              <a:extLst>
                <a:ext uri="{FF2B5EF4-FFF2-40B4-BE49-F238E27FC236}">
                  <a16:creationId xmlns:a16="http://schemas.microsoft.com/office/drawing/2014/main" id="{767D4DFA-C993-73F9-ACA5-7BAEF1A54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1440"/>
              <a:ext cx="2068" cy="1435"/>
            </a:xfrm>
            <a:custGeom>
              <a:avLst/>
              <a:gdLst/>
              <a:ahLst/>
              <a:cxnLst>
                <a:cxn ang="0">
                  <a:pos x="1961" y="0"/>
                </a:cxn>
                <a:cxn ang="0">
                  <a:pos x="0" y="1250"/>
                </a:cxn>
                <a:cxn ang="0">
                  <a:pos x="115" y="1434"/>
                </a:cxn>
                <a:cxn ang="0">
                  <a:pos x="2067" y="172"/>
                </a:cxn>
                <a:cxn ang="0">
                  <a:pos x="1961" y="0"/>
                </a:cxn>
                <a:cxn ang="0">
                  <a:pos x="1961" y="0"/>
                </a:cxn>
              </a:cxnLst>
              <a:rect l="0" t="0" r="r" b="b"/>
              <a:pathLst>
                <a:path w="2068" h="1435">
                  <a:moveTo>
                    <a:pt x="1961" y="0"/>
                  </a:moveTo>
                  <a:lnTo>
                    <a:pt x="0" y="1250"/>
                  </a:lnTo>
                  <a:lnTo>
                    <a:pt x="115" y="1434"/>
                  </a:lnTo>
                  <a:lnTo>
                    <a:pt x="2067" y="172"/>
                  </a:lnTo>
                  <a:lnTo>
                    <a:pt x="1961" y="0"/>
                  </a:lnTo>
                  <a:lnTo>
                    <a:pt x="1961" y="0"/>
                  </a:lnTo>
                </a:path>
              </a:pathLst>
            </a:custGeom>
            <a:solidFill>
              <a:srgbClr val="FFEB6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9" name="Freeform 68">
              <a:extLst>
                <a:ext uri="{FF2B5EF4-FFF2-40B4-BE49-F238E27FC236}">
                  <a16:creationId xmlns:a16="http://schemas.microsoft.com/office/drawing/2014/main" id="{2BCA96E9-A1CE-EBEE-F1DE-8B177E768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" y="1447"/>
              <a:ext cx="2052" cy="1415"/>
            </a:xfrm>
            <a:custGeom>
              <a:avLst/>
              <a:gdLst/>
              <a:ahLst/>
              <a:cxnLst>
                <a:cxn ang="0">
                  <a:pos x="1955" y="0"/>
                </a:cxn>
                <a:cxn ang="0">
                  <a:pos x="0" y="1247"/>
                </a:cxn>
                <a:cxn ang="0">
                  <a:pos x="105" y="1414"/>
                </a:cxn>
                <a:cxn ang="0">
                  <a:pos x="2051" y="155"/>
                </a:cxn>
                <a:cxn ang="0">
                  <a:pos x="1955" y="0"/>
                </a:cxn>
                <a:cxn ang="0">
                  <a:pos x="1955" y="0"/>
                </a:cxn>
              </a:cxnLst>
              <a:rect l="0" t="0" r="r" b="b"/>
              <a:pathLst>
                <a:path w="2052" h="1415">
                  <a:moveTo>
                    <a:pt x="1955" y="0"/>
                  </a:moveTo>
                  <a:lnTo>
                    <a:pt x="0" y="1247"/>
                  </a:lnTo>
                  <a:lnTo>
                    <a:pt x="105" y="1414"/>
                  </a:lnTo>
                  <a:lnTo>
                    <a:pt x="2051" y="155"/>
                  </a:lnTo>
                  <a:lnTo>
                    <a:pt x="1955" y="0"/>
                  </a:lnTo>
                  <a:lnTo>
                    <a:pt x="1955" y="0"/>
                  </a:lnTo>
                </a:path>
              </a:pathLst>
            </a:custGeom>
            <a:solidFill>
              <a:srgbClr val="FFED7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0" name="Freeform 69">
              <a:extLst>
                <a:ext uri="{FF2B5EF4-FFF2-40B4-BE49-F238E27FC236}">
                  <a16:creationId xmlns:a16="http://schemas.microsoft.com/office/drawing/2014/main" id="{6368F06A-1268-F947-F289-C97867911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1457"/>
              <a:ext cx="2037" cy="1392"/>
            </a:xfrm>
            <a:custGeom>
              <a:avLst/>
              <a:gdLst/>
              <a:ahLst/>
              <a:cxnLst>
                <a:cxn ang="0">
                  <a:pos x="1949" y="0"/>
                </a:cxn>
                <a:cxn ang="0">
                  <a:pos x="0" y="1241"/>
                </a:cxn>
                <a:cxn ang="0">
                  <a:pos x="96" y="1391"/>
                </a:cxn>
                <a:cxn ang="0">
                  <a:pos x="2036" y="138"/>
                </a:cxn>
                <a:cxn ang="0">
                  <a:pos x="1949" y="0"/>
                </a:cxn>
                <a:cxn ang="0">
                  <a:pos x="1949" y="0"/>
                </a:cxn>
              </a:cxnLst>
              <a:rect l="0" t="0" r="r" b="b"/>
              <a:pathLst>
                <a:path w="2037" h="1392">
                  <a:moveTo>
                    <a:pt x="1949" y="0"/>
                  </a:moveTo>
                  <a:lnTo>
                    <a:pt x="0" y="1241"/>
                  </a:lnTo>
                  <a:lnTo>
                    <a:pt x="96" y="1391"/>
                  </a:lnTo>
                  <a:lnTo>
                    <a:pt x="2036" y="138"/>
                  </a:lnTo>
                  <a:lnTo>
                    <a:pt x="1949" y="0"/>
                  </a:lnTo>
                  <a:lnTo>
                    <a:pt x="1949" y="0"/>
                  </a:lnTo>
                </a:path>
              </a:pathLst>
            </a:custGeom>
            <a:solidFill>
              <a:srgbClr val="FFEE7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2" name="Freeform 70">
              <a:extLst>
                <a:ext uri="{FF2B5EF4-FFF2-40B4-BE49-F238E27FC236}">
                  <a16:creationId xmlns:a16="http://schemas.microsoft.com/office/drawing/2014/main" id="{4CEC770B-7953-BC23-754E-50859200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1465"/>
              <a:ext cx="2022" cy="1371"/>
            </a:xfrm>
            <a:custGeom>
              <a:avLst/>
              <a:gdLst/>
              <a:ahLst/>
              <a:cxnLst>
                <a:cxn ang="0">
                  <a:pos x="1945" y="0"/>
                </a:cxn>
                <a:cxn ang="0">
                  <a:pos x="0" y="1238"/>
                </a:cxn>
                <a:cxn ang="0">
                  <a:pos x="88" y="1370"/>
                </a:cxn>
                <a:cxn ang="0">
                  <a:pos x="2021" y="122"/>
                </a:cxn>
                <a:cxn ang="0">
                  <a:pos x="1945" y="0"/>
                </a:cxn>
                <a:cxn ang="0">
                  <a:pos x="1945" y="0"/>
                </a:cxn>
              </a:cxnLst>
              <a:rect l="0" t="0" r="r" b="b"/>
              <a:pathLst>
                <a:path w="2022" h="1371">
                  <a:moveTo>
                    <a:pt x="1945" y="0"/>
                  </a:moveTo>
                  <a:lnTo>
                    <a:pt x="0" y="1238"/>
                  </a:lnTo>
                  <a:lnTo>
                    <a:pt x="88" y="1370"/>
                  </a:lnTo>
                  <a:lnTo>
                    <a:pt x="2021" y="122"/>
                  </a:lnTo>
                  <a:lnTo>
                    <a:pt x="1945" y="0"/>
                  </a:lnTo>
                  <a:lnTo>
                    <a:pt x="1945" y="0"/>
                  </a:lnTo>
                </a:path>
              </a:pathLst>
            </a:custGeom>
            <a:solidFill>
              <a:srgbClr val="FFF0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3" name="Freeform 71">
              <a:extLst>
                <a:ext uri="{FF2B5EF4-FFF2-40B4-BE49-F238E27FC236}">
                  <a16:creationId xmlns:a16="http://schemas.microsoft.com/office/drawing/2014/main" id="{7082149D-4BC7-AB6A-BB2E-91DD3CF3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1474"/>
              <a:ext cx="2005" cy="1350"/>
            </a:xfrm>
            <a:custGeom>
              <a:avLst/>
              <a:gdLst/>
              <a:ahLst/>
              <a:cxnLst>
                <a:cxn ang="0">
                  <a:pos x="1938" y="0"/>
                </a:cxn>
                <a:cxn ang="0">
                  <a:pos x="0" y="1232"/>
                </a:cxn>
                <a:cxn ang="0">
                  <a:pos x="78" y="1349"/>
                </a:cxn>
                <a:cxn ang="0">
                  <a:pos x="2004" y="106"/>
                </a:cxn>
                <a:cxn ang="0">
                  <a:pos x="1938" y="0"/>
                </a:cxn>
                <a:cxn ang="0">
                  <a:pos x="1938" y="0"/>
                </a:cxn>
              </a:cxnLst>
              <a:rect l="0" t="0" r="r" b="b"/>
              <a:pathLst>
                <a:path w="2005" h="1350">
                  <a:moveTo>
                    <a:pt x="1938" y="0"/>
                  </a:moveTo>
                  <a:lnTo>
                    <a:pt x="0" y="1232"/>
                  </a:lnTo>
                  <a:lnTo>
                    <a:pt x="78" y="1349"/>
                  </a:lnTo>
                  <a:lnTo>
                    <a:pt x="2004" y="106"/>
                  </a:lnTo>
                  <a:lnTo>
                    <a:pt x="1938" y="0"/>
                  </a:lnTo>
                  <a:lnTo>
                    <a:pt x="1938" y="0"/>
                  </a:lnTo>
                </a:path>
              </a:pathLst>
            </a:custGeom>
            <a:solidFill>
              <a:srgbClr val="FFF18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4" name="Freeform 72">
              <a:extLst>
                <a:ext uri="{FF2B5EF4-FFF2-40B4-BE49-F238E27FC236}">
                  <a16:creationId xmlns:a16="http://schemas.microsoft.com/office/drawing/2014/main" id="{D2604DCB-4BD9-E91B-51F1-830286090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481"/>
              <a:ext cx="1990" cy="1330"/>
            </a:xfrm>
            <a:custGeom>
              <a:avLst/>
              <a:gdLst/>
              <a:ahLst/>
              <a:cxnLst>
                <a:cxn ang="0">
                  <a:pos x="1933" y="0"/>
                </a:cxn>
                <a:cxn ang="0">
                  <a:pos x="0" y="1229"/>
                </a:cxn>
                <a:cxn ang="0">
                  <a:pos x="69" y="1329"/>
                </a:cxn>
                <a:cxn ang="0">
                  <a:pos x="1989" y="91"/>
                </a:cxn>
                <a:cxn ang="0">
                  <a:pos x="1933" y="0"/>
                </a:cxn>
                <a:cxn ang="0">
                  <a:pos x="1933" y="0"/>
                </a:cxn>
              </a:cxnLst>
              <a:rect l="0" t="0" r="r" b="b"/>
              <a:pathLst>
                <a:path w="1990" h="1330">
                  <a:moveTo>
                    <a:pt x="1933" y="0"/>
                  </a:moveTo>
                  <a:lnTo>
                    <a:pt x="0" y="1229"/>
                  </a:lnTo>
                  <a:lnTo>
                    <a:pt x="69" y="1329"/>
                  </a:lnTo>
                  <a:lnTo>
                    <a:pt x="1989" y="91"/>
                  </a:lnTo>
                  <a:lnTo>
                    <a:pt x="1933" y="0"/>
                  </a:lnTo>
                  <a:lnTo>
                    <a:pt x="1933" y="0"/>
                  </a:lnTo>
                </a:path>
              </a:pathLst>
            </a:custGeom>
            <a:solidFill>
              <a:srgbClr val="FFF29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5" name="Freeform 73">
              <a:extLst>
                <a:ext uri="{FF2B5EF4-FFF2-40B4-BE49-F238E27FC236}">
                  <a16:creationId xmlns:a16="http://schemas.microsoft.com/office/drawing/2014/main" id="{A5D83F8B-FB00-F108-212C-46D597302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489"/>
              <a:ext cx="1976" cy="1311"/>
            </a:xfrm>
            <a:custGeom>
              <a:avLst/>
              <a:gdLst/>
              <a:ahLst/>
              <a:cxnLst>
                <a:cxn ang="0">
                  <a:pos x="1928" y="0"/>
                </a:cxn>
                <a:cxn ang="0">
                  <a:pos x="0" y="1227"/>
                </a:cxn>
                <a:cxn ang="0">
                  <a:pos x="61" y="1310"/>
                </a:cxn>
                <a:cxn ang="0">
                  <a:pos x="1975" y="75"/>
                </a:cxn>
                <a:cxn ang="0">
                  <a:pos x="1928" y="0"/>
                </a:cxn>
                <a:cxn ang="0">
                  <a:pos x="1928" y="0"/>
                </a:cxn>
              </a:cxnLst>
              <a:rect l="0" t="0" r="r" b="b"/>
              <a:pathLst>
                <a:path w="1976" h="1311">
                  <a:moveTo>
                    <a:pt x="1928" y="0"/>
                  </a:moveTo>
                  <a:lnTo>
                    <a:pt x="0" y="1227"/>
                  </a:lnTo>
                  <a:lnTo>
                    <a:pt x="61" y="1310"/>
                  </a:lnTo>
                  <a:lnTo>
                    <a:pt x="1975" y="75"/>
                  </a:lnTo>
                  <a:lnTo>
                    <a:pt x="1928" y="0"/>
                  </a:lnTo>
                  <a:lnTo>
                    <a:pt x="1928" y="0"/>
                  </a:lnTo>
                </a:path>
              </a:pathLst>
            </a:custGeom>
            <a:solidFill>
              <a:srgbClr val="FFF49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6" name="Freeform 74">
              <a:extLst>
                <a:ext uri="{FF2B5EF4-FFF2-40B4-BE49-F238E27FC236}">
                  <a16:creationId xmlns:a16="http://schemas.microsoft.com/office/drawing/2014/main" id="{6A4C2466-53AC-EB4B-B832-AF1DC41E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498"/>
              <a:ext cx="1961" cy="1289"/>
            </a:xfrm>
            <a:custGeom>
              <a:avLst/>
              <a:gdLst/>
              <a:ahLst/>
              <a:cxnLst>
                <a:cxn ang="0">
                  <a:pos x="1924" y="0"/>
                </a:cxn>
                <a:cxn ang="0">
                  <a:pos x="0" y="1223"/>
                </a:cxn>
                <a:cxn ang="0">
                  <a:pos x="52" y="1288"/>
                </a:cxn>
                <a:cxn ang="0">
                  <a:pos x="1960" y="58"/>
                </a:cxn>
                <a:cxn ang="0">
                  <a:pos x="1924" y="0"/>
                </a:cxn>
                <a:cxn ang="0">
                  <a:pos x="1924" y="0"/>
                </a:cxn>
              </a:cxnLst>
              <a:rect l="0" t="0" r="r" b="b"/>
              <a:pathLst>
                <a:path w="1961" h="1289">
                  <a:moveTo>
                    <a:pt x="1924" y="0"/>
                  </a:moveTo>
                  <a:lnTo>
                    <a:pt x="0" y="1223"/>
                  </a:lnTo>
                  <a:lnTo>
                    <a:pt x="52" y="1288"/>
                  </a:lnTo>
                  <a:lnTo>
                    <a:pt x="1960" y="58"/>
                  </a:lnTo>
                  <a:lnTo>
                    <a:pt x="1924" y="0"/>
                  </a:lnTo>
                  <a:lnTo>
                    <a:pt x="1924" y="0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7" name="Freeform 75">
              <a:extLst>
                <a:ext uri="{FF2B5EF4-FFF2-40B4-BE49-F238E27FC236}">
                  <a16:creationId xmlns:a16="http://schemas.microsoft.com/office/drawing/2014/main" id="{211D2FF6-A66D-ABE2-2E1E-972C47287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" y="1506"/>
              <a:ext cx="1945" cy="1270"/>
            </a:xfrm>
            <a:custGeom>
              <a:avLst/>
              <a:gdLst/>
              <a:ahLst/>
              <a:cxnLst>
                <a:cxn ang="0">
                  <a:pos x="1917" y="0"/>
                </a:cxn>
                <a:cxn ang="0">
                  <a:pos x="0" y="1218"/>
                </a:cxn>
                <a:cxn ang="0">
                  <a:pos x="41" y="1269"/>
                </a:cxn>
                <a:cxn ang="0">
                  <a:pos x="1944" y="41"/>
                </a:cxn>
                <a:cxn ang="0">
                  <a:pos x="1917" y="0"/>
                </a:cxn>
                <a:cxn ang="0">
                  <a:pos x="1917" y="0"/>
                </a:cxn>
              </a:cxnLst>
              <a:rect l="0" t="0" r="r" b="b"/>
              <a:pathLst>
                <a:path w="1945" h="1270">
                  <a:moveTo>
                    <a:pt x="1917" y="0"/>
                  </a:moveTo>
                  <a:lnTo>
                    <a:pt x="0" y="1218"/>
                  </a:lnTo>
                  <a:lnTo>
                    <a:pt x="41" y="1269"/>
                  </a:lnTo>
                  <a:lnTo>
                    <a:pt x="1944" y="41"/>
                  </a:lnTo>
                  <a:lnTo>
                    <a:pt x="1917" y="0"/>
                  </a:lnTo>
                  <a:lnTo>
                    <a:pt x="1917" y="0"/>
                  </a:lnTo>
                </a:path>
              </a:pathLst>
            </a:custGeom>
            <a:solidFill>
              <a:srgbClr val="FFF7A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8" name="Freeform 76">
              <a:extLst>
                <a:ext uri="{FF2B5EF4-FFF2-40B4-BE49-F238E27FC236}">
                  <a16:creationId xmlns:a16="http://schemas.microsoft.com/office/drawing/2014/main" id="{EF68C154-5028-F4EF-445B-A2FC95C3C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1782"/>
              <a:ext cx="2134" cy="1403"/>
            </a:xfrm>
            <a:custGeom>
              <a:avLst/>
              <a:gdLst/>
              <a:ahLst/>
              <a:cxnLst>
                <a:cxn ang="0">
                  <a:pos x="16" y="1338"/>
                </a:cxn>
                <a:cxn ang="0">
                  <a:pos x="8" y="1347"/>
                </a:cxn>
                <a:cxn ang="0">
                  <a:pos x="2" y="1355"/>
                </a:cxn>
                <a:cxn ang="0">
                  <a:pos x="0" y="1365"/>
                </a:cxn>
                <a:cxn ang="0">
                  <a:pos x="2" y="1376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2" y="1393"/>
                </a:cxn>
                <a:cxn ang="0">
                  <a:pos x="23" y="1399"/>
                </a:cxn>
                <a:cxn ang="0">
                  <a:pos x="31" y="1402"/>
                </a:cxn>
                <a:cxn ang="0">
                  <a:pos x="44" y="1399"/>
                </a:cxn>
                <a:cxn ang="0">
                  <a:pos x="55" y="1395"/>
                </a:cxn>
                <a:cxn ang="0">
                  <a:pos x="2115" y="61"/>
                </a:cxn>
                <a:cxn ang="0">
                  <a:pos x="2115" y="61"/>
                </a:cxn>
                <a:cxn ang="0">
                  <a:pos x="2124" y="54"/>
                </a:cxn>
                <a:cxn ang="0">
                  <a:pos x="2128" y="46"/>
                </a:cxn>
                <a:cxn ang="0">
                  <a:pos x="2133" y="36"/>
                </a:cxn>
                <a:cxn ang="0">
                  <a:pos x="2130" y="25"/>
                </a:cxn>
                <a:cxn ang="0">
                  <a:pos x="2126" y="15"/>
                </a:cxn>
                <a:cxn ang="0">
                  <a:pos x="2126" y="15"/>
                </a:cxn>
                <a:cxn ang="0">
                  <a:pos x="2119" y="6"/>
                </a:cxn>
                <a:cxn ang="0">
                  <a:pos x="2109" y="2"/>
                </a:cxn>
                <a:cxn ang="0">
                  <a:pos x="2098" y="0"/>
                </a:cxn>
                <a:cxn ang="0">
                  <a:pos x="2090" y="0"/>
                </a:cxn>
                <a:cxn ang="0">
                  <a:pos x="2080" y="4"/>
                </a:cxn>
                <a:cxn ang="0">
                  <a:pos x="16" y="1338"/>
                </a:cxn>
                <a:cxn ang="0">
                  <a:pos x="16" y="1338"/>
                </a:cxn>
              </a:cxnLst>
              <a:rect l="0" t="0" r="r" b="b"/>
              <a:pathLst>
                <a:path w="2134" h="1403">
                  <a:moveTo>
                    <a:pt x="16" y="1338"/>
                  </a:moveTo>
                  <a:lnTo>
                    <a:pt x="8" y="1347"/>
                  </a:lnTo>
                  <a:lnTo>
                    <a:pt x="2" y="1355"/>
                  </a:lnTo>
                  <a:lnTo>
                    <a:pt x="0" y="1365"/>
                  </a:lnTo>
                  <a:lnTo>
                    <a:pt x="2" y="1376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2" y="1393"/>
                  </a:lnTo>
                  <a:lnTo>
                    <a:pt x="23" y="1399"/>
                  </a:lnTo>
                  <a:lnTo>
                    <a:pt x="31" y="1402"/>
                  </a:lnTo>
                  <a:lnTo>
                    <a:pt x="44" y="1399"/>
                  </a:lnTo>
                  <a:lnTo>
                    <a:pt x="55" y="1395"/>
                  </a:lnTo>
                  <a:lnTo>
                    <a:pt x="2115" y="61"/>
                  </a:lnTo>
                  <a:lnTo>
                    <a:pt x="2115" y="61"/>
                  </a:lnTo>
                  <a:lnTo>
                    <a:pt x="2124" y="54"/>
                  </a:lnTo>
                  <a:lnTo>
                    <a:pt x="2128" y="46"/>
                  </a:lnTo>
                  <a:lnTo>
                    <a:pt x="2133" y="36"/>
                  </a:lnTo>
                  <a:lnTo>
                    <a:pt x="2130" y="25"/>
                  </a:lnTo>
                  <a:lnTo>
                    <a:pt x="2126" y="15"/>
                  </a:lnTo>
                  <a:lnTo>
                    <a:pt x="2126" y="15"/>
                  </a:lnTo>
                  <a:lnTo>
                    <a:pt x="2119" y="6"/>
                  </a:lnTo>
                  <a:lnTo>
                    <a:pt x="2109" y="2"/>
                  </a:lnTo>
                  <a:lnTo>
                    <a:pt x="2098" y="0"/>
                  </a:lnTo>
                  <a:lnTo>
                    <a:pt x="2090" y="0"/>
                  </a:lnTo>
                  <a:lnTo>
                    <a:pt x="2080" y="4"/>
                  </a:lnTo>
                  <a:lnTo>
                    <a:pt x="16" y="1338"/>
                  </a:lnTo>
                  <a:lnTo>
                    <a:pt x="16" y="1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9" name="Freeform 77">
              <a:extLst>
                <a:ext uri="{FF2B5EF4-FFF2-40B4-BE49-F238E27FC236}">
                  <a16:creationId xmlns:a16="http://schemas.microsoft.com/office/drawing/2014/main" id="{025B66EF-D770-17B3-0275-1214B2208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1727"/>
              <a:ext cx="2130" cy="1401"/>
            </a:xfrm>
            <a:custGeom>
              <a:avLst/>
              <a:gdLst/>
              <a:ahLst/>
              <a:cxnLst>
                <a:cxn ang="0">
                  <a:pos x="17" y="1337"/>
                </a:cxn>
                <a:cxn ang="0">
                  <a:pos x="8" y="1345"/>
                </a:cxn>
                <a:cxn ang="0">
                  <a:pos x="2" y="1353"/>
                </a:cxn>
                <a:cxn ang="0">
                  <a:pos x="0" y="1364"/>
                </a:cxn>
                <a:cxn ang="0">
                  <a:pos x="0" y="1374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3" y="1393"/>
                </a:cxn>
                <a:cxn ang="0">
                  <a:pos x="20" y="1397"/>
                </a:cxn>
                <a:cxn ang="0">
                  <a:pos x="31" y="1400"/>
                </a:cxn>
                <a:cxn ang="0">
                  <a:pos x="42" y="1400"/>
                </a:cxn>
                <a:cxn ang="0">
                  <a:pos x="52" y="1395"/>
                </a:cxn>
                <a:cxn ang="0">
                  <a:pos x="2114" y="63"/>
                </a:cxn>
                <a:cxn ang="0">
                  <a:pos x="2114" y="63"/>
                </a:cxn>
                <a:cxn ang="0">
                  <a:pos x="2123" y="54"/>
                </a:cxn>
                <a:cxn ang="0">
                  <a:pos x="2126" y="47"/>
                </a:cxn>
                <a:cxn ang="0">
                  <a:pos x="2129" y="36"/>
                </a:cxn>
                <a:cxn ang="0">
                  <a:pos x="2126" y="25"/>
                </a:cxn>
                <a:cxn ang="0">
                  <a:pos x="2123" y="15"/>
                </a:cxn>
                <a:cxn ang="0">
                  <a:pos x="2123" y="15"/>
                </a:cxn>
                <a:cxn ang="0">
                  <a:pos x="2116" y="6"/>
                </a:cxn>
                <a:cxn ang="0">
                  <a:pos x="2105" y="2"/>
                </a:cxn>
                <a:cxn ang="0">
                  <a:pos x="2098" y="0"/>
                </a:cxn>
                <a:cxn ang="0">
                  <a:pos x="2087" y="0"/>
                </a:cxn>
                <a:cxn ang="0">
                  <a:pos x="2077" y="4"/>
                </a:cxn>
                <a:cxn ang="0">
                  <a:pos x="17" y="1337"/>
                </a:cxn>
                <a:cxn ang="0">
                  <a:pos x="17" y="1337"/>
                </a:cxn>
              </a:cxnLst>
              <a:rect l="0" t="0" r="r" b="b"/>
              <a:pathLst>
                <a:path w="2130" h="1401">
                  <a:moveTo>
                    <a:pt x="17" y="1337"/>
                  </a:moveTo>
                  <a:lnTo>
                    <a:pt x="8" y="1345"/>
                  </a:lnTo>
                  <a:lnTo>
                    <a:pt x="2" y="1353"/>
                  </a:lnTo>
                  <a:lnTo>
                    <a:pt x="0" y="1364"/>
                  </a:lnTo>
                  <a:lnTo>
                    <a:pt x="0" y="1374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3" y="1393"/>
                  </a:lnTo>
                  <a:lnTo>
                    <a:pt x="20" y="1397"/>
                  </a:lnTo>
                  <a:lnTo>
                    <a:pt x="31" y="1400"/>
                  </a:lnTo>
                  <a:lnTo>
                    <a:pt x="42" y="1400"/>
                  </a:lnTo>
                  <a:lnTo>
                    <a:pt x="52" y="1395"/>
                  </a:lnTo>
                  <a:lnTo>
                    <a:pt x="2114" y="63"/>
                  </a:lnTo>
                  <a:lnTo>
                    <a:pt x="2114" y="63"/>
                  </a:lnTo>
                  <a:lnTo>
                    <a:pt x="2123" y="54"/>
                  </a:lnTo>
                  <a:lnTo>
                    <a:pt x="2126" y="47"/>
                  </a:lnTo>
                  <a:lnTo>
                    <a:pt x="2129" y="36"/>
                  </a:lnTo>
                  <a:lnTo>
                    <a:pt x="2126" y="25"/>
                  </a:lnTo>
                  <a:lnTo>
                    <a:pt x="2123" y="15"/>
                  </a:lnTo>
                  <a:lnTo>
                    <a:pt x="2123" y="15"/>
                  </a:lnTo>
                  <a:lnTo>
                    <a:pt x="2116" y="6"/>
                  </a:lnTo>
                  <a:lnTo>
                    <a:pt x="2105" y="2"/>
                  </a:lnTo>
                  <a:lnTo>
                    <a:pt x="2098" y="0"/>
                  </a:lnTo>
                  <a:lnTo>
                    <a:pt x="2087" y="0"/>
                  </a:lnTo>
                  <a:lnTo>
                    <a:pt x="2077" y="4"/>
                  </a:lnTo>
                  <a:lnTo>
                    <a:pt x="17" y="1337"/>
                  </a:lnTo>
                  <a:lnTo>
                    <a:pt x="17" y="133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0" name="Freeform 78">
              <a:extLst>
                <a:ext uri="{FF2B5EF4-FFF2-40B4-BE49-F238E27FC236}">
                  <a16:creationId xmlns:a16="http://schemas.microsoft.com/office/drawing/2014/main" id="{1A63E6EF-38FA-73EE-18AA-987C61DEC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1662"/>
              <a:ext cx="2129" cy="1407"/>
            </a:xfrm>
            <a:custGeom>
              <a:avLst/>
              <a:gdLst/>
              <a:ahLst/>
              <a:cxnLst>
                <a:cxn ang="0">
                  <a:pos x="18" y="1327"/>
                </a:cxn>
                <a:cxn ang="0">
                  <a:pos x="8" y="1335"/>
                </a:cxn>
                <a:cxn ang="0">
                  <a:pos x="2" y="1348"/>
                </a:cxn>
                <a:cxn ang="0">
                  <a:pos x="0" y="1360"/>
                </a:cxn>
                <a:cxn ang="0">
                  <a:pos x="2" y="1374"/>
                </a:cxn>
                <a:cxn ang="0">
                  <a:pos x="6" y="1386"/>
                </a:cxn>
                <a:cxn ang="0">
                  <a:pos x="6" y="1386"/>
                </a:cxn>
                <a:cxn ang="0">
                  <a:pos x="14" y="1397"/>
                </a:cxn>
                <a:cxn ang="0">
                  <a:pos x="27" y="1401"/>
                </a:cxn>
                <a:cxn ang="0">
                  <a:pos x="39" y="1406"/>
                </a:cxn>
                <a:cxn ang="0">
                  <a:pos x="52" y="1403"/>
                </a:cxn>
                <a:cxn ang="0">
                  <a:pos x="64" y="1397"/>
                </a:cxn>
                <a:cxn ang="0">
                  <a:pos x="2109" y="78"/>
                </a:cxn>
                <a:cxn ang="0">
                  <a:pos x="2109" y="78"/>
                </a:cxn>
                <a:cxn ang="0">
                  <a:pos x="2117" y="67"/>
                </a:cxn>
                <a:cxn ang="0">
                  <a:pos x="2123" y="57"/>
                </a:cxn>
                <a:cxn ang="0">
                  <a:pos x="2128" y="43"/>
                </a:cxn>
                <a:cxn ang="0">
                  <a:pos x="2125" y="31"/>
                </a:cxn>
                <a:cxn ang="0">
                  <a:pos x="2121" y="18"/>
                </a:cxn>
                <a:cxn ang="0">
                  <a:pos x="2121" y="18"/>
                </a:cxn>
                <a:cxn ang="0">
                  <a:pos x="2111" y="8"/>
                </a:cxn>
                <a:cxn ang="0">
                  <a:pos x="2100" y="2"/>
                </a:cxn>
                <a:cxn ang="0">
                  <a:pos x="2088" y="0"/>
                </a:cxn>
                <a:cxn ang="0">
                  <a:pos x="2075" y="2"/>
                </a:cxn>
                <a:cxn ang="0">
                  <a:pos x="2063" y="6"/>
                </a:cxn>
                <a:cxn ang="0">
                  <a:pos x="18" y="1327"/>
                </a:cxn>
                <a:cxn ang="0">
                  <a:pos x="18" y="1327"/>
                </a:cxn>
              </a:cxnLst>
              <a:rect l="0" t="0" r="r" b="b"/>
              <a:pathLst>
                <a:path w="2129" h="1407">
                  <a:moveTo>
                    <a:pt x="18" y="1327"/>
                  </a:moveTo>
                  <a:lnTo>
                    <a:pt x="8" y="1335"/>
                  </a:lnTo>
                  <a:lnTo>
                    <a:pt x="2" y="1348"/>
                  </a:lnTo>
                  <a:lnTo>
                    <a:pt x="0" y="1360"/>
                  </a:lnTo>
                  <a:lnTo>
                    <a:pt x="2" y="1374"/>
                  </a:lnTo>
                  <a:lnTo>
                    <a:pt x="6" y="1386"/>
                  </a:lnTo>
                  <a:lnTo>
                    <a:pt x="6" y="1386"/>
                  </a:lnTo>
                  <a:lnTo>
                    <a:pt x="14" y="1397"/>
                  </a:lnTo>
                  <a:lnTo>
                    <a:pt x="27" y="1401"/>
                  </a:lnTo>
                  <a:lnTo>
                    <a:pt x="39" y="1406"/>
                  </a:lnTo>
                  <a:lnTo>
                    <a:pt x="52" y="1403"/>
                  </a:lnTo>
                  <a:lnTo>
                    <a:pt x="64" y="1397"/>
                  </a:lnTo>
                  <a:lnTo>
                    <a:pt x="2109" y="78"/>
                  </a:lnTo>
                  <a:lnTo>
                    <a:pt x="2109" y="78"/>
                  </a:lnTo>
                  <a:lnTo>
                    <a:pt x="2117" y="67"/>
                  </a:lnTo>
                  <a:lnTo>
                    <a:pt x="2123" y="57"/>
                  </a:lnTo>
                  <a:lnTo>
                    <a:pt x="2128" y="43"/>
                  </a:lnTo>
                  <a:lnTo>
                    <a:pt x="2125" y="31"/>
                  </a:lnTo>
                  <a:lnTo>
                    <a:pt x="2121" y="18"/>
                  </a:lnTo>
                  <a:lnTo>
                    <a:pt x="2121" y="18"/>
                  </a:lnTo>
                  <a:lnTo>
                    <a:pt x="2111" y="8"/>
                  </a:lnTo>
                  <a:lnTo>
                    <a:pt x="2100" y="2"/>
                  </a:lnTo>
                  <a:lnTo>
                    <a:pt x="2088" y="0"/>
                  </a:lnTo>
                  <a:lnTo>
                    <a:pt x="2075" y="2"/>
                  </a:lnTo>
                  <a:lnTo>
                    <a:pt x="2063" y="6"/>
                  </a:lnTo>
                  <a:lnTo>
                    <a:pt x="18" y="1327"/>
                  </a:lnTo>
                  <a:lnTo>
                    <a:pt x="18" y="13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1" name="Freeform 79">
              <a:extLst>
                <a:ext uri="{FF2B5EF4-FFF2-40B4-BE49-F238E27FC236}">
                  <a16:creationId xmlns:a16="http://schemas.microsoft.com/office/drawing/2014/main" id="{82A566AC-F269-7C92-C681-3E21C268B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577"/>
              <a:ext cx="2136" cy="1418"/>
            </a:xfrm>
            <a:custGeom>
              <a:avLst/>
              <a:gdLst/>
              <a:ahLst/>
              <a:cxnLst>
                <a:cxn ang="0">
                  <a:pos x="82" y="1408"/>
                </a:cxn>
                <a:cxn ang="0">
                  <a:pos x="73" y="1410"/>
                </a:cxn>
                <a:cxn ang="0">
                  <a:pos x="64" y="1414"/>
                </a:cxn>
                <a:cxn ang="0">
                  <a:pos x="57" y="1414"/>
                </a:cxn>
                <a:cxn ang="0">
                  <a:pos x="50" y="1417"/>
                </a:cxn>
                <a:cxn ang="0">
                  <a:pos x="41" y="1414"/>
                </a:cxn>
                <a:cxn ang="0">
                  <a:pos x="34" y="1412"/>
                </a:cxn>
                <a:cxn ang="0">
                  <a:pos x="25" y="1408"/>
                </a:cxn>
                <a:cxn ang="0">
                  <a:pos x="18" y="1403"/>
                </a:cxn>
                <a:cxn ang="0">
                  <a:pos x="13" y="1397"/>
                </a:cxn>
                <a:cxn ang="0">
                  <a:pos x="8" y="1391"/>
                </a:cxn>
                <a:cxn ang="0">
                  <a:pos x="8" y="1391"/>
                </a:cxn>
                <a:cxn ang="0">
                  <a:pos x="4" y="1382"/>
                </a:cxn>
                <a:cxn ang="0">
                  <a:pos x="2" y="1376"/>
                </a:cxn>
                <a:cxn ang="0">
                  <a:pos x="0" y="1368"/>
                </a:cxn>
                <a:cxn ang="0">
                  <a:pos x="0" y="1359"/>
                </a:cxn>
                <a:cxn ang="0">
                  <a:pos x="0" y="1350"/>
                </a:cxn>
                <a:cxn ang="0">
                  <a:pos x="4" y="1345"/>
                </a:cxn>
                <a:cxn ang="0">
                  <a:pos x="6" y="1336"/>
                </a:cxn>
                <a:cxn ang="0">
                  <a:pos x="13" y="1330"/>
                </a:cxn>
                <a:cxn ang="0">
                  <a:pos x="16" y="1323"/>
                </a:cxn>
                <a:cxn ang="0">
                  <a:pos x="25" y="1320"/>
                </a:cxn>
                <a:cxn ang="0">
                  <a:pos x="2052" y="7"/>
                </a:cxn>
                <a:cxn ang="0">
                  <a:pos x="2052" y="7"/>
                </a:cxn>
                <a:cxn ang="0">
                  <a:pos x="2061" y="3"/>
                </a:cxn>
                <a:cxn ang="0">
                  <a:pos x="2067" y="0"/>
                </a:cxn>
                <a:cxn ang="0">
                  <a:pos x="2075" y="0"/>
                </a:cxn>
                <a:cxn ang="0">
                  <a:pos x="2084" y="0"/>
                </a:cxn>
                <a:cxn ang="0">
                  <a:pos x="2093" y="0"/>
                </a:cxn>
                <a:cxn ang="0">
                  <a:pos x="2100" y="2"/>
                </a:cxn>
                <a:cxn ang="0">
                  <a:pos x="2107" y="5"/>
                </a:cxn>
                <a:cxn ang="0">
                  <a:pos x="2114" y="9"/>
                </a:cxn>
                <a:cxn ang="0">
                  <a:pos x="2120" y="16"/>
                </a:cxn>
                <a:cxn ang="0">
                  <a:pos x="2126" y="23"/>
                </a:cxn>
                <a:cxn ang="0">
                  <a:pos x="2126" y="23"/>
                </a:cxn>
                <a:cxn ang="0">
                  <a:pos x="2130" y="28"/>
                </a:cxn>
                <a:cxn ang="0">
                  <a:pos x="2132" y="37"/>
                </a:cxn>
                <a:cxn ang="0">
                  <a:pos x="2135" y="46"/>
                </a:cxn>
                <a:cxn ang="0">
                  <a:pos x="2135" y="53"/>
                </a:cxn>
                <a:cxn ang="0">
                  <a:pos x="2132" y="62"/>
                </a:cxn>
                <a:cxn ang="0">
                  <a:pos x="2130" y="69"/>
                </a:cxn>
                <a:cxn ang="0">
                  <a:pos x="2126" y="77"/>
                </a:cxn>
                <a:cxn ang="0">
                  <a:pos x="2121" y="83"/>
                </a:cxn>
                <a:cxn ang="0">
                  <a:pos x="2118" y="90"/>
                </a:cxn>
                <a:cxn ang="0">
                  <a:pos x="2109" y="94"/>
                </a:cxn>
                <a:cxn ang="0">
                  <a:pos x="82" y="1408"/>
                </a:cxn>
                <a:cxn ang="0">
                  <a:pos x="82" y="1408"/>
                </a:cxn>
              </a:cxnLst>
              <a:rect l="0" t="0" r="r" b="b"/>
              <a:pathLst>
                <a:path w="2136" h="1418">
                  <a:moveTo>
                    <a:pt x="82" y="1408"/>
                  </a:moveTo>
                  <a:lnTo>
                    <a:pt x="73" y="1410"/>
                  </a:lnTo>
                  <a:lnTo>
                    <a:pt x="64" y="1414"/>
                  </a:lnTo>
                  <a:lnTo>
                    <a:pt x="57" y="1414"/>
                  </a:lnTo>
                  <a:lnTo>
                    <a:pt x="50" y="1417"/>
                  </a:lnTo>
                  <a:lnTo>
                    <a:pt x="41" y="1414"/>
                  </a:lnTo>
                  <a:lnTo>
                    <a:pt x="34" y="1412"/>
                  </a:lnTo>
                  <a:lnTo>
                    <a:pt x="25" y="1408"/>
                  </a:lnTo>
                  <a:lnTo>
                    <a:pt x="18" y="1403"/>
                  </a:lnTo>
                  <a:lnTo>
                    <a:pt x="13" y="1397"/>
                  </a:lnTo>
                  <a:lnTo>
                    <a:pt x="8" y="1391"/>
                  </a:lnTo>
                  <a:lnTo>
                    <a:pt x="8" y="1391"/>
                  </a:lnTo>
                  <a:lnTo>
                    <a:pt x="4" y="1382"/>
                  </a:lnTo>
                  <a:lnTo>
                    <a:pt x="2" y="1376"/>
                  </a:lnTo>
                  <a:lnTo>
                    <a:pt x="0" y="1368"/>
                  </a:lnTo>
                  <a:lnTo>
                    <a:pt x="0" y="1359"/>
                  </a:lnTo>
                  <a:lnTo>
                    <a:pt x="0" y="1350"/>
                  </a:lnTo>
                  <a:lnTo>
                    <a:pt x="4" y="1345"/>
                  </a:lnTo>
                  <a:lnTo>
                    <a:pt x="6" y="1336"/>
                  </a:lnTo>
                  <a:lnTo>
                    <a:pt x="13" y="1330"/>
                  </a:lnTo>
                  <a:lnTo>
                    <a:pt x="16" y="1323"/>
                  </a:lnTo>
                  <a:lnTo>
                    <a:pt x="25" y="1320"/>
                  </a:lnTo>
                  <a:lnTo>
                    <a:pt x="2052" y="7"/>
                  </a:lnTo>
                  <a:lnTo>
                    <a:pt x="2052" y="7"/>
                  </a:lnTo>
                  <a:lnTo>
                    <a:pt x="2061" y="3"/>
                  </a:lnTo>
                  <a:lnTo>
                    <a:pt x="2067" y="0"/>
                  </a:lnTo>
                  <a:lnTo>
                    <a:pt x="2075" y="0"/>
                  </a:lnTo>
                  <a:lnTo>
                    <a:pt x="2084" y="0"/>
                  </a:lnTo>
                  <a:lnTo>
                    <a:pt x="2093" y="0"/>
                  </a:lnTo>
                  <a:lnTo>
                    <a:pt x="2100" y="2"/>
                  </a:lnTo>
                  <a:lnTo>
                    <a:pt x="2107" y="5"/>
                  </a:lnTo>
                  <a:lnTo>
                    <a:pt x="2114" y="9"/>
                  </a:lnTo>
                  <a:lnTo>
                    <a:pt x="2120" y="16"/>
                  </a:lnTo>
                  <a:lnTo>
                    <a:pt x="2126" y="23"/>
                  </a:lnTo>
                  <a:lnTo>
                    <a:pt x="2126" y="23"/>
                  </a:lnTo>
                  <a:lnTo>
                    <a:pt x="2130" y="28"/>
                  </a:lnTo>
                  <a:lnTo>
                    <a:pt x="2132" y="37"/>
                  </a:lnTo>
                  <a:lnTo>
                    <a:pt x="2135" y="46"/>
                  </a:lnTo>
                  <a:lnTo>
                    <a:pt x="2135" y="53"/>
                  </a:lnTo>
                  <a:lnTo>
                    <a:pt x="2132" y="62"/>
                  </a:lnTo>
                  <a:lnTo>
                    <a:pt x="2130" y="69"/>
                  </a:lnTo>
                  <a:lnTo>
                    <a:pt x="2126" y="77"/>
                  </a:lnTo>
                  <a:lnTo>
                    <a:pt x="2121" y="83"/>
                  </a:lnTo>
                  <a:lnTo>
                    <a:pt x="2118" y="90"/>
                  </a:lnTo>
                  <a:lnTo>
                    <a:pt x="2109" y="94"/>
                  </a:lnTo>
                  <a:lnTo>
                    <a:pt x="82" y="1408"/>
                  </a:lnTo>
                  <a:lnTo>
                    <a:pt x="82" y="140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2" name="Freeform 80">
              <a:extLst>
                <a:ext uri="{FF2B5EF4-FFF2-40B4-BE49-F238E27FC236}">
                  <a16:creationId xmlns:a16="http://schemas.microsoft.com/office/drawing/2014/main" id="{82981029-7337-A523-7889-24A2D73AD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1293"/>
              <a:ext cx="2132" cy="1403"/>
            </a:xfrm>
            <a:custGeom>
              <a:avLst/>
              <a:gdLst/>
              <a:ahLst/>
              <a:cxnLst>
                <a:cxn ang="0">
                  <a:pos x="52" y="1397"/>
                </a:cxn>
                <a:cxn ang="0">
                  <a:pos x="42" y="1402"/>
                </a:cxn>
                <a:cxn ang="0">
                  <a:pos x="31" y="1402"/>
                </a:cxn>
                <a:cxn ang="0">
                  <a:pos x="22" y="1399"/>
                </a:cxn>
                <a:cxn ang="0">
                  <a:pos x="13" y="1395"/>
                </a:cxn>
                <a:cxn ang="0">
                  <a:pos x="4" y="1386"/>
                </a:cxn>
                <a:cxn ang="0">
                  <a:pos x="4" y="1386"/>
                </a:cxn>
                <a:cxn ang="0">
                  <a:pos x="0" y="1376"/>
                </a:cxn>
                <a:cxn ang="0">
                  <a:pos x="0" y="1365"/>
                </a:cxn>
                <a:cxn ang="0">
                  <a:pos x="2" y="1355"/>
                </a:cxn>
                <a:cxn ang="0">
                  <a:pos x="6" y="1347"/>
                </a:cxn>
                <a:cxn ang="0">
                  <a:pos x="15" y="1338"/>
                </a:cxn>
                <a:cxn ang="0">
                  <a:pos x="2079" y="6"/>
                </a:cxn>
                <a:cxn ang="0">
                  <a:pos x="2079" y="6"/>
                </a:cxn>
                <a:cxn ang="0">
                  <a:pos x="2089" y="0"/>
                </a:cxn>
                <a:cxn ang="0">
                  <a:pos x="2100" y="0"/>
                </a:cxn>
                <a:cxn ang="0">
                  <a:pos x="2110" y="2"/>
                </a:cxn>
                <a:cxn ang="0">
                  <a:pos x="2118" y="8"/>
                </a:cxn>
                <a:cxn ang="0">
                  <a:pos x="2127" y="17"/>
                </a:cxn>
                <a:cxn ang="0">
                  <a:pos x="2127" y="17"/>
                </a:cxn>
                <a:cxn ang="0">
                  <a:pos x="2131" y="25"/>
                </a:cxn>
                <a:cxn ang="0">
                  <a:pos x="2131" y="36"/>
                </a:cxn>
                <a:cxn ang="0">
                  <a:pos x="2128" y="46"/>
                </a:cxn>
                <a:cxn ang="0">
                  <a:pos x="2123" y="57"/>
                </a:cxn>
                <a:cxn ang="0">
                  <a:pos x="2116" y="63"/>
                </a:cxn>
                <a:cxn ang="0">
                  <a:pos x="52" y="1397"/>
                </a:cxn>
                <a:cxn ang="0">
                  <a:pos x="52" y="1397"/>
                </a:cxn>
              </a:cxnLst>
              <a:rect l="0" t="0" r="r" b="b"/>
              <a:pathLst>
                <a:path w="2132" h="1403">
                  <a:moveTo>
                    <a:pt x="52" y="1397"/>
                  </a:moveTo>
                  <a:lnTo>
                    <a:pt x="42" y="1402"/>
                  </a:lnTo>
                  <a:lnTo>
                    <a:pt x="31" y="1402"/>
                  </a:lnTo>
                  <a:lnTo>
                    <a:pt x="22" y="1399"/>
                  </a:lnTo>
                  <a:lnTo>
                    <a:pt x="13" y="1395"/>
                  </a:lnTo>
                  <a:lnTo>
                    <a:pt x="4" y="1386"/>
                  </a:lnTo>
                  <a:lnTo>
                    <a:pt x="4" y="1386"/>
                  </a:lnTo>
                  <a:lnTo>
                    <a:pt x="0" y="1376"/>
                  </a:lnTo>
                  <a:lnTo>
                    <a:pt x="0" y="1365"/>
                  </a:lnTo>
                  <a:lnTo>
                    <a:pt x="2" y="1355"/>
                  </a:lnTo>
                  <a:lnTo>
                    <a:pt x="6" y="1347"/>
                  </a:lnTo>
                  <a:lnTo>
                    <a:pt x="15" y="1338"/>
                  </a:lnTo>
                  <a:lnTo>
                    <a:pt x="2079" y="6"/>
                  </a:lnTo>
                  <a:lnTo>
                    <a:pt x="2079" y="6"/>
                  </a:lnTo>
                  <a:lnTo>
                    <a:pt x="2089" y="0"/>
                  </a:lnTo>
                  <a:lnTo>
                    <a:pt x="2100" y="0"/>
                  </a:lnTo>
                  <a:lnTo>
                    <a:pt x="2110" y="2"/>
                  </a:lnTo>
                  <a:lnTo>
                    <a:pt x="2118" y="8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31" y="25"/>
                  </a:lnTo>
                  <a:lnTo>
                    <a:pt x="2131" y="36"/>
                  </a:lnTo>
                  <a:lnTo>
                    <a:pt x="2128" y="46"/>
                  </a:lnTo>
                  <a:lnTo>
                    <a:pt x="2123" y="57"/>
                  </a:lnTo>
                  <a:lnTo>
                    <a:pt x="2116" y="63"/>
                  </a:lnTo>
                  <a:lnTo>
                    <a:pt x="52" y="1397"/>
                  </a:lnTo>
                  <a:lnTo>
                    <a:pt x="52" y="139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3" name="Freeform 81">
              <a:extLst>
                <a:ext uri="{FF2B5EF4-FFF2-40B4-BE49-F238E27FC236}">
                  <a16:creationId xmlns:a16="http://schemas.microsoft.com/office/drawing/2014/main" id="{49F7F2E5-8406-18DE-F970-4A858A88D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" y="1353"/>
              <a:ext cx="2130" cy="1401"/>
            </a:xfrm>
            <a:custGeom>
              <a:avLst/>
              <a:gdLst/>
              <a:ahLst/>
              <a:cxnLst>
                <a:cxn ang="0">
                  <a:pos x="52" y="1393"/>
                </a:cxn>
                <a:cxn ang="0">
                  <a:pos x="41" y="1397"/>
                </a:cxn>
                <a:cxn ang="0">
                  <a:pos x="31" y="1400"/>
                </a:cxn>
                <a:cxn ang="0">
                  <a:pos x="20" y="1397"/>
                </a:cxn>
                <a:cxn ang="0">
                  <a:pos x="12" y="1393"/>
                </a:cxn>
                <a:cxn ang="0">
                  <a:pos x="6" y="1384"/>
                </a:cxn>
                <a:cxn ang="0">
                  <a:pos x="6" y="1384"/>
                </a:cxn>
                <a:cxn ang="0">
                  <a:pos x="2" y="1374"/>
                </a:cxn>
                <a:cxn ang="0">
                  <a:pos x="0" y="1363"/>
                </a:cxn>
                <a:cxn ang="0">
                  <a:pos x="2" y="1352"/>
                </a:cxn>
                <a:cxn ang="0">
                  <a:pos x="6" y="1345"/>
                </a:cxn>
                <a:cxn ang="0">
                  <a:pos x="14" y="1336"/>
                </a:cxn>
                <a:cxn ang="0">
                  <a:pos x="2076" y="4"/>
                </a:cxn>
                <a:cxn ang="0">
                  <a:pos x="2076" y="4"/>
                </a:cxn>
                <a:cxn ang="0">
                  <a:pos x="2087" y="0"/>
                </a:cxn>
                <a:cxn ang="0">
                  <a:pos x="2094" y="0"/>
                </a:cxn>
                <a:cxn ang="0">
                  <a:pos x="2105" y="2"/>
                </a:cxn>
                <a:cxn ang="0">
                  <a:pos x="2116" y="6"/>
                </a:cxn>
                <a:cxn ang="0">
                  <a:pos x="2122" y="14"/>
                </a:cxn>
                <a:cxn ang="0">
                  <a:pos x="2122" y="14"/>
                </a:cxn>
                <a:cxn ang="0">
                  <a:pos x="2126" y="25"/>
                </a:cxn>
                <a:cxn ang="0">
                  <a:pos x="2129" y="35"/>
                </a:cxn>
                <a:cxn ang="0">
                  <a:pos x="2126" y="46"/>
                </a:cxn>
                <a:cxn ang="0">
                  <a:pos x="2120" y="54"/>
                </a:cxn>
                <a:cxn ang="0">
                  <a:pos x="2112" y="60"/>
                </a:cxn>
                <a:cxn ang="0">
                  <a:pos x="52" y="1393"/>
                </a:cxn>
                <a:cxn ang="0">
                  <a:pos x="52" y="1393"/>
                </a:cxn>
              </a:cxnLst>
              <a:rect l="0" t="0" r="r" b="b"/>
              <a:pathLst>
                <a:path w="2130" h="1401">
                  <a:moveTo>
                    <a:pt x="52" y="1393"/>
                  </a:moveTo>
                  <a:lnTo>
                    <a:pt x="41" y="1397"/>
                  </a:lnTo>
                  <a:lnTo>
                    <a:pt x="31" y="1400"/>
                  </a:lnTo>
                  <a:lnTo>
                    <a:pt x="20" y="1397"/>
                  </a:lnTo>
                  <a:lnTo>
                    <a:pt x="12" y="1393"/>
                  </a:lnTo>
                  <a:lnTo>
                    <a:pt x="6" y="1384"/>
                  </a:lnTo>
                  <a:lnTo>
                    <a:pt x="6" y="1384"/>
                  </a:lnTo>
                  <a:lnTo>
                    <a:pt x="2" y="1374"/>
                  </a:lnTo>
                  <a:lnTo>
                    <a:pt x="0" y="1363"/>
                  </a:lnTo>
                  <a:lnTo>
                    <a:pt x="2" y="1352"/>
                  </a:lnTo>
                  <a:lnTo>
                    <a:pt x="6" y="1345"/>
                  </a:lnTo>
                  <a:lnTo>
                    <a:pt x="14" y="1336"/>
                  </a:lnTo>
                  <a:lnTo>
                    <a:pt x="2076" y="4"/>
                  </a:lnTo>
                  <a:lnTo>
                    <a:pt x="2076" y="4"/>
                  </a:lnTo>
                  <a:lnTo>
                    <a:pt x="2087" y="0"/>
                  </a:lnTo>
                  <a:lnTo>
                    <a:pt x="2094" y="0"/>
                  </a:lnTo>
                  <a:lnTo>
                    <a:pt x="2105" y="2"/>
                  </a:lnTo>
                  <a:lnTo>
                    <a:pt x="2116" y="6"/>
                  </a:lnTo>
                  <a:lnTo>
                    <a:pt x="2122" y="14"/>
                  </a:lnTo>
                  <a:lnTo>
                    <a:pt x="2122" y="14"/>
                  </a:lnTo>
                  <a:lnTo>
                    <a:pt x="2126" y="25"/>
                  </a:lnTo>
                  <a:lnTo>
                    <a:pt x="2129" y="35"/>
                  </a:lnTo>
                  <a:lnTo>
                    <a:pt x="2126" y="46"/>
                  </a:lnTo>
                  <a:lnTo>
                    <a:pt x="2120" y="54"/>
                  </a:lnTo>
                  <a:lnTo>
                    <a:pt x="2112" y="60"/>
                  </a:lnTo>
                  <a:lnTo>
                    <a:pt x="52" y="1393"/>
                  </a:lnTo>
                  <a:lnTo>
                    <a:pt x="52" y="13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4" name="Freeform 82">
              <a:extLst>
                <a:ext uri="{FF2B5EF4-FFF2-40B4-BE49-F238E27FC236}">
                  <a16:creationId xmlns:a16="http://schemas.microsoft.com/office/drawing/2014/main" id="{7D6F9ED9-BBCA-5C81-8D5E-69476C4FD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1410"/>
              <a:ext cx="2129" cy="1408"/>
            </a:xfrm>
            <a:custGeom>
              <a:avLst/>
              <a:gdLst/>
              <a:ahLst/>
              <a:cxnLst>
                <a:cxn ang="0">
                  <a:pos x="65" y="1400"/>
                </a:cxn>
                <a:cxn ang="0">
                  <a:pos x="52" y="1404"/>
                </a:cxn>
                <a:cxn ang="0">
                  <a:pos x="40" y="1407"/>
                </a:cxn>
                <a:cxn ang="0">
                  <a:pos x="27" y="1404"/>
                </a:cxn>
                <a:cxn ang="0">
                  <a:pos x="17" y="1398"/>
                </a:cxn>
                <a:cxn ang="0">
                  <a:pos x="6" y="1388"/>
                </a:cxn>
                <a:cxn ang="0">
                  <a:pos x="6" y="1388"/>
                </a:cxn>
                <a:cxn ang="0">
                  <a:pos x="2" y="1375"/>
                </a:cxn>
                <a:cxn ang="0">
                  <a:pos x="0" y="1362"/>
                </a:cxn>
                <a:cxn ang="0">
                  <a:pos x="2" y="1349"/>
                </a:cxn>
                <a:cxn ang="0">
                  <a:pos x="10" y="1339"/>
                </a:cxn>
                <a:cxn ang="0">
                  <a:pos x="19" y="1328"/>
                </a:cxn>
                <a:cxn ang="0">
                  <a:pos x="2063" y="6"/>
                </a:cxn>
                <a:cxn ang="0">
                  <a:pos x="2063" y="6"/>
                </a:cxn>
                <a:cxn ang="0">
                  <a:pos x="2076" y="2"/>
                </a:cxn>
                <a:cxn ang="0">
                  <a:pos x="2088" y="0"/>
                </a:cxn>
                <a:cxn ang="0">
                  <a:pos x="2101" y="2"/>
                </a:cxn>
                <a:cxn ang="0">
                  <a:pos x="2113" y="8"/>
                </a:cxn>
                <a:cxn ang="0">
                  <a:pos x="2122" y="19"/>
                </a:cxn>
                <a:cxn ang="0">
                  <a:pos x="2122" y="19"/>
                </a:cxn>
                <a:cxn ang="0">
                  <a:pos x="2126" y="31"/>
                </a:cxn>
                <a:cxn ang="0">
                  <a:pos x="2128" y="45"/>
                </a:cxn>
                <a:cxn ang="0">
                  <a:pos x="2126" y="57"/>
                </a:cxn>
                <a:cxn ang="0">
                  <a:pos x="2118" y="68"/>
                </a:cxn>
                <a:cxn ang="0">
                  <a:pos x="2109" y="78"/>
                </a:cxn>
                <a:cxn ang="0">
                  <a:pos x="65" y="1400"/>
                </a:cxn>
                <a:cxn ang="0">
                  <a:pos x="65" y="1400"/>
                </a:cxn>
              </a:cxnLst>
              <a:rect l="0" t="0" r="r" b="b"/>
              <a:pathLst>
                <a:path w="2129" h="1408">
                  <a:moveTo>
                    <a:pt x="65" y="1400"/>
                  </a:moveTo>
                  <a:lnTo>
                    <a:pt x="52" y="1404"/>
                  </a:lnTo>
                  <a:lnTo>
                    <a:pt x="40" y="1407"/>
                  </a:lnTo>
                  <a:lnTo>
                    <a:pt x="27" y="1404"/>
                  </a:lnTo>
                  <a:lnTo>
                    <a:pt x="17" y="1398"/>
                  </a:lnTo>
                  <a:lnTo>
                    <a:pt x="6" y="1388"/>
                  </a:lnTo>
                  <a:lnTo>
                    <a:pt x="6" y="1388"/>
                  </a:lnTo>
                  <a:lnTo>
                    <a:pt x="2" y="1375"/>
                  </a:lnTo>
                  <a:lnTo>
                    <a:pt x="0" y="1362"/>
                  </a:lnTo>
                  <a:lnTo>
                    <a:pt x="2" y="1349"/>
                  </a:lnTo>
                  <a:lnTo>
                    <a:pt x="10" y="1339"/>
                  </a:lnTo>
                  <a:lnTo>
                    <a:pt x="19" y="1328"/>
                  </a:lnTo>
                  <a:lnTo>
                    <a:pt x="2063" y="6"/>
                  </a:lnTo>
                  <a:lnTo>
                    <a:pt x="2063" y="6"/>
                  </a:lnTo>
                  <a:lnTo>
                    <a:pt x="2076" y="2"/>
                  </a:lnTo>
                  <a:lnTo>
                    <a:pt x="2088" y="0"/>
                  </a:lnTo>
                  <a:lnTo>
                    <a:pt x="2101" y="2"/>
                  </a:lnTo>
                  <a:lnTo>
                    <a:pt x="2113" y="8"/>
                  </a:lnTo>
                  <a:lnTo>
                    <a:pt x="2122" y="19"/>
                  </a:lnTo>
                  <a:lnTo>
                    <a:pt x="2122" y="19"/>
                  </a:lnTo>
                  <a:lnTo>
                    <a:pt x="2126" y="31"/>
                  </a:lnTo>
                  <a:lnTo>
                    <a:pt x="2128" y="45"/>
                  </a:lnTo>
                  <a:lnTo>
                    <a:pt x="2126" y="57"/>
                  </a:lnTo>
                  <a:lnTo>
                    <a:pt x="2118" y="68"/>
                  </a:lnTo>
                  <a:lnTo>
                    <a:pt x="2109" y="78"/>
                  </a:lnTo>
                  <a:lnTo>
                    <a:pt x="65" y="1400"/>
                  </a:lnTo>
                  <a:lnTo>
                    <a:pt x="65" y="140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5" name="Freeform 83">
              <a:extLst>
                <a:ext uri="{FF2B5EF4-FFF2-40B4-BE49-F238E27FC236}">
                  <a16:creationId xmlns:a16="http://schemas.microsoft.com/office/drawing/2014/main" id="{D03A9D39-7F32-24A5-C535-FD6ABEBB4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484"/>
              <a:ext cx="2136" cy="1417"/>
            </a:xfrm>
            <a:custGeom>
              <a:avLst/>
              <a:gdLst/>
              <a:ahLst/>
              <a:cxnLst>
                <a:cxn ang="0">
                  <a:pos x="25" y="1321"/>
                </a:cxn>
                <a:cxn ang="0">
                  <a:pos x="17" y="1325"/>
                </a:cxn>
                <a:cxn ang="0">
                  <a:pos x="13" y="1332"/>
                </a:cxn>
                <a:cxn ang="0">
                  <a:pos x="8" y="1339"/>
                </a:cxn>
                <a:cxn ang="0">
                  <a:pos x="4" y="1346"/>
                </a:cxn>
                <a:cxn ang="0">
                  <a:pos x="2" y="1353"/>
                </a:cxn>
                <a:cxn ang="0">
                  <a:pos x="0" y="1362"/>
                </a:cxn>
                <a:cxn ang="0">
                  <a:pos x="0" y="1369"/>
                </a:cxn>
                <a:cxn ang="0">
                  <a:pos x="2" y="1378"/>
                </a:cxn>
                <a:cxn ang="0">
                  <a:pos x="4" y="1385"/>
                </a:cxn>
                <a:cxn ang="0">
                  <a:pos x="8" y="1392"/>
                </a:cxn>
                <a:cxn ang="0">
                  <a:pos x="8" y="1392"/>
                </a:cxn>
                <a:cxn ang="0">
                  <a:pos x="15" y="1399"/>
                </a:cxn>
                <a:cxn ang="0">
                  <a:pos x="21" y="1406"/>
                </a:cxn>
                <a:cxn ang="0">
                  <a:pos x="27" y="1410"/>
                </a:cxn>
                <a:cxn ang="0">
                  <a:pos x="34" y="1414"/>
                </a:cxn>
                <a:cxn ang="0">
                  <a:pos x="42" y="1416"/>
                </a:cxn>
                <a:cxn ang="0">
                  <a:pos x="50" y="1416"/>
                </a:cxn>
                <a:cxn ang="0">
                  <a:pos x="59" y="1416"/>
                </a:cxn>
                <a:cxn ang="0">
                  <a:pos x="68" y="1416"/>
                </a:cxn>
                <a:cxn ang="0">
                  <a:pos x="73" y="1412"/>
                </a:cxn>
                <a:cxn ang="0">
                  <a:pos x="82" y="1408"/>
                </a:cxn>
                <a:cxn ang="0">
                  <a:pos x="2109" y="96"/>
                </a:cxn>
                <a:cxn ang="0">
                  <a:pos x="2109" y="96"/>
                </a:cxn>
                <a:cxn ang="0">
                  <a:pos x="2118" y="93"/>
                </a:cxn>
                <a:cxn ang="0">
                  <a:pos x="2122" y="86"/>
                </a:cxn>
                <a:cxn ang="0">
                  <a:pos x="2127" y="80"/>
                </a:cxn>
                <a:cxn ang="0">
                  <a:pos x="2130" y="71"/>
                </a:cxn>
                <a:cxn ang="0">
                  <a:pos x="2132" y="65"/>
                </a:cxn>
                <a:cxn ang="0">
                  <a:pos x="2135" y="57"/>
                </a:cxn>
                <a:cxn ang="0">
                  <a:pos x="2135" y="48"/>
                </a:cxn>
                <a:cxn ang="0">
                  <a:pos x="2132" y="40"/>
                </a:cxn>
                <a:cxn ang="0">
                  <a:pos x="2130" y="31"/>
                </a:cxn>
                <a:cxn ang="0">
                  <a:pos x="2127" y="25"/>
                </a:cxn>
                <a:cxn ang="0">
                  <a:pos x="2127" y="25"/>
                </a:cxn>
                <a:cxn ang="0">
                  <a:pos x="2120" y="19"/>
                </a:cxn>
                <a:cxn ang="0">
                  <a:pos x="2114" y="13"/>
                </a:cxn>
                <a:cxn ang="0">
                  <a:pos x="2107" y="8"/>
                </a:cxn>
                <a:cxn ang="0">
                  <a:pos x="2102" y="4"/>
                </a:cxn>
                <a:cxn ang="0">
                  <a:pos x="2093" y="2"/>
                </a:cxn>
                <a:cxn ang="0">
                  <a:pos x="2084" y="0"/>
                </a:cxn>
                <a:cxn ang="0">
                  <a:pos x="2076" y="2"/>
                </a:cxn>
                <a:cxn ang="0">
                  <a:pos x="2070" y="2"/>
                </a:cxn>
                <a:cxn ang="0">
                  <a:pos x="2061" y="6"/>
                </a:cxn>
                <a:cxn ang="0">
                  <a:pos x="2053" y="8"/>
                </a:cxn>
                <a:cxn ang="0">
                  <a:pos x="25" y="1321"/>
                </a:cxn>
                <a:cxn ang="0">
                  <a:pos x="25" y="1321"/>
                </a:cxn>
              </a:cxnLst>
              <a:rect l="0" t="0" r="r" b="b"/>
              <a:pathLst>
                <a:path w="2136" h="1417">
                  <a:moveTo>
                    <a:pt x="25" y="1321"/>
                  </a:moveTo>
                  <a:lnTo>
                    <a:pt x="17" y="1325"/>
                  </a:lnTo>
                  <a:lnTo>
                    <a:pt x="13" y="1332"/>
                  </a:lnTo>
                  <a:lnTo>
                    <a:pt x="8" y="1339"/>
                  </a:lnTo>
                  <a:lnTo>
                    <a:pt x="4" y="1346"/>
                  </a:lnTo>
                  <a:lnTo>
                    <a:pt x="2" y="1353"/>
                  </a:lnTo>
                  <a:lnTo>
                    <a:pt x="0" y="1362"/>
                  </a:lnTo>
                  <a:lnTo>
                    <a:pt x="0" y="1369"/>
                  </a:lnTo>
                  <a:lnTo>
                    <a:pt x="2" y="1378"/>
                  </a:lnTo>
                  <a:lnTo>
                    <a:pt x="4" y="1385"/>
                  </a:lnTo>
                  <a:lnTo>
                    <a:pt x="8" y="1392"/>
                  </a:lnTo>
                  <a:lnTo>
                    <a:pt x="8" y="1392"/>
                  </a:lnTo>
                  <a:lnTo>
                    <a:pt x="15" y="1399"/>
                  </a:lnTo>
                  <a:lnTo>
                    <a:pt x="21" y="1406"/>
                  </a:lnTo>
                  <a:lnTo>
                    <a:pt x="27" y="1410"/>
                  </a:lnTo>
                  <a:lnTo>
                    <a:pt x="34" y="1414"/>
                  </a:lnTo>
                  <a:lnTo>
                    <a:pt x="42" y="1416"/>
                  </a:lnTo>
                  <a:lnTo>
                    <a:pt x="50" y="1416"/>
                  </a:lnTo>
                  <a:lnTo>
                    <a:pt x="59" y="1416"/>
                  </a:lnTo>
                  <a:lnTo>
                    <a:pt x="68" y="1416"/>
                  </a:lnTo>
                  <a:lnTo>
                    <a:pt x="73" y="1412"/>
                  </a:lnTo>
                  <a:lnTo>
                    <a:pt x="82" y="1408"/>
                  </a:lnTo>
                  <a:lnTo>
                    <a:pt x="2109" y="96"/>
                  </a:lnTo>
                  <a:lnTo>
                    <a:pt x="2109" y="96"/>
                  </a:lnTo>
                  <a:lnTo>
                    <a:pt x="2118" y="93"/>
                  </a:lnTo>
                  <a:lnTo>
                    <a:pt x="2122" y="86"/>
                  </a:lnTo>
                  <a:lnTo>
                    <a:pt x="2127" y="80"/>
                  </a:lnTo>
                  <a:lnTo>
                    <a:pt x="2130" y="71"/>
                  </a:lnTo>
                  <a:lnTo>
                    <a:pt x="2132" y="65"/>
                  </a:lnTo>
                  <a:lnTo>
                    <a:pt x="2135" y="57"/>
                  </a:lnTo>
                  <a:lnTo>
                    <a:pt x="2135" y="48"/>
                  </a:lnTo>
                  <a:lnTo>
                    <a:pt x="2132" y="40"/>
                  </a:lnTo>
                  <a:lnTo>
                    <a:pt x="2130" y="31"/>
                  </a:lnTo>
                  <a:lnTo>
                    <a:pt x="2127" y="25"/>
                  </a:lnTo>
                  <a:lnTo>
                    <a:pt x="2127" y="25"/>
                  </a:lnTo>
                  <a:lnTo>
                    <a:pt x="2120" y="19"/>
                  </a:lnTo>
                  <a:lnTo>
                    <a:pt x="2114" y="13"/>
                  </a:lnTo>
                  <a:lnTo>
                    <a:pt x="2107" y="8"/>
                  </a:lnTo>
                  <a:lnTo>
                    <a:pt x="2102" y="4"/>
                  </a:lnTo>
                  <a:lnTo>
                    <a:pt x="2093" y="2"/>
                  </a:lnTo>
                  <a:lnTo>
                    <a:pt x="2084" y="0"/>
                  </a:lnTo>
                  <a:lnTo>
                    <a:pt x="2076" y="2"/>
                  </a:lnTo>
                  <a:lnTo>
                    <a:pt x="2070" y="2"/>
                  </a:lnTo>
                  <a:lnTo>
                    <a:pt x="2061" y="6"/>
                  </a:lnTo>
                  <a:lnTo>
                    <a:pt x="2053" y="8"/>
                  </a:lnTo>
                  <a:lnTo>
                    <a:pt x="25" y="1321"/>
                  </a:lnTo>
                  <a:lnTo>
                    <a:pt x="25" y="132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6" name="Freeform 84">
              <a:extLst>
                <a:ext uri="{FF2B5EF4-FFF2-40B4-BE49-F238E27FC236}">
                  <a16:creationId xmlns:a16="http://schemas.microsoft.com/office/drawing/2014/main" id="{2068F5E4-C457-C6BC-E80D-2AD781916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7" name="Freeform 85">
              <a:extLst>
                <a:ext uri="{FF2B5EF4-FFF2-40B4-BE49-F238E27FC236}">
                  <a16:creationId xmlns:a16="http://schemas.microsoft.com/office/drawing/2014/main" id="{FF197500-98AC-387C-2ABC-5A6845273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8" name="Freeform 86">
              <a:extLst>
                <a:ext uri="{FF2B5EF4-FFF2-40B4-BE49-F238E27FC236}">
                  <a16:creationId xmlns:a16="http://schemas.microsoft.com/office/drawing/2014/main" id="{FE00F28D-EFB4-3ED8-F746-90F32C63E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9" name="Freeform 87">
              <a:extLst>
                <a:ext uri="{FF2B5EF4-FFF2-40B4-BE49-F238E27FC236}">
                  <a16:creationId xmlns:a16="http://schemas.microsoft.com/office/drawing/2014/main" id="{7B7E4B30-E680-E7B6-1348-322F73CB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0" name="Freeform 88">
              <a:extLst>
                <a:ext uri="{FF2B5EF4-FFF2-40B4-BE49-F238E27FC236}">
                  <a16:creationId xmlns:a16="http://schemas.microsoft.com/office/drawing/2014/main" id="{3B77EA95-9995-9823-0DC2-A4538474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1" name="Freeform 89">
              <a:extLst>
                <a:ext uri="{FF2B5EF4-FFF2-40B4-BE49-F238E27FC236}">
                  <a16:creationId xmlns:a16="http://schemas.microsoft.com/office/drawing/2014/main" id="{344F2B80-0016-D006-2A90-61C3001B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2" name="Freeform 90">
              <a:extLst>
                <a:ext uri="{FF2B5EF4-FFF2-40B4-BE49-F238E27FC236}">
                  <a16:creationId xmlns:a16="http://schemas.microsoft.com/office/drawing/2014/main" id="{27C10975-A107-307D-4C80-E13894C97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3" name="Freeform 91">
              <a:extLst>
                <a:ext uri="{FF2B5EF4-FFF2-40B4-BE49-F238E27FC236}">
                  <a16:creationId xmlns:a16="http://schemas.microsoft.com/office/drawing/2014/main" id="{DAAF7D6D-5B0E-5420-4A4D-9006BB708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4" name="Freeform 92">
              <a:extLst>
                <a:ext uri="{FF2B5EF4-FFF2-40B4-BE49-F238E27FC236}">
                  <a16:creationId xmlns:a16="http://schemas.microsoft.com/office/drawing/2014/main" id="{5D082A51-7B95-9630-D7E5-E786C414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5" name="Freeform 93">
              <a:extLst>
                <a:ext uri="{FF2B5EF4-FFF2-40B4-BE49-F238E27FC236}">
                  <a16:creationId xmlns:a16="http://schemas.microsoft.com/office/drawing/2014/main" id="{F0082670-04D4-CA9E-B34C-F2CDB4E36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6" name="Freeform 94">
              <a:extLst>
                <a:ext uri="{FF2B5EF4-FFF2-40B4-BE49-F238E27FC236}">
                  <a16:creationId xmlns:a16="http://schemas.microsoft.com/office/drawing/2014/main" id="{68DF6011-12D1-D018-64FC-64A103DAF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  <a:cxn ang="0">
                  <a:pos x="189" y="14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  <a:lnTo>
                    <a:pt x="189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7" name="Freeform 95">
              <a:extLst>
                <a:ext uri="{FF2B5EF4-FFF2-40B4-BE49-F238E27FC236}">
                  <a16:creationId xmlns:a16="http://schemas.microsoft.com/office/drawing/2014/main" id="{EE38A87A-727C-2ADE-7966-59E58ED61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8" name="Freeform 96">
              <a:extLst>
                <a:ext uri="{FF2B5EF4-FFF2-40B4-BE49-F238E27FC236}">
                  <a16:creationId xmlns:a16="http://schemas.microsoft.com/office/drawing/2014/main" id="{F32761EA-2F16-EB4D-A584-9EB7C1866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  <a:cxn ang="0">
                  <a:pos x="166" y="129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  <a:lnTo>
                    <a:pt x="166" y="1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9" name="Freeform 97">
              <a:extLst>
                <a:ext uri="{FF2B5EF4-FFF2-40B4-BE49-F238E27FC236}">
                  <a16:creationId xmlns:a16="http://schemas.microsoft.com/office/drawing/2014/main" id="{5E5062C6-849F-0DBF-FDA7-75CFF4868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0" name="Freeform 98">
              <a:extLst>
                <a:ext uri="{FF2B5EF4-FFF2-40B4-BE49-F238E27FC236}">
                  <a16:creationId xmlns:a16="http://schemas.microsoft.com/office/drawing/2014/main" id="{BE2AF0AA-A592-C97D-E1B5-E752BF04F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  <a:cxn ang="0">
                  <a:pos x="130" y="94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  <a:lnTo>
                    <a:pt x="130" y="9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1" name="Freeform 99">
              <a:extLst>
                <a:ext uri="{FF2B5EF4-FFF2-40B4-BE49-F238E27FC236}">
                  <a16:creationId xmlns:a16="http://schemas.microsoft.com/office/drawing/2014/main" id="{FA3DB5F6-9380-3006-D45E-0723A3F5F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2" name="Freeform 100">
              <a:extLst>
                <a:ext uri="{FF2B5EF4-FFF2-40B4-BE49-F238E27FC236}">
                  <a16:creationId xmlns:a16="http://schemas.microsoft.com/office/drawing/2014/main" id="{02FA1496-8136-E7D2-1BBC-5AB65042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  <a:cxn ang="0">
                  <a:pos x="164" y="13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  <a:lnTo>
                    <a:pt x="164" y="13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3" name="Freeform 101">
              <a:extLst>
                <a:ext uri="{FF2B5EF4-FFF2-40B4-BE49-F238E27FC236}">
                  <a16:creationId xmlns:a16="http://schemas.microsoft.com/office/drawing/2014/main" id="{C5CB7EEB-F943-28DA-9545-A5732782F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4" name="Freeform 102">
              <a:extLst>
                <a:ext uri="{FF2B5EF4-FFF2-40B4-BE49-F238E27FC236}">
                  <a16:creationId xmlns:a16="http://schemas.microsoft.com/office/drawing/2014/main" id="{754350E1-F9EE-63DC-E584-15A033E14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  <a:cxn ang="0">
                  <a:pos x="145" y="140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  <a:lnTo>
                    <a:pt x="145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5" name="Freeform 103">
              <a:extLst>
                <a:ext uri="{FF2B5EF4-FFF2-40B4-BE49-F238E27FC236}">
                  <a16:creationId xmlns:a16="http://schemas.microsoft.com/office/drawing/2014/main" id="{45CBD28D-A09C-1E90-94DC-7C28A0557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6" name="Freeform 104">
              <a:extLst>
                <a:ext uri="{FF2B5EF4-FFF2-40B4-BE49-F238E27FC236}">
                  <a16:creationId xmlns:a16="http://schemas.microsoft.com/office/drawing/2014/main" id="{57184CC6-C546-1084-CE38-736D55FF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  <a:cxn ang="0">
                  <a:pos x="91" y="142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  <a:lnTo>
                    <a:pt x="91" y="14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7" name="Freeform 105">
              <a:extLst>
                <a:ext uri="{FF2B5EF4-FFF2-40B4-BE49-F238E27FC236}">
                  <a16:creationId xmlns:a16="http://schemas.microsoft.com/office/drawing/2014/main" id="{52E1C644-62DD-570E-FE90-E1A53239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8" name="Freeform 106">
              <a:extLst>
                <a:ext uri="{FF2B5EF4-FFF2-40B4-BE49-F238E27FC236}">
                  <a16:creationId xmlns:a16="http://schemas.microsoft.com/office/drawing/2014/main" id="{2D594F0D-9C77-E76E-125C-FDF4A6FD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  <a:cxn ang="0">
                  <a:pos x="81" y="196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  <a:lnTo>
                    <a:pt x="81" y="196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9" name="Freeform 107">
              <a:extLst>
                <a:ext uri="{FF2B5EF4-FFF2-40B4-BE49-F238E27FC236}">
                  <a16:creationId xmlns:a16="http://schemas.microsoft.com/office/drawing/2014/main" id="{6D3150DD-0B27-C562-C331-BE3B3C25D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0" name="Freeform 108">
              <a:extLst>
                <a:ext uri="{FF2B5EF4-FFF2-40B4-BE49-F238E27FC236}">
                  <a16:creationId xmlns:a16="http://schemas.microsoft.com/office/drawing/2014/main" id="{44679226-B04B-53E6-E0C7-8083032E4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193" y="137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93" y="13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1" name="Freeform 109">
              <a:extLst>
                <a:ext uri="{FF2B5EF4-FFF2-40B4-BE49-F238E27FC236}">
                  <a16:creationId xmlns:a16="http://schemas.microsoft.com/office/drawing/2014/main" id="{E07828FC-0633-8CF4-F79D-2C7A0744B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2" name="Freeform 110">
              <a:extLst>
                <a:ext uri="{FF2B5EF4-FFF2-40B4-BE49-F238E27FC236}">
                  <a16:creationId xmlns:a16="http://schemas.microsoft.com/office/drawing/2014/main" id="{67C2C2FC-4BE3-AF93-0052-C31FA6BFE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  <a:cxn ang="0">
                  <a:pos x="166" y="130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  <a:lnTo>
                    <a:pt x="166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3" name="Freeform 111">
              <a:extLst>
                <a:ext uri="{FF2B5EF4-FFF2-40B4-BE49-F238E27FC236}">
                  <a16:creationId xmlns:a16="http://schemas.microsoft.com/office/drawing/2014/main" id="{01F902E4-6D54-1497-76A1-2AE5C3090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4" name="Freeform 112">
              <a:extLst>
                <a:ext uri="{FF2B5EF4-FFF2-40B4-BE49-F238E27FC236}">
                  <a16:creationId xmlns:a16="http://schemas.microsoft.com/office/drawing/2014/main" id="{05A8295F-59F1-33BB-6A60-C14BF2E97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  <a:cxn ang="0">
                  <a:pos x="131" y="90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  <a:lnTo>
                    <a:pt x="131" y="9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5" name="Freeform 113">
              <a:extLst>
                <a:ext uri="{FF2B5EF4-FFF2-40B4-BE49-F238E27FC236}">
                  <a16:creationId xmlns:a16="http://schemas.microsoft.com/office/drawing/2014/main" id="{67B6D13A-791E-3567-528D-0E3DB90BD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6" name="Freeform 114">
              <a:extLst>
                <a:ext uri="{FF2B5EF4-FFF2-40B4-BE49-F238E27FC236}">
                  <a16:creationId xmlns:a16="http://schemas.microsoft.com/office/drawing/2014/main" id="{413ED540-00E3-2C9D-0230-B52D37E60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  <a:cxn ang="0">
                  <a:pos x="164" y="130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  <a:lnTo>
                    <a:pt x="164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7" name="Freeform 115">
              <a:extLst>
                <a:ext uri="{FF2B5EF4-FFF2-40B4-BE49-F238E27FC236}">
                  <a16:creationId xmlns:a16="http://schemas.microsoft.com/office/drawing/2014/main" id="{256736C4-5010-1C4E-C645-145AB2E43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8" name="Freeform 116">
              <a:extLst>
                <a:ext uri="{FF2B5EF4-FFF2-40B4-BE49-F238E27FC236}">
                  <a16:creationId xmlns:a16="http://schemas.microsoft.com/office/drawing/2014/main" id="{4087006C-3D8B-782B-30E4-2AF7213FD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  <a:cxn ang="0">
                  <a:pos x="143" y="142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  <a:lnTo>
                    <a:pt x="143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9" name="Freeform 117">
              <a:extLst>
                <a:ext uri="{FF2B5EF4-FFF2-40B4-BE49-F238E27FC236}">
                  <a16:creationId xmlns:a16="http://schemas.microsoft.com/office/drawing/2014/main" id="{5CA17A6E-DBE5-2E47-BE0D-81CA66877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0" name="Freeform 118">
              <a:extLst>
                <a:ext uri="{FF2B5EF4-FFF2-40B4-BE49-F238E27FC236}">
                  <a16:creationId xmlns:a16="http://schemas.microsoft.com/office/drawing/2014/main" id="{382C2E7D-B398-0D56-66ED-0AD4CE8DD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  <a:cxn ang="0">
                  <a:pos x="90" y="143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  <a:lnTo>
                    <a:pt x="90" y="14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1" name="Freeform 119">
              <a:extLst>
                <a:ext uri="{FF2B5EF4-FFF2-40B4-BE49-F238E27FC236}">
                  <a16:creationId xmlns:a16="http://schemas.microsoft.com/office/drawing/2014/main" id="{32041F8A-0AA0-808D-4501-561D9F7C1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2" name="Freeform 120">
              <a:extLst>
                <a:ext uri="{FF2B5EF4-FFF2-40B4-BE49-F238E27FC236}">
                  <a16:creationId xmlns:a16="http://schemas.microsoft.com/office/drawing/2014/main" id="{17B04FE2-73C6-F30E-20A4-DC0821EBF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  <a:cxn ang="0">
                  <a:pos x="80" y="196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  <a:lnTo>
                    <a:pt x="80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3" name="Freeform 121">
              <a:extLst>
                <a:ext uri="{FF2B5EF4-FFF2-40B4-BE49-F238E27FC236}">
                  <a16:creationId xmlns:a16="http://schemas.microsoft.com/office/drawing/2014/main" id="{1B05AE30-E7EB-ADE8-61B4-99C2CAEF3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4" name="Freeform 122">
              <a:extLst>
                <a:ext uri="{FF2B5EF4-FFF2-40B4-BE49-F238E27FC236}">
                  <a16:creationId xmlns:a16="http://schemas.microsoft.com/office/drawing/2014/main" id="{9D085E6F-76DE-8F67-F4E9-2166EC3EB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  <a:cxn ang="0">
                  <a:pos x="0" y="526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  <a:lnTo>
                    <a:pt x="0" y="52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5" name="Freeform 123">
              <a:extLst>
                <a:ext uri="{FF2B5EF4-FFF2-40B4-BE49-F238E27FC236}">
                  <a16:creationId xmlns:a16="http://schemas.microsoft.com/office/drawing/2014/main" id="{F363EA7D-389D-0312-5645-68C3F3B1B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6" name="Freeform 124">
              <a:extLst>
                <a:ext uri="{FF2B5EF4-FFF2-40B4-BE49-F238E27FC236}">
                  <a16:creationId xmlns:a16="http://schemas.microsoft.com/office/drawing/2014/main" id="{7DE74DD4-F445-B229-2845-B8F1F0890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  <a:lnTo>
                    <a:pt x="115" y="4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7" name="Freeform 125">
              <a:extLst>
                <a:ext uri="{FF2B5EF4-FFF2-40B4-BE49-F238E27FC236}">
                  <a16:creationId xmlns:a16="http://schemas.microsoft.com/office/drawing/2014/main" id="{1976C4E1-7299-80E9-1A1C-47895CADC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8" name="Freeform 126">
              <a:extLst>
                <a:ext uri="{FF2B5EF4-FFF2-40B4-BE49-F238E27FC236}">
                  <a16:creationId xmlns:a16="http://schemas.microsoft.com/office/drawing/2014/main" id="{35E17DAD-1513-1D09-81ED-1989FC903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  <a:cxn ang="0">
                  <a:pos x="34" y="399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  <a:lnTo>
                    <a:pt x="34" y="399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9" name="Freeform 127">
              <a:extLst>
                <a:ext uri="{FF2B5EF4-FFF2-40B4-BE49-F238E27FC236}">
                  <a16:creationId xmlns:a16="http://schemas.microsoft.com/office/drawing/2014/main" id="{E2F8BE83-A52A-7FEE-80DF-D2729017D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8" name="Freeform 128">
              <a:extLst>
                <a:ext uri="{FF2B5EF4-FFF2-40B4-BE49-F238E27FC236}">
                  <a16:creationId xmlns:a16="http://schemas.microsoft.com/office/drawing/2014/main" id="{022D961E-6D47-83F0-1800-5A6AFE075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  <a:cxn ang="0">
                  <a:pos x="33" y="401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  <a:lnTo>
                    <a:pt x="33" y="40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9" name="Freeform 129">
              <a:extLst>
                <a:ext uri="{FF2B5EF4-FFF2-40B4-BE49-F238E27FC236}">
                  <a16:creationId xmlns:a16="http://schemas.microsoft.com/office/drawing/2014/main" id="{2AB72CE5-CFD8-0769-2335-6568F7505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0" name="Freeform 130">
              <a:extLst>
                <a:ext uri="{FF2B5EF4-FFF2-40B4-BE49-F238E27FC236}">
                  <a16:creationId xmlns:a16="http://schemas.microsoft.com/office/drawing/2014/main" id="{F39F7EA8-D645-80C9-DB7D-F7D24D1E2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2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2" name="Freeform 131">
              <a:extLst>
                <a:ext uri="{FF2B5EF4-FFF2-40B4-BE49-F238E27FC236}">
                  <a16:creationId xmlns:a16="http://schemas.microsoft.com/office/drawing/2014/main" id="{05772BD5-DE6E-BF67-2BA9-2043EF5F7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3" name="Freeform 132">
              <a:extLst>
                <a:ext uri="{FF2B5EF4-FFF2-40B4-BE49-F238E27FC236}">
                  <a16:creationId xmlns:a16="http://schemas.microsoft.com/office/drawing/2014/main" id="{D1C672E1-B056-4240-9C47-EF56BB7F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1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4" name="Freeform 133">
              <a:extLst>
                <a:ext uri="{FF2B5EF4-FFF2-40B4-BE49-F238E27FC236}">
                  <a16:creationId xmlns:a16="http://schemas.microsoft.com/office/drawing/2014/main" id="{24EE7D73-C7D9-A9D9-2981-33365A807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5" name="Freeform 134">
              <a:extLst>
                <a:ext uri="{FF2B5EF4-FFF2-40B4-BE49-F238E27FC236}">
                  <a16:creationId xmlns:a16="http://schemas.microsoft.com/office/drawing/2014/main" id="{8CD2FC87-27F3-483E-E3FF-9D4A2506C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  <a:lnTo>
                    <a:pt x="0" y="2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6" name="Freeform 135">
              <a:extLst>
                <a:ext uri="{FF2B5EF4-FFF2-40B4-BE49-F238E27FC236}">
                  <a16:creationId xmlns:a16="http://schemas.microsoft.com/office/drawing/2014/main" id="{12BEF915-6BD7-8198-BEE2-9F6039221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7" name="Freeform 136">
              <a:extLst>
                <a:ext uri="{FF2B5EF4-FFF2-40B4-BE49-F238E27FC236}">
                  <a16:creationId xmlns:a16="http://schemas.microsoft.com/office/drawing/2014/main" id="{FCEFDC81-718C-B33F-5F76-0A8E1D5DC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  <a:lnTo>
                    <a:pt x="0" y="2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8" name="Freeform 137">
              <a:extLst>
                <a:ext uri="{FF2B5EF4-FFF2-40B4-BE49-F238E27FC236}">
                  <a16:creationId xmlns:a16="http://schemas.microsoft.com/office/drawing/2014/main" id="{C63C3CA8-F1F6-AF66-4BF2-7C5DFAC8E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9" name="Freeform 138">
              <a:extLst>
                <a:ext uri="{FF2B5EF4-FFF2-40B4-BE49-F238E27FC236}">
                  <a16:creationId xmlns:a16="http://schemas.microsoft.com/office/drawing/2014/main" id="{0BF4D638-9E62-B841-30AC-CF2E41B52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  <a:lnTo>
                    <a:pt x="0" y="6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0" name="Freeform 139">
              <a:extLst>
                <a:ext uri="{FF2B5EF4-FFF2-40B4-BE49-F238E27FC236}">
                  <a16:creationId xmlns:a16="http://schemas.microsoft.com/office/drawing/2014/main" id="{928D69AC-4575-299A-9C98-4F48F4D71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1" name="Freeform 140">
              <a:extLst>
                <a:ext uri="{FF2B5EF4-FFF2-40B4-BE49-F238E27FC236}">
                  <a16:creationId xmlns:a16="http://schemas.microsoft.com/office/drawing/2014/main" id="{9E21F766-DECA-6A9D-A356-EE75BFBA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  <a:lnTo>
                    <a:pt x="0" y="6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2" name="Freeform 141">
              <a:extLst>
                <a:ext uri="{FF2B5EF4-FFF2-40B4-BE49-F238E27FC236}">
                  <a16:creationId xmlns:a16="http://schemas.microsoft.com/office/drawing/2014/main" id="{640FBC82-104E-9C1C-C002-F52DA4988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3" name="Freeform 142">
              <a:extLst>
                <a:ext uri="{FF2B5EF4-FFF2-40B4-BE49-F238E27FC236}">
                  <a16:creationId xmlns:a16="http://schemas.microsoft.com/office/drawing/2014/main" id="{CB91E332-F569-9AE1-C6B6-45E45A4A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  <a:cxn ang="0">
                  <a:pos x="0" y="595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  <a:lnTo>
                    <a:pt x="0" y="59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4" name="Freeform 143">
              <a:extLst>
                <a:ext uri="{FF2B5EF4-FFF2-40B4-BE49-F238E27FC236}">
                  <a16:creationId xmlns:a16="http://schemas.microsoft.com/office/drawing/2014/main" id="{C8CD0ADB-2B55-37B8-6249-A3ADBAB72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5" name="Freeform 144">
              <a:extLst>
                <a:ext uri="{FF2B5EF4-FFF2-40B4-BE49-F238E27FC236}">
                  <a16:creationId xmlns:a16="http://schemas.microsoft.com/office/drawing/2014/main" id="{5F548D0D-9F91-2333-3843-BD53491CB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  <a:cxn ang="0">
                  <a:pos x="0" y="595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  <a:lnTo>
                    <a:pt x="0" y="5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6" name="Freeform 145">
              <a:extLst>
                <a:ext uri="{FF2B5EF4-FFF2-40B4-BE49-F238E27FC236}">
                  <a16:creationId xmlns:a16="http://schemas.microsoft.com/office/drawing/2014/main" id="{24BBA563-B26C-B980-731C-5C6F8377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7" name="Freeform 146">
              <a:extLst>
                <a:ext uri="{FF2B5EF4-FFF2-40B4-BE49-F238E27FC236}">
                  <a16:creationId xmlns:a16="http://schemas.microsoft.com/office/drawing/2014/main" id="{45F8ED2A-27FC-3420-A8B3-6AE0D9643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  <a:lnTo>
                    <a:pt x="0" y="522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8" name="Freeform 147">
              <a:extLst>
                <a:ext uri="{FF2B5EF4-FFF2-40B4-BE49-F238E27FC236}">
                  <a16:creationId xmlns:a16="http://schemas.microsoft.com/office/drawing/2014/main" id="{D3ADCD61-52D9-C558-0696-FC84923FC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9" name="Freeform 148">
              <a:extLst>
                <a:ext uri="{FF2B5EF4-FFF2-40B4-BE49-F238E27FC236}">
                  <a16:creationId xmlns:a16="http://schemas.microsoft.com/office/drawing/2014/main" id="{200D2F83-BBFB-D166-E4D3-1DE88170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  <a:lnTo>
                    <a:pt x="0" y="5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0" name="Freeform 149">
              <a:extLst>
                <a:ext uri="{FF2B5EF4-FFF2-40B4-BE49-F238E27FC236}">
                  <a16:creationId xmlns:a16="http://schemas.microsoft.com/office/drawing/2014/main" id="{A98D09DA-3FE8-A0CA-7E3C-9F2AE2AC3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1" name="Freeform 150">
              <a:extLst>
                <a:ext uri="{FF2B5EF4-FFF2-40B4-BE49-F238E27FC236}">
                  <a16:creationId xmlns:a16="http://schemas.microsoft.com/office/drawing/2014/main" id="{1BEE6BB0-818D-7DB8-A5DF-4A7BA68C1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  <a:cxn ang="0">
                  <a:pos x="0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  <a:lnTo>
                    <a:pt x="0" y="365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2" name="Freeform 151">
              <a:extLst>
                <a:ext uri="{FF2B5EF4-FFF2-40B4-BE49-F238E27FC236}">
                  <a16:creationId xmlns:a16="http://schemas.microsoft.com/office/drawing/2014/main" id="{57EBEE5B-F3FC-CFCD-FC61-E1D11E8DF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3" name="Freeform 152">
              <a:extLst>
                <a:ext uri="{FF2B5EF4-FFF2-40B4-BE49-F238E27FC236}">
                  <a16:creationId xmlns:a16="http://schemas.microsoft.com/office/drawing/2014/main" id="{A08EA000-2961-4AF5-1350-35B201452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  <a:cxn ang="0">
                  <a:pos x="0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  <a:lnTo>
                    <a:pt x="0" y="3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4" name="Freeform 153">
              <a:extLst>
                <a:ext uri="{FF2B5EF4-FFF2-40B4-BE49-F238E27FC236}">
                  <a16:creationId xmlns:a16="http://schemas.microsoft.com/office/drawing/2014/main" id="{82270C25-748F-5290-4405-FCC45382B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5" name="Freeform 154">
              <a:extLst>
                <a:ext uri="{FF2B5EF4-FFF2-40B4-BE49-F238E27FC236}">
                  <a16:creationId xmlns:a16="http://schemas.microsoft.com/office/drawing/2014/main" id="{F568598E-49FD-7038-7021-AD0C75702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  <a:cxn ang="0">
                  <a:pos x="0" y="362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6" name="Freeform 155">
              <a:extLst>
                <a:ext uri="{FF2B5EF4-FFF2-40B4-BE49-F238E27FC236}">
                  <a16:creationId xmlns:a16="http://schemas.microsoft.com/office/drawing/2014/main" id="{64E9D307-0374-A20B-F63C-3C20567EC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7" name="Freeform 156">
              <a:extLst>
                <a:ext uri="{FF2B5EF4-FFF2-40B4-BE49-F238E27FC236}">
                  <a16:creationId xmlns:a16="http://schemas.microsoft.com/office/drawing/2014/main" id="{8730C5B9-BDF2-296A-C4A9-DFECD199D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  <a:cxn ang="0">
                  <a:pos x="0" y="359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  <a:lnTo>
                    <a:pt x="0" y="3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8" name="Freeform 157">
              <a:extLst>
                <a:ext uri="{FF2B5EF4-FFF2-40B4-BE49-F238E27FC236}">
                  <a16:creationId xmlns:a16="http://schemas.microsoft.com/office/drawing/2014/main" id="{8D9503B3-CA92-2B13-AEF9-D8AD2852E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9" name="Freeform 158">
              <a:extLst>
                <a:ext uri="{FF2B5EF4-FFF2-40B4-BE49-F238E27FC236}">
                  <a16:creationId xmlns:a16="http://schemas.microsoft.com/office/drawing/2014/main" id="{B3AC2F72-C637-EFE1-C472-1AB7CF66A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  <a:lnTo>
                    <a:pt x="0" y="15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0" name="Freeform 159">
              <a:extLst>
                <a:ext uri="{FF2B5EF4-FFF2-40B4-BE49-F238E27FC236}">
                  <a16:creationId xmlns:a16="http://schemas.microsoft.com/office/drawing/2014/main" id="{ACC60E47-E428-7CC8-EA0F-AAFE25A30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1" name="Freeform 160">
              <a:extLst>
                <a:ext uri="{FF2B5EF4-FFF2-40B4-BE49-F238E27FC236}">
                  <a16:creationId xmlns:a16="http://schemas.microsoft.com/office/drawing/2014/main" id="{7A74E410-9F00-E804-D84B-E55F848A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  <a:lnTo>
                    <a:pt x="0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2" name="Freeform 161">
              <a:extLst>
                <a:ext uri="{FF2B5EF4-FFF2-40B4-BE49-F238E27FC236}">
                  <a16:creationId xmlns:a16="http://schemas.microsoft.com/office/drawing/2014/main" id="{80FDEBC4-451B-BBAB-3E5D-E79A1B27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3" name="Freeform 162">
              <a:extLst>
                <a:ext uri="{FF2B5EF4-FFF2-40B4-BE49-F238E27FC236}">
                  <a16:creationId xmlns:a16="http://schemas.microsoft.com/office/drawing/2014/main" id="{8D4258E9-A764-6467-7EDD-625C76472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  <a:lnTo>
                    <a:pt x="0" y="8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4" name="Freeform 163">
              <a:extLst>
                <a:ext uri="{FF2B5EF4-FFF2-40B4-BE49-F238E27FC236}">
                  <a16:creationId xmlns:a16="http://schemas.microsoft.com/office/drawing/2014/main" id="{1CEECA03-9C5D-3B59-EF7C-B97EC2B69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5" name="Freeform 164">
              <a:extLst>
                <a:ext uri="{FF2B5EF4-FFF2-40B4-BE49-F238E27FC236}">
                  <a16:creationId xmlns:a16="http://schemas.microsoft.com/office/drawing/2014/main" id="{35E32ACA-6D2B-CB55-A6CF-765BC3BEF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  <a:lnTo>
                    <a:pt x="0" y="8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6" name="Freeform 165">
              <a:extLst>
                <a:ext uri="{FF2B5EF4-FFF2-40B4-BE49-F238E27FC236}">
                  <a16:creationId xmlns:a16="http://schemas.microsoft.com/office/drawing/2014/main" id="{6AF99BEE-B7E2-33E0-8B95-E0EE39453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7" name="Freeform 166">
              <a:extLst>
                <a:ext uri="{FF2B5EF4-FFF2-40B4-BE49-F238E27FC236}">
                  <a16:creationId xmlns:a16="http://schemas.microsoft.com/office/drawing/2014/main" id="{A2156DD3-57BB-7ED3-FA65-B4A0A6F0C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  <a:cxn ang="0">
                  <a:pos x="78" y="388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  <a:lnTo>
                    <a:pt x="78" y="38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8" name="Freeform 167">
              <a:extLst>
                <a:ext uri="{FF2B5EF4-FFF2-40B4-BE49-F238E27FC236}">
                  <a16:creationId xmlns:a16="http://schemas.microsoft.com/office/drawing/2014/main" id="{8C0476A7-FA1E-020F-68F0-5068524C1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9" name="Freeform 168">
              <a:extLst>
                <a:ext uri="{FF2B5EF4-FFF2-40B4-BE49-F238E27FC236}">
                  <a16:creationId xmlns:a16="http://schemas.microsoft.com/office/drawing/2014/main" id="{F2D10F7E-FBCD-3988-BEF0-E101D27FB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  <a:cxn ang="0">
                  <a:pos x="140" y="331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  <a:lnTo>
                    <a:pt x="140" y="33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0" name="Freeform 169">
              <a:extLst>
                <a:ext uri="{FF2B5EF4-FFF2-40B4-BE49-F238E27FC236}">
                  <a16:creationId xmlns:a16="http://schemas.microsoft.com/office/drawing/2014/main" id="{278FD9BC-D67E-896E-1D1C-6526E1046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1" name="Freeform 170">
              <a:extLst>
                <a:ext uri="{FF2B5EF4-FFF2-40B4-BE49-F238E27FC236}">
                  <a16:creationId xmlns:a16="http://schemas.microsoft.com/office/drawing/2014/main" id="{9651B9A7-98B3-2E4A-FC19-2B1E2DD92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  <a:cxn ang="0">
                  <a:pos x="131" y="267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  <a:lnTo>
                    <a:pt x="131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2" name="Freeform 171">
              <a:extLst>
                <a:ext uri="{FF2B5EF4-FFF2-40B4-BE49-F238E27FC236}">
                  <a16:creationId xmlns:a16="http://schemas.microsoft.com/office/drawing/2014/main" id="{5F25EDCF-2766-3205-04D0-5225A59F5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3" name="Freeform 172">
              <a:extLst>
                <a:ext uri="{FF2B5EF4-FFF2-40B4-BE49-F238E27FC236}">
                  <a16:creationId xmlns:a16="http://schemas.microsoft.com/office/drawing/2014/main" id="{ED730D29-A036-128C-1E80-D50A64910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  <a:cxn ang="0">
                  <a:pos x="246" y="267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  <a:lnTo>
                    <a:pt x="246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4" name="Freeform 173">
              <a:extLst>
                <a:ext uri="{FF2B5EF4-FFF2-40B4-BE49-F238E27FC236}">
                  <a16:creationId xmlns:a16="http://schemas.microsoft.com/office/drawing/2014/main" id="{6778225F-FD29-A26D-973A-D0661CA32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5" name="Freeform 174">
              <a:extLst>
                <a:ext uri="{FF2B5EF4-FFF2-40B4-BE49-F238E27FC236}">
                  <a16:creationId xmlns:a16="http://schemas.microsoft.com/office/drawing/2014/main" id="{E218465A-8DBC-8409-9F01-9BA6626D7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94" y="21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6" name="Freeform 175">
              <a:extLst>
                <a:ext uri="{FF2B5EF4-FFF2-40B4-BE49-F238E27FC236}">
                  <a16:creationId xmlns:a16="http://schemas.microsoft.com/office/drawing/2014/main" id="{BF35B488-4CD7-5F8A-E05F-58144E403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7" name="Freeform 176">
              <a:extLst>
                <a:ext uri="{FF2B5EF4-FFF2-40B4-BE49-F238E27FC236}">
                  <a16:creationId xmlns:a16="http://schemas.microsoft.com/office/drawing/2014/main" id="{4E5104EA-AE48-6050-D116-41DD05DE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  <a:cxn ang="0">
                  <a:pos x="193" y="222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  <a:lnTo>
                    <a:pt x="193" y="22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8" name="Freeform 177">
              <a:extLst>
                <a:ext uri="{FF2B5EF4-FFF2-40B4-BE49-F238E27FC236}">
                  <a16:creationId xmlns:a16="http://schemas.microsoft.com/office/drawing/2014/main" id="{CFD9CA08-C0F5-FC9A-8551-78EF7C219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9" name="Freeform 178">
              <a:extLst>
                <a:ext uri="{FF2B5EF4-FFF2-40B4-BE49-F238E27FC236}">
                  <a16:creationId xmlns:a16="http://schemas.microsoft.com/office/drawing/2014/main" id="{677A4229-91D9-A1A2-A92A-26F24B26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  <a:cxn ang="0">
                  <a:pos x="231" y="159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  <a:lnTo>
                    <a:pt x="231" y="1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0" name="Freeform 179">
              <a:extLst>
                <a:ext uri="{FF2B5EF4-FFF2-40B4-BE49-F238E27FC236}">
                  <a16:creationId xmlns:a16="http://schemas.microsoft.com/office/drawing/2014/main" id="{278C69C0-4894-7B3D-6D4B-6AC04B2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1" name="Freeform 180">
              <a:extLst>
                <a:ext uri="{FF2B5EF4-FFF2-40B4-BE49-F238E27FC236}">
                  <a16:creationId xmlns:a16="http://schemas.microsoft.com/office/drawing/2014/main" id="{AB7B4AED-7CCB-881B-4BC7-6B9D041EB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  <a:cxn ang="0">
                  <a:pos x="77" y="384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  <a:lnTo>
                    <a:pt x="77" y="38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2" name="Freeform 181">
              <a:extLst>
                <a:ext uri="{FF2B5EF4-FFF2-40B4-BE49-F238E27FC236}">
                  <a16:creationId xmlns:a16="http://schemas.microsoft.com/office/drawing/2014/main" id="{ED23CECB-3563-3F68-A151-4B168636D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3" name="Freeform 182">
              <a:extLst>
                <a:ext uri="{FF2B5EF4-FFF2-40B4-BE49-F238E27FC236}">
                  <a16:creationId xmlns:a16="http://schemas.microsoft.com/office/drawing/2014/main" id="{85052ABA-1D7E-1151-6A80-9A098346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  <a:cxn ang="0">
                  <a:pos x="141" y="330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  <a:lnTo>
                    <a:pt x="141" y="3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4" name="Freeform 183">
              <a:extLst>
                <a:ext uri="{FF2B5EF4-FFF2-40B4-BE49-F238E27FC236}">
                  <a16:creationId xmlns:a16="http://schemas.microsoft.com/office/drawing/2014/main" id="{79AC881B-ABBB-6766-CC1A-9519BFA94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5" name="Freeform 184">
              <a:extLst>
                <a:ext uri="{FF2B5EF4-FFF2-40B4-BE49-F238E27FC236}">
                  <a16:creationId xmlns:a16="http://schemas.microsoft.com/office/drawing/2014/main" id="{A85A589C-141A-961A-40DD-6A015BF19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  <a:cxn ang="0">
                  <a:pos x="131" y="270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  <a:lnTo>
                    <a:pt x="131" y="27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6" name="Freeform 185">
              <a:extLst>
                <a:ext uri="{FF2B5EF4-FFF2-40B4-BE49-F238E27FC236}">
                  <a16:creationId xmlns:a16="http://schemas.microsoft.com/office/drawing/2014/main" id="{5629BB8E-04C0-CFDD-73C4-8A8FDE7BA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7" name="Freeform 186">
              <a:extLst>
                <a:ext uri="{FF2B5EF4-FFF2-40B4-BE49-F238E27FC236}">
                  <a16:creationId xmlns:a16="http://schemas.microsoft.com/office/drawing/2014/main" id="{4E679199-7DA0-DCD1-560C-8392626AB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  <a:cxn ang="0">
                  <a:pos x="246" y="269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246" y="26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8" name="Freeform 187">
              <a:extLst>
                <a:ext uri="{FF2B5EF4-FFF2-40B4-BE49-F238E27FC236}">
                  <a16:creationId xmlns:a16="http://schemas.microsoft.com/office/drawing/2014/main" id="{1E183EBE-C124-A0A8-3C1C-0402BE10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9" name="Freeform 188">
              <a:extLst>
                <a:ext uri="{FF2B5EF4-FFF2-40B4-BE49-F238E27FC236}">
                  <a16:creationId xmlns:a16="http://schemas.microsoft.com/office/drawing/2014/main" id="{7CE882DA-4836-662C-314B-4A7F3A43B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  <a:lnTo>
                    <a:pt x="194" y="21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0" name="Freeform 189">
              <a:extLst>
                <a:ext uri="{FF2B5EF4-FFF2-40B4-BE49-F238E27FC236}">
                  <a16:creationId xmlns:a16="http://schemas.microsoft.com/office/drawing/2014/main" id="{90B06619-6CA7-C291-0820-F16016F6B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1" name="Freeform 190">
              <a:extLst>
                <a:ext uri="{FF2B5EF4-FFF2-40B4-BE49-F238E27FC236}">
                  <a16:creationId xmlns:a16="http://schemas.microsoft.com/office/drawing/2014/main" id="{C38C3495-20BC-A54D-8EB4-95B5E3838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  <a:cxn ang="0">
                  <a:pos x="194" y="223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  <a:lnTo>
                    <a:pt x="194" y="2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0" name="Freeform 191">
              <a:extLst>
                <a:ext uri="{FF2B5EF4-FFF2-40B4-BE49-F238E27FC236}">
                  <a16:creationId xmlns:a16="http://schemas.microsoft.com/office/drawing/2014/main" id="{CCC1B77C-C9B4-65C8-0839-088DD7A3C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1" name="Freeform 192">
              <a:extLst>
                <a:ext uri="{FF2B5EF4-FFF2-40B4-BE49-F238E27FC236}">
                  <a16:creationId xmlns:a16="http://schemas.microsoft.com/office/drawing/2014/main" id="{E020E5BB-90D6-56F4-5093-F2C678B1F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  <a:cxn ang="0">
                  <a:pos x="232" y="162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  <a:lnTo>
                    <a:pt x="232" y="1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2" name="Freeform 193">
              <a:extLst>
                <a:ext uri="{FF2B5EF4-FFF2-40B4-BE49-F238E27FC236}">
                  <a16:creationId xmlns:a16="http://schemas.microsoft.com/office/drawing/2014/main" id="{CC7E8282-DC1F-4F59-75FD-C1B20792F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3" name="Freeform 194">
              <a:extLst>
                <a:ext uri="{FF2B5EF4-FFF2-40B4-BE49-F238E27FC236}">
                  <a16:creationId xmlns:a16="http://schemas.microsoft.com/office/drawing/2014/main" id="{BA540FF5-BC6F-2FA3-9A9A-DA5B28D6C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  <a:cxn ang="0">
                  <a:pos x="120" y="233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  <a:lnTo>
                    <a:pt x="120" y="2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4" name="Freeform 195">
              <a:extLst>
                <a:ext uri="{FF2B5EF4-FFF2-40B4-BE49-F238E27FC236}">
                  <a16:creationId xmlns:a16="http://schemas.microsoft.com/office/drawing/2014/main" id="{979D080D-F9B7-4B05-BB77-3523374B1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5" name="Freeform 196">
              <a:extLst>
                <a:ext uri="{FF2B5EF4-FFF2-40B4-BE49-F238E27FC236}">
                  <a16:creationId xmlns:a16="http://schemas.microsoft.com/office/drawing/2014/main" id="{4E04EE93-B32E-2CEC-5DA2-76668906B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  <a:cxn ang="0">
                  <a:pos x="80" y="362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  <a:lnTo>
                    <a:pt x="80" y="3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6" name="Freeform 197">
              <a:extLst>
                <a:ext uri="{FF2B5EF4-FFF2-40B4-BE49-F238E27FC236}">
                  <a16:creationId xmlns:a16="http://schemas.microsoft.com/office/drawing/2014/main" id="{AF393000-56FD-2E55-A517-BB1357572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7" name="Freeform 198">
              <a:extLst>
                <a:ext uri="{FF2B5EF4-FFF2-40B4-BE49-F238E27FC236}">
                  <a16:creationId xmlns:a16="http://schemas.microsoft.com/office/drawing/2014/main" id="{F4684CE5-96F0-EA34-3B8A-1A51693EC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  <a:cxn ang="0">
                  <a:pos x="34" y="318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  <a:lnTo>
                    <a:pt x="34" y="3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8" name="Freeform 199">
              <a:extLst>
                <a:ext uri="{FF2B5EF4-FFF2-40B4-BE49-F238E27FC236}">
                  <a16:creationId xmlns:a16="http://schemas.microsoft.com/office/drawing/2014/main" id="{38862A1F-C9E3-BFCE-FB91-EDDC492B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9" name="Freeform 200">
              <a:extLst>
                <a:ext uri="{FF2B5EF4-FFF2-40B4-BE49-F238E27FC236}">
                  <a16:creationId xmlns:a16="http://schemas.microsoft.com/office/drawing/2014/main" id="{599F60B9-25F6-E0A2-5F82-6406BCCB3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  <a:cxn ang="0">
                  <a:pos x="2" y="285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  <a:lnTo>
                    <a:pt x="2" y="28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0" name="Freeform 201">
              <a:extLst>
                <a:ext uri="{FF2B5EF4-FFF2-40B4-BE49-F238E27FC236}">
                  <a16:creationId xmlns:a16="http://schemas.microsoft.com/office/drawing/2014/main" id="{9B2DD37D-6134-E27D-FD51-D4E354AE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1" name="Freeform 202">
              <a:extLst>
                <a:ext uri="{FF2B5EF4-FFF2-40B4-BE49-F238E27FC236}">
                  <a16:creationId xmlns:a16="http://schemas.microsoft.com/office/drawing/2014/main" id="{8AE2BE2B-FDD0-EFB1-A022-8CBAFA8D3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  <a:cxn ang="0">
                  <a:pos x="0" y="218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  <a:lnTo>
                    <a:pt x="0" y="2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2" name="Freeform 203">
              <a:extLst>
                <a:ext uri="{FF2B5EF4-FFF2-40B4-BE49-F238E27FC236}">
                  <a16:creationId xmlns:a16="http://schemas.microsoft.com/office/drawing/2014/main" id="{E098061F-6197-38A3-9EC2-4BF8A83F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3" name="Freeform 204">
              <a:extLst>
                <a:ext uri="{FF2B5EF4-FFF2-40B4-BE49-F238E27FC236}">
                  <a16:creationId xmlns:a16="http://schemas.microsoft.com/office/drawing/2014/main" id="{E1AE9259-14C0-65AF-A9C5-19EB4B206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  <a:cxn ang="0">
                  <a:pos x="0" y="175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  <a:lnTo>
                    <a:pt x="0" y="1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4" name="Freeform 205">
              <a:extLst>
                <a:ext uri="{FF2B5EF4-FFF2-40B4-BE49-F238E27FC236}">
                  <a16:creationId xmlns:a16="http://schemas.microsoft.com/office/drawing/2014/main" id="{B3C1F942-6CAD-4A60-FEC4-77F7E2E3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5" name="Freeform 206">
              <a:extLst>
                <a:ext uri="{FF2B5EF4-FFF2-40B4-BE49-F238E27FC236}">
                  <a16:creationId xmlns:a16="http://schemas.microsoft.com/office/drawing/2014/main" id="{A5D4975C-626F-0142-6CFC-C8CEBAFFD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  <a:cxn ang="0">
                  <a:pos x="0" y="149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  <a:lnTo>
                    <a:pt x="0" y="14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6" name="Freeform 207">
              <a:extLst>
                <a:ext uri="{FF2B5EF4-FFF2-40B4-BE49-F238E27FC236}">
                  <a16:creationId xmlns:a16="http://schemas.microsoft.com/office/drawing/2014/main" id="{F00C0B0C-07B4-78BA-0AD4-5DDAD6A95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7" name="Freeform 208">
              <a:extLst>
                <a:ext uri="{FF2B5EF4-FFF2-40B4-BE49-F238E27FC236}">
                  <a16:creationId xmlns:a16="http://schemas.microsoft.com/office/drawing/2014/main" id="{A9BA4D32-94D3-6B29-A2FF-EB209CE91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  <a:cxn ang="0">
                  <a:pos x="0" y="200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  <a:lnTo>
                    <a:pt x="0" y="20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8" name="Freeform 209">
              <a:extLst>
                <a:ext uri="{FF2B5EF4-FFF2-40B4-BE49-F238E27FC236}">
                  <a16:creationId xmlns:a16="http://schemas.microsoft.com/office/drawing/2014/main" id="{435894A4-5D5D-BE0E-EB96-9AD6289D8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9" name="Freeform 210">
              <a:extLst>
                <a:ext uri="{FF2B5EF4-FFF2-40B4-BE49-F238E27FC236}">
                  <a16:creationId xmlns:a16="http://schemas.microsoft.com/office/drawing/2014/main" id="{9666747A-B657-382F-0DA6-4DCF1A3BB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  <a:cxn ang="0">
                  <a:pos x="243" y="338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  <a:lnTo>
                    <a:pt x="243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0" name="Freeform 211">
              <a:extLst>
                <a:ext uri="{FF2B5EF4-FFF2-40B4-BE49-F238E27FC236}">
                  <a16:creationId xmlns:a16="http://schemas.microsoft.com/office/drawing/2014/main" id="{19879773-3B35-BE2C-84DA-8EAD482D4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1" name="Freeform 212">
              <a:extLst>
                <a:ext uri="{FF2B5EF4-FFF2-40B4-BE49-F238E27FC236}">
                  <a16:creationId xmlns:a16="http://schemas.microsoft.com/office/drawing/2014/main" id="{A5DB7773-A52A-722B-AA30-168F1A034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2" name="Freeform 213">
              <a:extLst>
                <a:ext uri="{FF2B5EF4-FFF2-40B4-BE49-F238E27FC236}">
                  <a16:creationId xmlns:a16="http://schemas.microsoft.com/office/drawing/2014/main" id="{977022F0-B4C2-9151-642E-8144B7147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3" name="Freeform 214">
              <a:extLst>
                <a:ext uri="{FF2B5EF4-FFF2-40B4-BE49-F238E27FC236}">
                  <a16:creationId xmlns:a16="http://schemas.microsoft.com/office/drawing/2014/main" id="{A675CA89-5AD7-647E-6B89-7BDE79F47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4" name="Freeform 215">
              <a:extLst>
                <a:ext uri="{FF2B5EF4-FFF2-40B4-BE49-F238E27FC236}">
                  <a16:creationId xmlns:a16="http://schemas.microsoft.com/office/drawing/2014/main" id="{9B70A9C3-7181-CD3B-D6E1-09A0ACEA5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5" name="Freeform 216">
              <a:extLst>
                <a:ext uri="{FF2B5EF4-FFF2-40B4-BE49-F238E27FC236}">
                  <a16:creationId xmlns:a16="http://schemas.microsoft.com/office/drawing/2014/main" id="{FC3F10BE-CC2B-CAB1-3999-EDABE1765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  <a:cxn ang="0">
                  <a:pos x="0" y="14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6" name="Freeform 217">
              <a:extLst>
                <a:ext uri="{FF2B5EF4-FFF2-40B4-BE49-F238E27FC236}">
                  <a16:creationId xmlns:a16="http://schemas.microsoft.com/office/drawing/2014/main" id="{79ECA90E-3845-E680-3124-1634D107A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7" name="Freeform 218">
              <a:extLst>
                <a:ext uri="{FF2B5EF4-FFF2-40B4-BE49-F238E27FC236}">
                  <a16:creationId xmlns:a16="http://schemas.microsoft.com/office/drawing/2014/main" id="{069D4D27-C89A-E512-5331-C6A7D31BA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  <a:cxn ang="0">
                  <a:pos x="0" y="129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  <a:lnTo>
                    <a:pt x="0" y="12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8" name="Freeform 219">
              <a:extLst>
                <a:ext uri="{FF2B5EF4-FFF2-40B4-BE49-F238E27FC236}">
                  <a16:creationId xmlns:a16="http://schemas.microsoft.com/office/drawing/2014/main" id="{E797121F-ABB8-72B0-2470-1A85C7D48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9" name="Freeform 220">
              <a:extLst>
                <a:ext uri="{FF2B5EF4-FFF2-40B4-BE49-F238E27FC236}">
                  <a16:creationId xmlns:a16="http://schemas.microsoft.com/office/drawing/2014/main" id="{E24A9DBC-EFE4-547B-A029-DC23A540C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  <a:cxn ang="0">
                  <a:pos x="0" y="94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  <a:lnTo>
                    <a:pt x="0" y="9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0" name="Freeform 221">
              <a:extLst>
                <a:ext uri="{FF2B5EF4-FFF2-40B4-BE49-F238E27FC236}">
                  <a16:creationId xmlns:a16="http://schemas.microsoft.com/office/drawing/2014/main" id="{18487F45-3A2A-6285-7CFE-911F29BCD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1" name="Freeform 222">
              <a:extLst>
                <a:ext uri="{FF2B5EF4-FFF2-40B4-BE49-F238E27FC236}">
                  <a16:creationId xmlns:a16="http://schemas.microsoft.com/office/drawing/2014/main" id="{424FD889-3A83-087F-8D8B-09F4EA8A3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  <a:cxn ang="0">
                  <a:pos x="0" y="13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0" y="1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2" name="Freeform 223">
              <a:extLst>
                <a:ext uri="{FF2B5EF4-FFF2-40B4-BE49-F238E27FC236}">
                  <a16:creationId xmlns:a16="http://schemas.microsoft.com/office/drawing/2014/main" id="{B04AC8F6-2340-9505-242F-58349EE5B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3" name="Freeform 224">
              <a:extLst>
                <a:ext uri="{FF2B5EF4-FFF2-40B4-BE49-F238E27FC236}">
                  <a16:creationId xmlns:a16="http://schemas.microsoft.com/office/drawing/2014/main" id="{C53044CB-0A27-1AC0-4153-BCA1EC67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  <a:cxn ang="0">
                  <a:pos x="0" y="140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4" name="Freeform 225">
              <a:extLst>
                <a:ext uri="{FF2B5EF4-FFF2-40B4-BE49-F238E27FC236}">
                  <a16:creationId xmlns:a16="http://schemas.microsoft.com/office/drawing/2014/main" id="{0CE2B3B9-C046-A66A-0D13-8C395B463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5" name="Freeform 226">
              <a:extLst>
                <a:ext uri="{FF2B5EF4-FFF2-40B4-BE49-F238E27FC236}">
                  <a16:creationId xmlns:a16="http://schemas.microsoft.com/office/drawing/2014/main" id="{F4F1EB54-DE70-0FB8-930F-0C72444F2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  <a:cxn ang="0">
                  <a:pos x="0" y="142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  <a:lnTo>
                    <a:pt x="0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6" name="Freeform 227">
              <a:extLst>
                <a:ext uri="{FF2B5EF4-FFF2-40B4-BE49-F238E27FC236}">
                  <a16:creationId xmlns:a16="http://schemas.microsoft.com/office/drawing/2014/main" id="{2EE39280-059A-9535-17B5-873031E31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7" name="Freeform 228">
              <a:extLst>
                <a:ext uri="{FF2B5EF4-FFF2-40B4-BE49-F238E27FC236}">
                  <a16:creationId xmlns:a16="http://schemas.microsoft.com/office/drawing/2014/main" id="{843F4133-9620-DC7D-29C5-425D02D53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  <a:cxn ang="0">
                  <a:pos x="8" y="196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8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8" name="Freeform 229">
              <a:extLst>
                <a:ext uri="{FF2B5EF4-FFF2-40B4-BE49-F238E27FC236}">
                  <a16:creationId xmlns:a16="http://schemas.microsoft.com/office/drawing/2014/main" id="{F0882AFB-78DD-786E-4427-7826BB501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9" name="Freeform 230">
              <a:extLst>
                <a:ext uri="{FF2B5EF4-FFF2-40B4-BE49-F238E27FC236}">
                  <a16:creationId xmlns:a16="http://schemas.microsoft.com/office/drawing/2014/main" id="{F05B4F43-C300-9A65-A46D-32B7C9086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  <a:cxn ang="0">
                  <a:pos x="143" y="504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  <a:lnTo>
                    <a:pt x="143" y="50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0" name="Freeform 231">
              <a:extLst>
                <a:ext uri="{FF2B5EF4-FFF2-40B4-BE49-F238E27FC236}">
                  <a16:creationId xmlns:a16="http://schemas.microsoft.com/office/drawing/2014/main" id="{59EC7094-62BC-A929-49B1-A33682470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1" name="Freeform 232">
              <a:extLst>
                <a:ext uri="{FF2B5EF4-FFF2-40B4-BE49-F238E27FC236}">
                  <a16:creationId xmlns:a16="http://schemas.microsoft.com/office/drawing/2014/main" id="{D100E0F5-D784-CA8C-A732-781B7748C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2330"/>
              <a:ext cx="126" cy="386"/>
            </a:xfrm>
            <a:custGeom>
              <a:avLst/>
              <a:gdLst/>
              <a:ahLst/>
              <a:cxnLst>
                <a:cxn ang="0">
                  <a:pos x="125" y="380"/>
                </a:cxn>
                <a:cxn ang="0">
                  <a:pos x="103" y="338"/>
                </a:cxn>
                <a:cxn ang="0">
                  <a:pos x="85" y="299"/>
                </a:cxn>
                <a:cxn ang="0">
                  <a:pos x="67" y="256"/>
                </a:cxn>
                <a:cxn ang="0">
                  <a:pos x="50" y="216"/>
                </a:cxn>
                <a:cxn ang="0">
                  <a:pos x="37" y="177"/>
                </a:cxn>
                <a:cxn ang="0">
                  <a:pos x="27" y="136"/>
                </a:cxn>
                <a:cxn ang="0">
                  <a:pos x="16" y="101"/>
                </a:cxn>
                <a:cxn ang="0">
                  <a:pos x="9" y="64"/>
                </a:cxn>
                <a:cxn ang="0">
                  <a:pos x="4" y="3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8" y="64"/>
                </a:cxn>
                <a:cxn ang="0">
                  <a:pos x="14" y="101"/>
                </a:cxn>
                <a:cxn ang="0">
                  <a:pos x="21" y="138"/>
                </a:cxn>
                <a:cxn ang="0">
                  <a:pos x="32" y="178"/>
                </a:cxn>
                <a:cxn ang="0">
                  <a:pos x="42" y="218"/>
                </a:cxn>
                <a:cxn ang="0">
                  <a:pos x="55" y="258"/>
                </a:cxn>
                <a:cxn ang="0">
                  <a:pos x="69" y="300"/>
                </a:cxn>
                <a:cxn ang="0">
                  <a:pos x="88" y="343"/>
                </a:cxn>
                <a:cxn ang="0">
                  <a:pos x="110" y="385"/>
                </a:cxn>
                <a:cxn ang="0">
                  <a:pos x="125" y="380"/>
                </a:cxn>
              </a:cxnLst>
              <a:rect l="0" t="0" r="r" b="b"/>
              <a:pathLst>
                <a:path w="126" h="386">
                  <a:moveTo>
                    <a:pt x="125" y="380"/>
                  </a:moveTo>
                  <a:lnTo>
                    <a:pt x="103" y="338"/>
                  </a:lnTo>
                  <a:lnTo>
                    <a:pt x="85" y="299"/>
                  </a:lnTo>
                  <a:lnTo>
                    <a:pt x="67" y="256"/>
                  </a:lnTo>
                  <a:lnTo>
                    <a:pt x="50" y="216"/>
                  </a:lnTo>
                  <a:lnTo>
                    <a:pt x="37" y="177"/>
                  </a:lnTo>
                  <a:lnTo>
                    <a:pt x="27" y="136"/>
                  </a:lnTo>
                  <a:lnTo>
                    <a:pt x="16" y="101"/>
                  </a:lnTo>
                  <a:lnTo>
                    <a:pt x="9" y="64"/>
                  </a:lnTo>
                  <a:lnTo>
                    <a:pt x="4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8" y="64"/>
                  </a:lnTo>
                  <a:lnTo>
                    <a:pt x="14" y="101"/>
                  </a:lnTo>
                  <a:lnTo>
                    <a:pt x="21" y="138"/>
                  </a:lnTo>
                  <a:lnTo>
                    <a:pt x="32" y="178"/>
                  </a:lnTo>
                  <a:lnTo>
                    <a:pt x="42" y="218"/>
                  </a:lnTo>
                  <a:lnTo>
                    <a:pt x="55" y="258"/>
                  </a:lnTo>
                  <a:lnTo>
                    <a:pt x="69" y="300"/>
                  </a:lnTo>
                  <a:lnTo>
                    <a:pt x="88" y="343"/>
                  </a:lnTo>
                  <a:lnTo>
                    <a:pt x="110" y="385"/>
                  </a:lnTo>
                  <a:lnTo>
                    <a:pt x="125" y="38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2" name="Freeform 233">
              <a:extLst>
                <a:ext uri="{FF2B5EF4-FFF2-40B4-BE49-F238E27FC236}">
                  <a16:creationId xmlns:a16="http://schemas.microsoft.com/office/drawing/2014/main" id="{402ECCEC-3BEF-241D-0F96-0A6A69BDB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  <a:cxn ang="0">
                  <a:pos x="115" y="408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  <a:lnTo>
                    <a:pt x="115" y="40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3" name="Freeform 234">
              <a:extLst>
                <a:ext uri="{FF2B5EF4-FFF2-40B4-BE49-F238E27FC236}">
                  <a16:creationId xmlns:a16="http://schemas.microsoft.com/office/drawing/2014/main" id="{FB56FF51-BCAD-02C4-00DA-6D62CEE62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4" name="Freeform 235">
              <a:extLst>
                <a:ext uri="{FF2B5EF4-FFF2-40B4-BE49-F238E27FC236}">
                  <a16:creationId xmlns:a16="http://schemas.microsoft.com/office/drawing/2014/main" id="{F61B39EC-77F7-A4F4-C46B-40A6DAB0B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398"/>
              <a:ext cx="75" cy="318"/>
            </a:xfrm>
            <a:custGeom>
              <a:avLst/>
              <a:gdLst/>
              <a:ahLst/>
              <a:cxnLst>
                <a:cxn ang="0">
                  <a:pos x="74" y="304"/>
                </a:cxn>
                <a:cxn ang="0">
                  <a:pos x="53" y="268"/>
                </a:cxn>
                <a:cxn ang="0">
                  <a:pos x="38" y="231"/>
                </a:cxn>
                <a:cxn ang="0">
                  <a:pos x="25" y="195"/>
                </a:cxn>
                <a:cxn ang="0">
                  <a:pos x="16" y="161"/>
                </a:cxn>
                <a:cxn ang="0">
                  <a:pos x="8" y="128"/>
                </a:cxn>
                <a:cxn ang="0">
                  <a:pos x="4" y="98"/>
                </a:cxn>
                <a:cxn ang="0">
                  <a:pos x="4" y="69"/>
                </a:cxn>
                <a:cxn ang="0">
                  <a:pos x="4" y="41"/>
                </a:cxn>
                <a:cxn ang="0">
                  <a:pos x="6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20"/>
                </a:cxn>
                <a:cxn ang="0">
                  <a:pos x="2" y="43"/>
                </a:cxn>
                <a:cxn ang="0">
                  <a:pos x="0" y="71"/>
                </a:cxn>
                <a:cxn ang="0">
                  <a:pos x="0" y="103"/>
                </a:cxn>
                <a:cxn ang="0">
                  <a:pos x="2" y="134"/>
                </a:cxn>
                <a:cxn ang="0">
                  <a:pos x="6" y="167"/>
                </a:cxn>
                <a:cxn ang="0">
                  <a:pos x="13" y="204"/>
                </a:cxn>
                <a:cxn ang="0">
                  <a:pos x="25" y="241"/>
                </a:cxn>
                <a:cxn ang="0">
                  <a:pos x="39" y="279"/>
                </a:cxn>
                <a:cxn ang="0">
                  <a:pos x="59" y="317"/>
                </a:cxn>
                <a:cxn ang="0">
                  <a:pos x="74" y="304"/>
                </a:cxn>
              </a:cxnLst>
              <a:rect l="0" t="0" r="r" b="b"/>
              <a:pathLst>
                <a:path w="75" h="318">
                  <a:moveTo>
                    <a:pt x="74" y="304"/>
                  </a:moveTo>
                  <a:lnTo>
                    <a:pt x="53" y="268"/>
                  </a:lnTo>
                  <a:lnTo>
                    <a:pt x="38" y="231"/>
                  </a:lnTo>
                  <a:lnTo>
                    <a:pt x="25" y="195"/>
                  </a:lnTo>
                  <a:lnTo>
                    <a:pt x="16" y="161"/>
                  </a:lnTo>
                  <a:lnTo>
                    <a:pt x="8" y="128"/>
                  </a:lnTo>
                  <a:lnTo>
                    <a:pt x="4" y="98"/>
                  </a:lnTo>
                  <a:lnTo>
                    <a:pt x="4" y="69"/>
                  </a:lnTo>
                  <a:lnTo>
                    <a:pt x="4" y="41"/>
                  </a:lnTo>
                  <a:lnTo>
                    <a:pt x="6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0"/>
                  </a:lnTo>
                  <a:lnTo>
                    <a:pt x="2" y="43"/>
                  </a:lnTo>
                  <a:lnTo>
                    <a:pt x="0" y="71"/>
                  </a:lnTo>
                  <a:lnTo>
                    <a:pt x="0" y="103"/>
                  </a:lnTo>
                  <a:lnTo>
                    <a:pt x="2" y="134"/>
                  </a:lnTo>
                  <a:lnTo>
                    <a:pt x="6" y="167"/>
                  </a:lnTo>
                  <a:lnTo>
                    <a:pt x="13" y="204"/>
                  </a:lnTo>
                  <a:lnTo>
                    <a:pt x="25" y="241"/>
                  </a:lnTo>
                  <a:lnTo>
                    <a:pt x="39" y="279"/>
                  </a:lnTo>
                  <a:lnTo>
                    <a:pt x="59" y="317"/>
                  </a:lnTo>
                  <a:lnTo>
                    <a:pt x="74" y="30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5" name="Freeform 236">
              <a:extLst>
                <a:ext uri="{FF2B5EF4-FFF2-40B4-BE49-F238E27FC236}">
                  <a16:creationId xmlns:a16="http://schemas.microsoft.com/office/drawing/2014/main" id="{D4ADF580-0EDC-3BA5-C2A3-8D39277A1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  <a:cxn ang="0">
                  <a:pos x="38" y="339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  <a:lnTo>
                    <a:pt x="38" y="33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6" name="Freeform 237">
              <a:extLst>
                <a:ext uri="{FF2B5EF4-FFF2-40B4-BE49-F238E27FC236}">
                  <a16:creationId xmlns:a16="http://schemas.microsoft.com/office/drawing/2014/main" id="{2D521D3B-3DF2-DAEA-B88F-93CC21519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7" name="Freeform 238">
              <a:extLst>
                <a:ext uri="{FF2B5EF4-FFF2-40B4-BE49-F238E27FC236}">
                  <a16:creationId xmlns:a16="http://schemas.microsoft.com/office/drawing/2014/main" id="{913B5A31-047B-B6AA-0920-CEC9FB9A4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520"/>
              <a:ext cx="60" cy="270"/>
            </a:xfrm>
            <a:custGeom>
              <a:avLst/>
              <a:gdLst/>
              <a:ahLst/>
              <a:cxnLst>
                <a:cxn ang="0">
                  <a:pos x="59" y="269"/>
                </a:cxn>
                <a:cxn ang="0">
                  <a:pos x="43" y="237"/>
                </a:cxn>
                <a:cxn ang="0">
                  <a:pos x="31" y="207"/>
                </a:cxn>
                <a:cxn ang="0">
                  <a:pos x="22" y="176"/>
                </a:cxn>
                <a:cxn ang="0">
                  <a:pos x="15" y="144"/>
                </a:cxn>
                <a:cxn ang="0">
                  <a:pos x="10" y="115"/>
                </a:cxn>
                <a:cxn ang="0">
                  <a:pos x="6" y="87"/>
                </a:cxn>
                <a:cxn ang="0">
                  <a:pos x="4" y="62"/>
                </a:cxn>
                <a:cxn ang="0">
                  <a:pos x="4" y="37"/>
                </a:cxn>
                <a:cxn ang="0">
                  <a:pos x="4" y="1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6"/>
                </a:cxn>
                <a:cxn ang="0">
                  <a:pos x="2" y="37"/>
                </a:cxn>
                <a:cxn ang="0">
                  <a:pos x="0" y="61"/>
                </a:cxn>
                <a:cxn ang="0">
                  <a:pos x="0" y="85"/>
                </a:cxn>
                <a:cxn ang="0">
                  <a:pos x="2" y="113"/>
                </a:cxn>
                <a:cxn ang="0">
                  <a:pos x="6" y="142"/>
                </a:cxn>
                <a:cxn ang="0">
                  <a:pos x="10" y="174"/>
                </a:cxn>
                <a:cxn ang="0">
                  <a:pos x="18" y="204"/>
                </a:cxn>
                <a:cxn ang="0">
                  <a:pos x="29" y="234"/>
                </a:cxn>
                <a:cxn ang="0">
                  <a:pos x="43" y="264"/>
                </a:cxn>
                <a:cxn ang="0">
                  <a:pos x="59" y="269"/>
                </a:cxn>
              </a:cxnLst>
              <a:rect l="0" t="0" r="r" b="b"/>
              <a:pathLst>
                <a:path w="60" h="270">
                  <a:moveTo>
                    <a:pt x="59" y="269"/>
                  </a:moveTo>
                  <a:lnTo>
                    <a:pt x="43" y="237"/>
                  </a:lnTo>
                  <a:lnTo>
                    <a:pt x="31" y="207"/>
                  </a:lnTo>
                  <a:lnTo>
                    <a:pt x="22" y="176"/>
                  </a:lnTo>
                  <a:lnTo>
                    <a:pt x="15" y="144"/>
                  </a:lnTo>
                  <a:lnTo>
                    <a:pt x="10" y="115"/>
                  </a:lnTo>
                  <a:lnTo>
                    <a:pt x="6" y="87"/>
                  </a:lnTo>
                  <a:lnTo>
                    <a:pt x="4" y="62"/>
                  </a:lnTo>
                  <a:lnTo>
                    <a:pt x="4" y="37"/>
                  </a:lnTo>
                  <a:lnTo>
                    <a:pt x="4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6"/>
                  </a:lnTo>
                  <a:lnTo>
                    <a:pt x="2" y="37"/>
                  </a:lnTo>
                  <a:lnTo>
                    <a:pt x="0" y="61"/>
                  </a:lnTo>
                  <a:lnTo>
                    <a:pt x="0" y="85"/>
                  </a:lnTo>
                  <a:lnTo>
                    <a:pt x="2" y="113"/>
                  </a:lnTo>
                  <a:lnTo>
                    <a:pt x="6" y="142"/>
                  </a:lnTo>
                  <a:lnTo>
                    <a:pt x="10" y="174"/>
                  </a:lnTo>
                  <a:lnTo>
                    <a:pt x="18" y="204"/>
                  </a:lnTo>
                  <a:lnTo>
                    <a:pt x="29" y="234"/>
                  </a:lnTo>
                  <a:lnTo>
                    <a:pt x="43" y="264"/>
                  </a:lnTo>
                  <a:lnTo>
                    <a:pt x="59" y="26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8" name="Freeform 239">
              <a:extLst>
                <a:ext uri="{FF2B5EF4-FFF2-40B4-BE49-F238E27FC236}">
                  <a16:creationId xmlns:a16="http://schemas.microsoft.com/office/drawing/2014/main" id="{1FE50105-BF0A-7AE0-8ABA-26BC684CC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  <a:cxn ang="0">
                  <a:pos x="227" y="309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  <a:lnTo>
                    <a:pt x="227" y="30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9" name="Freeform 240">
              <a:extLst>
                <a:ext uri="{FF2B5EF4-FFF2-40B4-BE49-F238E27FC236}">
                  <a16:creationId xmlns:a16="http://schemas.microsoft.com/office/drawing/2014/main" id="{EC94F06C-9743-E59C-1BE9-91995E592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0" name="Freeform 241">
              <a:extLst>
                <a:ext uri="{FF2B5EF4-FFF2-40B4-BE49-F238E27FC236}">
                  <a16:creationId xmlns:a16="http://schemas.microsoft.com/office/drawing/2014/main" id="{314BB135-F76E-580F-50C2-84F7DD5C4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2497"/>
              <a:ext cx="205" cy="225"/>
            </a:xfrm>
            <a:custGeom>
              <a:avLst/>
              <a:gdLst/>
              <a:ahLst/>
              <a:cxnLst>
                <a:cxn ang="0">
                  <a:pos x="204" y="219"/>
                </a:cxn>
                <a:cxn ang="0">
                  <a:pos x="191" y="203"/>
                </a:cxn>
                <a:cxn ang="0">
                  <a:pos x="168" y="177"/>
                </a:cxn>
                <a:cxn ang="0">
                  <a:pos x="143" y="147"/>
                </a:cxn>
                <a:cxn ang="0">
                  <a:pos x="111" y="115"/>
                </a:cxn>
                <a:cxn ang="0">
                  <a:pos x="82" y="84"/>
                </a:cxn>
                <a:cxn ang="0">
                  <a:pos x="52" y="52"/>
                </a:cxn>
                <a:cxn ang="0">
                  <a:pos x="29" y="27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3" y="16"/>
                </a:cxn>
                <a:cxn ang="0">
                  <a:pos x="29" y="36"/>
                </a:cxn>
                <a:cxn ang="0">
                  <a:pos x="49" y="59"/>
                </a:cxn>
                <a:cxn ang="0">
                  <a:pos x="72" y="84"/>
                </a:cxn>
                <a:cxn ang="0">
                  <a:pos x="97" y="111"/>
                </a:cxn>
                <a:cxn ang="0">
                  <a:pos x="120" y="136"/>
                </a:cxn>
                <a:cxn ang="0">
                  <a:pos x="143" y="162"/>
                </a:cxn>
                <a:cxn ang="0">
                  <a:pos x="164" y="187"/>
                </a:cxn>
                <a:cxn ang="0">
                  <a:pos x="180" y="207"/>
                </a:cxn>
                <a:cxn ang="0">
                  <a:pos x="194" y="224"/>
                </a:cxn>
                <a:cxn ang="0">
                  <a:pos x="204" y="219"/>
                </a:cxn>
              </a:cxnLst>
              <a:rect l="0" t="0" r="r" b="b"/>
              <a:pathLst>
                <a:path w="205" h="225">
                  <a:moveTo>
                    <a:pt x="204" y="219"/>
                  </a:moveTo>
                  <a:lnTo>
                    <a:pt x="191" y="203"/>
                  </a:lnTo>
                  <a:lnTo>
                    <a:pt x="168" y="177"/>
                  </a:lnTo>
                  <a:lnTo>
                    <a:pt x="143" y="147"/>
                  </a:lnTo>
                  <a:lnTo>
                    <a:pt x="111" y="115"/>
                  </a:lnTo>
                  <a:lnTo>
                    <a:pt x="82" y="84"/>
                  </a:lnTo>
                  <a:lnTo>
                    <a:pt x="52" y="52"/>
                  </a:lnTo>
                  <a:lnTo>
                    <a:pt x="29" y="27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13" y="16"/>
                  </a:lnTo>
                  <a:lnTo>
                    <a:pt x="29" y="36"/>
                  </a:lnTo>
                  <a:lnTo>
                    <a:pt x="49" y="59"/>
                  </a:lnTo>
                  <a:lnTo>
                    <a:pt x="72" y="84"/>
                  </a:lnTo>
                  <a:lnTo>
                    <a:pt x="97" y="111"/>
                  </a:lnTo>
                  <a:lnTo>
                    <a:pt x="120" y="136"/>
                  </a:lnTo>
                  <a:lnTo>
                    <a:pt x="143" y="162"/>
                  </a:lnTo>
                  <a:lnTo>
                    <a:pt x="164" y="187"/>
                  </a:lnTo>
                  <a:lnTo>
                    <a:pt x="180" y="207"/>
                  </a:lnTo>
                  <a:lnTo>
                    <a:pt x="194" y="224"/>
                  </a:lnTo>
                  <a:lnTo>
                    <a:pt x="204" y="21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1" name="Freeform 242">
              <a:extLst>
                <a:ext uri="{FF2B5EF4-FFF2-40B4-BE49-F238E27FC236}">
                  <a16:creationId xmlns:a16="http://schemas.microsoft.com/office/drawing/2014/main" id="{00F0F44E-CE98-D044-6923-F5CE8AC4E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  <a:cxn ang="0">
                  <a:pos x="413" y="227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  <a:lnTo>
                    <a:pt x="413" y="22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2" name="Freeform 243">
              <a:extLst>
                <a:ext uri="{FF2B5EF4-FFF2-40B4-BE49-F238E27FC236}">
                  <a16:creationId xmlns:a16="http://schemas.microsoft.com/office/drawing/2014/main" id="{B727D9FE-51AE-CC78-61BF-862C0C440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3" name="Freeform 244">
              <a:extLst>
                <a:ext uri="{FF2B5EF4-FFF2-40B4-BE49-F238E27FC236}">
                  <a16:creationId xmlns:a16="http://schemas.microsoft.com/office/drawing/2014/main" id="{FF179AF5-C0EA-332B-0C8A-6CD4E3167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2667"/>
              <a:ext cx="259" cy="182"/>
            </a:xfrm>
            <a:custGeom>
              <a:avLst/>
              <a:gdLst/>
              <a:ahLst/>
              <a:cxnLst>
                <a:cxn ang="0">
                  <a:pos x="255" y="181"/>
                </a:cxn>
                <a:cxn ang="0">
                  <a:pos x="243" y="176"/>
                </a:cxn>
                <a:cxn ang="0">
                  <a:pos x="230" y="172"/>
                </a:cxn>
                <a:cxn ang="0">
                  <a:pos x="218" y="163"/>
                </a:cxn>
                <a:cxn ang="0">
                  <a:pos x="203" y="159"/>
                </a:cxn>
                <a:cxn ang="0">
                  <a:pos x="188" y="151"/>
                </a:cxn>
                <a:cxn ang="0">
                  <a:pos x="174" y="142"/>
                </a:cxn>
                <a:cxn ang="0">
                  <a:pos x="161" y="133"/>
                </a:cxn>
                <a:cxn ang="0">
                  <a:pos x="147" y="126"/>
                </a:cxn>
                <a:cxn ang="0">
                  <a:pos x="133" y="117"/>
                </a:cxn>
                <a:cxn ang="0">
                  <a:pos x="121" y="107"/>
                </a:cxn>
                <a:cxn ang="0">
                  <a:pos x="121" y="107"/>
                </a:cxn>
                <a:cxn ang="0">
                  <a:pos x="110" y="96"/>
                </a:cxn>
                <a:cxn ang="0">
                  <a:pos x="98" y="85"/>
                </a:cxn>
                <a:cxn ang="0">
                  <a:pos x="85" y="73"/>
                </a:cxn>
                <a:cxn ang="0">
                  <a:pos x="73" y="60"/>
                </a:cxn>
                <a:cxn ang="0">
                  <a:pos x="60" y="50"/>
                </a:cxn>
                <a:cxn ang="0">
                  <a:pos x="48" y="37"/>
                </a:cxn>
                <a:cxn ang="0">
                  <a:pos x="35" y="27"/>
                </a:cxn>
                <a:cxn ang="0">
                  <a:pos x="25" y="18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8"/>
                </a:cxn>
                <a:cxn ang="0">
                  <a:pos x="25" y="16"/>
                </a:cxn>
                <a:cxn ang="0">
                  <a:pos x="37" y="25"/>
                </a:cxn>
                <a:cxn ang="0">
                  <a:pos x="50" y="36"/>
                </a:cxn>
                <a:cxn ang="0">
                  <a:pos x="62" y="43"/>
                </a:cxn>
                <a:cxn ang="0">
                  <a:pos x="74" y="54"/>
                </a:cxn>
                <a:cxn ang="0">
                  <a:pos x="87" y="64"/>
                </a:cxn>
                <a:cxn ang="0">
                  <a:pos x="99" y="75"/>
                </a:cxn>
                <a:cxn ang="0">
                  <a:pos x="113" y="85"/>
                </a:cxn>
                <a:cxn ang="0">
                  <a:pos x="125" y="96"/>
                </a:cxn>
                <a:cxn ang="0">
                  <a:pos x="125" y="96"/>
                </a:cxn>
                <a:cxn ang="0">
                  <a:pos x="136" y="105"/>
                </a:cxn>
                <a:cxn ang="0">
                  <a:pos x="149" y="115"/>
                </a:cxn>
                <a:cxn ang="0">
                  <a:pos x="163" y="123"/>
                </a:cxn>
                <a:cxn ang="0">
                  <a:pos x="177" y="132"/>
                </a:cxn>
                <a:cxn ang="0">
                  <a:pos x="193" y="140"/>
                </a:cxn>
                <a:cxn ang="0">
                  <a:pos x="207" y="146"/>
                </a:cxn>
                <a:cxn ang="0">
                  <a:pos x="222" y="153"/>
                </a:cxn>
                <a:cxn ang="0">
                  <a:pos x="234" y="159"/>
                </a:cxn>
                <a:cxn ang="0">
                  <a:pos x="248" y="165"/>
                </a:cxn>
                <a:cxn ang="0">
                  <a:pos x="258" y="170"/>
                </a:cxn>
                <a:cxn ang="0">
                  <a:pos x="255" y="181"/>
                </a:cxn>
              </a:cxnLst>
              <a:rect l="0" t="0" r="r" b="b"/>
              <a:pathLst>
                <a:path w="259" h="182">
                  <a:moveTo>
                    <a:pt x="255" y="181"/>
                  </a:moveTo>
                  <a:lnTo>
                    <a:pt x="243" y="176"/>
                  </a:lnTo>
                  <a:lnTo>
                    <a:pt x="230" y="172"/>
                  </a:lnTo>
                  <a:lnTo>
                    <a:pt x="218" y="163"/>
                  </a:lnTo>
                  <a:lnTo>
                    <a:pt x="203" y="159"/>
                  </a:lnTo>
                  <a:lnTo>
                    <a:pt x="188" y="151"/>
                  </a:lnTo>
                  <a:lnTo>
                    <a:pt x="174" y="142"/>
                  </a:lnTo>
                  <a:lnTo>
                    <a:pt x="161" y="133"/>
                  </a:lnTo>
                  <a:lnTo>
                    <a:pt x="147" y="126"/>
                  </a:lnTo>
                  <a:lnTo>
                    <a:pt x="133" y="11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10" y="96"/>
                  </a:lnTo>
                  <a:lnTo>
                    <a:pt x="98" y="85"/>
                  </a:lnTo>
                  <a:lnTo>
                    <a:pt x="85" y="73"/>
                  </a:lnTo>
                  <a:lnTo>
                    <a:pt x="73" y="60"/>
                  </a:lnTo>
                  <a:lnTo>
                    <a:pt x="60" y="50"/>
                  </a:lnTo>
                  <a:lnTo>
                    <a:pt x="48" y="37"/>
                  </a:lnTo>
                  <a:lnTo>
                    <a:pt x="35" y="27"/>
                  </a:lnTo>
                  <a:lnTo>
                    <a:pt x="25" y="1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5" y="16"/>
                  </a:lnTo>
                  <a:lnTo>
                    <a:pt x="37" y="25"/>
                  </a:lnTo>
                  <a:lnTo>
                    <a:pt x="50" y="36"/>
                  </a:lnTo>
                  <a:lnTo>
                    <a:pt x="62" y="43"/>
                  </a:lnTo>
                  <a:lnTo>
                    <a:pt x="74" y="54"/>
                  </a:lnTo>
                  <a:lnTo>
                    <a:pt x="87" y="64"/>
                  </a:lnTo>
                  <a:lnTo>
                    <a:pt x="99" y="75"/>
                  </a:lnTo>
                  <a:lnTo>
                    <a:pt x="113" y="85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36" y="105"/>
                  </a:lnTo>
                  <a:lnTo>
                    <a:pt x="149" y="115"/>
                  </a:lnTo>
                  <a:lnTo>
                    <a:pt x="163" y="123"/>
                  </a:lnTo>
                  <a:lnTo>
                    <a:pt x="177" y="132"/>
                  </a:lnTo>
                  <a:lnTo>
                    <a:pt x="193" y="140"/>
                  </a:lnTo>
                  <a:lnTo>
                    <a:pt x="207" y="146"/>
                  </a:lnTo>
                  <a:lnTo>
                    <a:pt x="222" y="153"/>
                  </a:lnTo>
                  <a:lnTo>
                    <a:pt x="234" y="159"/>
                  </a:lnTo>
                  <a:lnTo>
                    <a:pt x="248" y="165"/>
                  </a:lnTo>
                  <a:lnTo>
                    <a:pt x="258" y="170"/>
                  </a:lnTo>
                  <a:lnTo>
                    <a:pt x="255" y="18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4" name="Freeform 245">
              <a:extLst>
                <a:ext uri="{FF2B5EF4-FFF2-40B4-BE49-F238E27FC236}">
                  <a16:creationId xmlns:a16="http://schemas.microsoft.com/office/drawing/2014/main" id="{F91E5800-12DF-FD38-4598-8DFA8246B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  <a:cxn ang="0">
                  <a:pos x="267" y="71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  <a:lnTo>
                    <a:pt x="267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5" name="Freeform 246">
              <a:extLst>
                <a:ext uri="{FF2B5EF4-FFF2-40B4-BE49-F238E27FC236}">
                  <a16:creationId xmlns:a16="http://schemas.microsoft.com/office/drawing/2014/main" id="{8C8885BD-360B-43F3-EF5A-DBC36BFE4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6" name="Freeform 247">
              <a:extLst>
                <a:ext uri="{FF2B5EF4-FFF2-40B4-BE49-F238E27FC236}">
                  <a16:creationId xmlns:a16="http://schemas.microsoft.com/office/drawing/2014/main" id="{704E0F99-C679-138B-B611-E50D17575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858"/>
              <a:ext cx="219" cy="96"/>
            </a:xfrm>
            <a:custGeom>
              <a:avLst/>
              <a:gdLst/>
              <a:ahLst/>
              <a:cxnLst>
                <a:cxn ang="0">
                  <a:pos x="218" y="85"/>
                </a:cxn>
                <a:cxn ang="0">
                  <a:pos x="187" y="76"/>
                </a:cxn>
                <a:cxn ang="0">
                  <a:pos x="159" y="67"/>
                </a:cxn>
                <a:cxn ang="0">
                  <a:pos x="132" y="59"/>
                </a:cxn>
                <a:cxn ang="0">
                  <a:pos x="107" y="48"/>
                </a:cxn>
                <a:cxn ang="0">
                  <a:pos x="86" y="40"/>
                </a:cxn>
                <a:cxn ang="0">
                  <a:pos x="63" y="32"/>
                </a:cxn>
                <a:cxn ang="0">
                  <a:pos x="43" y="23"/>
                </a:cxn>
                <a:cxn ang="0">
                  <a:pos x="27" y="15"/>
                </a:cxn>
                <a:cxn ang="0">
                  <a:pos x="13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6"/>
                </a:cxn>
                <a:cxn ang="0">
                  <a:pos x="27" y="15"/>
                </a:cxn>
                <a:cxn ang="0">
                  <a:pos x="43" y="25"/>
                </a:cxn>
                <a:cxn ang="0">
                  <a:pos x="63" y="36"/>
                </a:cxn>
                <a:cxn ang="0">
                  <a:pos x="84" y="46"/>
                </a:cxn>
                <a:cxn ang="0">
                  <a:pos x="105" y="57"/>
                </a:cxn>
                <a:cxn ang="0">
                  <a:pos x="130" y="67"/>
                </a:cxn>
                <a:cxn ang="0">
                  <a:pos x="155" y="76"/>
                </a:cxn>
                <a:cxn ang="0">
                  <a:pos x="182" y="87"/>
                </a:cxn>
                <a:cxn ang="0">
                  <a:pos x="214" y="95"/>
                </a:cxn>
                <a:cxn ang="0">
                  <a:pos x="218" y="85"/>
                </a:cxn>
              </a:cxnLst>
              <a:rect l="0" t="0" r="r" b="b"/>
              <a:pathLst>
                <a:path w="219" h="96">
                  <a:moveTo>
                    <a:pt x="218" y="85"/>
                  </a:moveTo>
                  <a:lnTo>
                    <a:pt x="187" y="76"/>
                  </a:lnTo>
                  <a:lnTo>
                    <a:pt x="159" y="67"/>
                  </a:lnTo>
                  <a:lnTo>
                    <a:pt x="132" y="59"/>
                  </a:lnTo>
                  <a:lnTo>
                    <a:pt x="107" y="48"/>
                  </a:lnTo>
                  <a:lnTo>
                    <a:pt x="86" y="40"/>
                  </a:lnTo>
                  <a:lnTo>
                    <a:pt x="63" y="32"/>
                  </a:lnTo>
                  <a:lnTo>
                    <a:pt x="43" y="23"/>
                  </a:lnTo>
                  <a:lnTo>
                    <a:pt x="27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6"/>
                  </a:lnTo>
                  <a:lnTo>
                    <a:pt x="27" y="15"/>
                  </a:lnTo>
                  <a:lnTo>
                    <a:pt x="43" y="25"/>
                  </a:lnTo>
                  <a:lnTo>
                    <a:pt x="63" y="36"/>
                  </a:lnTo>
                  <a:lnTo>
                    <a:pt x="84" y="46"/>
                  </a:lnTo>
                  <a:lnTo>
                    <a:pt x="105" y="57"/>
                  </a:lnTo>
                  <a:lnTo>
                    <a:pt x="130" y="67"/>
                  </a:lnTo>
                  <a:lnTo>
                    <a:pt x="155" y="76"/>
                  </a:lnTo>
                  <a:lnTo>
                    <a:pt x="182" y="87"/>
                  </a:lnTo>
                  <a:lnTo>
                    <a:pt x="214" y="95"/>
                  </a:lnTo>
                  <a:lnTo>
                    <a:pt x="218" y="8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7" name="Freeform 248">
              <a:extLst>
                <a:ext uri="{FF2B5EF4-FFF2-40B4-BE49-F238E27FC236}">
                  <a16:creationId xmlns:a16="http://schemas.microsoft.com/office/drawing/2014/main" id="{5AEB382E-B688-B8C0-DE6A-4DD7BDCE5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  <a:cxn ang="0">
                  <a:pos x="295" y="277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  <a:lnTo>
                    <a:pt x="295" y="27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8" name="Freeform 249">
              <a:extLst>
                <a:ext uri="{FF2B5EF4-FFF2-40B4-BE49-F238E27FC236}">
                  <a16:creationId xmlns:a16="http://schemas.microsoft.com/office/drawing/2014/main" id="{E939471E-6563-3E02-F84B-8FD889947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9" name="Freeform 250">
              <a:extLst>
                <a:ext uri="{FF2B5EF4-FFF2-40B4-BE49-F238E27FC236}">
                  <a16:creationId xmlns:a16="http://schemas.microsoft.com/office/drawing/2014/main" id="{8C20A6FE-09C5-D0E6-CB2E-9D40AE530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745"/>
              <a:ext cx="191" cy="176"/>
            </a:xfrm>
            <a:custGeom>
              <a:avLst/>
              <a:gdLst/>
              <a:ahLst/>
              <a:cxnLst>
                <a:cxn ang="0">
                  <a:pos x="190" y="168"/>
                </a:cxn>
                <a:cxn ang="0">
                  <a:pos x="169" y="154"/>
                </a:cxn>
                <a:cxn ang="0">
                  <a:pos x="144" y="138"/>
                </a:cxn>
                <a:cxn ang="0">
                  <a:pos x="124" y="119"/>
                </a:cxn>
                <a:cxn ang="0">
                  <a:pos x="101" y="103"/>
                </a:cxn>
                <a:cxn ang="0">
                  <a:pos x="80" y="83"/>
                </a:cxn>
                <a:cxn ang="0">
                  <a:pos x="59" y="64"/>
                </a:cxn>
                <a:cxn ang="0">
                  <a:pos x="40" y="46"/>
                </a:cxn>
                <a:cxn ang="0">
                  <a:pos x="25" y="29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2"/>
                </a:cxn>
                <a:cxn ang="0">
                  <a:pos x="23" y="29"/>
                </a:cxn>
                <a:cxn ang="0">
                  <a:pos x="38" y="48"/>
                </a:cxn>
                <a:cxn ang="0">
                  <a:pos x="57" y="67"/>
                </a:cxn>
                <a:cxn ang="0">
                  <a:pos x="75" y="85"/>
                </a:cxn>
                <a:cxn ang="0">
                  <a:pos x="96" y="106"/>
                </a:cxn>
                <a:cxn ang="0">
                  <a:pos x="118" y="126"/>
                </a:cxn>
                <a:cxn ang="0">
                  <a:pos x="139" y="145"/>
                </a:cxn>
                <a:cxn ang="0">
                  <a:pos x="160" y="159"/>
                </a:cxn>
                <a:cxn ang="0">
                  <a:pos x="181" y="175"/>
                </a:cxn>
                <a:cxn ang="0">
                  <a:pos x="190" y="168"/>
                </a:cxn>
              </a:cxnLst>
              <a:rect l="0" t="0" r="r" b="b"/>
              <a:pathLst>
                <a:path w="191" h="176">
                  <a:moveTo>
                    <a:pt x="190" y="168"/>
                  </a:moveTo>
                  <a:lnTo>
                    <a:pt x="169" y="154"/>
                  </a:lnTo>
                  <a:lnTo>
                    <a:pt x="144" y="138"/>
                  </a:lnTo>
                  <a:lnTo>
                    <a:pt x="124" y="119"/>
                  </a:lnTo>
                  <a:lnTo>
                    <a:pt x="101" y="103"/>
                  </a:lnTo>
                  <a:lnTo>
                    <a:pt x="80" y="83"/>
                  </a:lnTo>
                  <a:lnTo>
                    <a:pt x="59" y="64"/>
                  </a:lnTo>
                  <a:lnTo>
                    <a:pt x="40" y="46"/>
                  </a:lnTo>
                  <a:lnTo>
                    <a:pt x="25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23" y="29"/>
                  </a:lnTo>
                  <a:lnTo>
                    <a:pt x="38" y="48"/>
                  </a:lnTo>
                  <a:lnTo>
                    <a:pt x="57" y="67"/>
                  </a:lnTo>
                  <a:lnTo>
                    <a:pt x="75" y="85"/>
                  </a:lnTo>
                  <a:lnTo>
                    <a:pt x="96" y="106"/>
                  </a:lnTo>
                  <a:lnTo>
                    <a:pt x="118" y="126"/>
                  </a:lnTo>
                  <a:lnTo>
                    <a:pt x="139" y="145"/>
                  </a:lnTo>
                  <a:lnTo>
                    <a:pt x="160" y="159"/>
                  </a:lnTo>
                  <a:lnTo>
                    <a:pt x="181" y="175"/>
                  </a:lnTo>
                  <a:lnTo>
                    <a:pt x="190" y="16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0" name="Freeform 251">
              <a:extLst>
                <a:ext uri="{FF2B5EF4-FFF2-40B4-BE49-F238E27FC236}">
                  <a16:creationId xmlns:a16="http://schemas.microsoft.com/office/drawing/2014/main" id="{37872164-1C87-2BDA-2509-D531FC203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  <a:cxn ang="0">
                  <a:pos x="210" y="412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  <a:lnTo>
                    <a:pt x="210" y="41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1" name="Freeform 252">
              <a:extLst>
                <a:ext uri="{FF2B5EF4-FFF2-40B4-BE49-F238E27FC236}">
                  <a16:creationId xmlns:a16="http://schemas.microsoft.com/office/drawing/2014/main" id="{B0DAA9F5-E07E-E4C2-493A-906E235A1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2" name="Freeform 253">
              <a:extLst>
                <a:ext uri="{FF2B5EF4-FFF2-40B4-BE49-F238E27FC236}">
                  <a16:creationId xmlns:a16="http://schemas.microsoft.com/office/drawing/2014/main" id="{9BE649DE-D8D3-C858-0FA9-590ACCEC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670"/>
              <a:ext cx="163" cy="271"/>
            </a:xfrm>
            <a:custGeom>
              <a:avLst/>
              <a:gdLst/>
              <a:ahLst/>
              <a:cxnLst>
                <a:cxn ang="0">
                  <a:pos x="162" y="261"/>
                </a:cxn>
                <a:cxn ang="0">
                  <a:pos x="145" y="249"/>
                </a:cxn>
                <a:cxn ang="0">
                  <a:pos x="130" y="238"/>
                </a:cxn>
                <a:cxn ang="0">
                  <a:pos x="115" y="225"/>
                </a:cxn>
                <a:cxn ang="0">
                  <a:pos x="103" y="214"/>
                </a:cxn>
                <a:cxn ang="0">
                  <a:pos x="90" y="200"/>
                </a:cxn>
                <a:cxn ang="0">
                  <a:pos x="79" y="187"/>
                </a:cxn>
                <a:cxn ang="0">
                  <a:pos x="69" y="175"/>
                </a:cxn>
                <a:cxn ang="0">
                  <a:pos x="60" y="162"/>
                </a:cxn>
                <a:cxn ang="0">
                  <a:pos x="52" y="149"/>
                </a:cxn>
                <a:cxn ang="0">
                  <a:pos x="44" y="134"/>
                </a:cxn>
                <a:cxn ang="0">
                  <a:pos x="44" y="134"/>
                </a:cxn>
                <a:cxn ang="0">
                  <a:pos x="37" y="124"/>
                </a:cxn>
                <a:cxn ang="0">
                  <a:pos x="33" y="113"/>
                </a:cxn>
                <a:cxn ang="0">
                  <a:pos x="27" y="101"/>
                </a:cxn>
                <a:cxn ang="0">
                  <a:pos x="20" y="88"/>
                </a:cxn>
                <a:cxn ang="0">
                  <a:pos x="16" y="73"/>
                </a:cxn>
                <a:cxn ang="0">
                  <a:pos x="12" y="58"/>
                </a:cxn>
                <a:cxn ang="0">
                  <a:pos x="7" y="46"/>
                </a:cxn>
                <a:cxn ang="0">
                  <a:pos x="3" y="29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3" y="31"/>
                </a:cxn>
                <a:cxn ang="0">
                  <a:pos x="5" y="46"/>
                </a:cxn>
                <a:cxn ang="0">
                  <a:pos x="7" y="62"/>
                </a:cxn>
                <a:cxn ang="0">
                  <a:pos x="12" y="78"/>
                </a:cxn>
                <a:cxn ang="0">
                  <a:pos x="14" y="92"/>
                </a:cxn>
                <a:cxn ang="0">
                  <a:pos x="18" y="105"/>
                </a:cxn>
                <a:cxn ang="0">
                  <a:pos x="23" y="120"/>
                </a:cxn>
                <a:cxn ang="0">
                  <a:pos x="27" y="132"/>
                </a:cxn>
                <a:cxn ang="0">
                  <a:pos x="33" y="143"/>
                </a:cxn>
                <a:cxn ang="0">
                  <a:pos x="33" y="143"/>
                </a:cxn>
                <a:cxn ang="0">
                  <a:pos x="39" y="157"/>
                </a:cxn>
                <a:cxn ang="0">
                  <a:pos x="50" y="170"/>
                </a:cxn>
                <a:cxn ang="0">
                  <a:pos x="58" y="182"/>
                </a:cxn>
                <a:cxn ang="0">
                  <a:pos x="67" y="196"/>
                </a:cxn>
                <a:cxn ang="0">
                  <a:pos x="79" y="208"/>
                </a:cxn>
                <a:cxn ang="0">
                  <a:pos x="92" y="221"/>
                </a:cxn>
                <a:cxn ang="0">
                  <a:pos x="104" y="233"/>
                </a:cxn>
                <a:cxn ang="0">
                  <a:pos x="117" y="244"/>
                </a:cxn>
                <a:cxn ang="0">
                  <a:pos x="134" y="256"/>
                </a:cxn>
                <a:cxn ang="0">
                  <a:pos x="152" y="270"/>
                </a:cxn>
                <a:cxn ang="0">
                  <a:pos x="162" y="261"/>
                </a:cxn>
              </a:cxnLst>
              <a:rect l="0" t="0" r="r" b="b"/>
              <a:pathLst>
                <a:path w="163" h="271">
                  <a:moveTo>
                    <a:pt x="162" y="261"/>
                  </a:moveTo>
                  <a:lnTo>
                    <a:pt x="145" y="249"/>
                  </a:lnTo>
                  <a:lnTo>
                    <a:pt x="130" y="238"/>
                  </a:lnTo>
                  <a:lnTo>
                    <a:pt x="115" y="225"/>
                  </a:lnTo>
                  <a:lnTo>
                    <a:pt x="103" y="214"/>
                  </a:lnTo>
                  <a:lnTo>
                    <a:pt x="90" y="200"/>
                  </a:lnTo>
                  <a:lnTo>
                    <a:pt x="79" y="187"/>
                  </a:lnTo>
                  <a:lnTo>
                    <a:pt x="69" y="175"/>
                  </a:lnTo>
                  <a:lnTo>
                    <a:pt x="60" y="162"/>
                  </a:lnTo>
                  <a:lnTo>
                    <a:pt x="52" y="149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7" y="124"/>
                  </a:lnTo>
                  <a:lnTo>
                    <a:pt x="33" y="113"/>
                  </a:lnTo>
                  <a:lnTo>
                    <a:pt x="27" y="101"/>
                  </a:lnTo>
                  <a:lnTo>
                    <a:pt x="20" y="88"/>
                  </a:lnTo>
                  <a:lnTo>
                    <a:pt x="16" y="73"/>
                  </a:lnTo>
                  <a:lnTo>
                    <a:pt x="12" y="58"/>
                  </a:lnTo>
                  <a:lnTo>
                    <a:pt x="7" y="46"/>
                  </a:lnTo>
                  <a:lnTo>
                    <a:pt x="3" y="29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5" y="46"/>
                  </a:lnTo>
                  <a:lnTo>
                    <a:pt x="7" y="62"/>
                  </a:lnTo>
                  <a:lnTo>
                    <a:pt x="12" y="78"/>
                  </a:lnTo>
                  <a:lnTo>
                    <a:pt x="14" y="92"/>
                  </a:lnTo>
                  <a:lnTo>
                    <a:pt x="18" y="105"/>
                  </a:lnTo>
                  <a:lnTo>
                    <a:pt x="23" y="120"/>
                  </a:lnTo>
                  <a:lnTo>
                    <a:pt x="27" y="132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7"/>
                  </a:lnTo>
                  <a:lnTo>
                    <a:pt x="50" y="170"/>
                  </a:lnTo>
                  <a:lnTo>
                    <a:pt x="58" y="182"/>
                  </a:lnTo>
                  <a:lnTo>
                    <a:pt x="67" y="196"/>
                  </a:lnTo>
                  <a:lnTo>
                    <a:pt x="79" y="208"/>
                  </a:lnTo>
                  <a:lnTo>
                    <a:pt x="92" y="221"/>
                  </a:lnTo>
                  <a:lnTo>
                    <a:pt x="104" y="233"/>
                  </a:lnTo>
                  <a:lnTo>
                    <a:pt x="117" y="244"/>
                  </a:lnTo>
                  <a:lnTo>
                    <a:pt x="134" y="256"/>
                  </a:lnTo>
                  <a:lnTo>
                    <a:pt x="152" y="270"/>
                  </a:lnTo>
                  <a:lnTo>
                    <a:pt x="162" y="26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3" name="Freeform 254">
              <a:extLst>
                <a:ext uri="{FF2B5EF4-FFF2-40B4-BE49-F238E27FC236}">
                  <a16:creationId xmlns:a16="http://schemas.microsoft.com/office/drawing/2014/main" id="{A40C64A3-9F3D-6F4E-3EB9-0BEF6634A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  <a:cxn ang="0">
                  <a:pos x="389" y="4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  <a:lnTo>
                    <a:pt x="389" y="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4" name="Freeform 255">
              <a:extLst>
                <a:ext uri="{FF2B5EF4-FFF2-40B4-BE49-F238E27FC236}">
                  <a16:creationId xmlns:a16="http://schemas.microsoft.com/office/drawing/2014/main" id="{67FC0D89-18A4-4D83-2C0B-66353613A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5" name="Freeform 256">
              <a:extLst>
                <a:ext uri="{FF2B5EF4-FFF2-40B4-BE49-F238E27FC236}">
                  <a16:creationId xmlns:a16="http://schemas.microsoft.com/office/drawing/2014/main" id="{E13585FA-C957-780B-C476-A77AF78C5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994"/>
              <a:ext cx="304" cy="28"/>
            </a:xfrm>
            <a:custGeom>
              <a:avLst/>
              <a:gdLst/>
              <a:ahLst/>
              <a:cxnLst>
                <a:cxn ang="0">
                  <a:pos x="298" y="0"/>
                </a:cxn>
                <a:cxn ang="0">
                  <a:pos x="263" y="7"/>
                </a:cxn>
                <a:cxn ang="0">
                  <a:pos x="227" y="11"/>
                </a:cxn>
                <a:cxn ang="0">
                  <a:pos x="192" y="16"/>
                </a:cxn>
                <a:cxn ang="0">
                  <a:pos x="155" y="18"/>
                </a:cxn>
                <a:cxn ang="0">
                  <a:pos x="124" y="20"/>
                </a:cxn>
                <a:cxn ang="0">
                  <a:pos x="93" y="20"/>
                </a:cxn>
                <a:cxn ang="0">
                  <a:pos x="63" y="20"/>
                </a:cxn>
                <a:cxn ang="0">
                  <a:pos x="38" y="18"/>
                </a:cxn>
                <a:cxn ang="0">
                  <a:pos x="17" y="16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7" y="16"/>
                </a:cxn>
                <a:cxn ang="0">
                  <a:pos x="38" y="20"/>
                </a:cxn>
                <a:cxn ang="0">
                  <a:pos x="65" y="22"/>
                </a:cxn>
                <a:cxn ang="0">
                  <a:pos x="93" y="24"/>
                </a:cxn>
                <a:cxn ang="0">
                  <a:pos x="124" y="27"/>
                </a:cxn>
                <a:cxn ang="0">
                  <a:pos x="158" y="27"/>
                </a:cxn>
                <a:cxn ang="0">
                  <a:pos x="194" y="24"/>
                </a:cxn>
                <a:cxn ang="0">
                  <a:pos x="231" y="22"/>
                </a:cxn>
                <a:cxn ang="0">
                  <a:pos x="267" y="18"/>
                </a:cxn>
                <a:cxn ang="0">
                  <a:pos x="303" y="11"/>
                </a:cxn>
                <a:cxn ang="0">
                  <a:pos x="298" y="0"/>
                </a:cxn>
              </a:cxnLst>
              <a:rect l="0" t="0" r="r" b="b"/>
              <a:pathLst>
                <a:path w="304" h="28">
                  <a:moveTo>
                    <a:pt x="298" y="0"/>
                  </a:moveTo>
                  <a:lnTo>
                    <a:pt x="263" y="7"/>
                  </a:lnTo>
                  <a:lnTo>
                    <a:pt x="227" y="11"/>
                  </a:lnTo>
                  <a:lnTo>
                    <a:pt x="192" y="16"/>
                  </a:lnTo>
                  <a:lnTo>
                    <a:pt x="155" y="18"/>
                  </a:lnTo>
                  <a:lnTo>
                    <a:pt x="124" y="20"/>
                  </a:lnTo>
                  <a:lnTo>
                    <a:pt x="93" y="20"/>
                  </a:lnTo>
                  <a:lnTo>
                    <a:pt x="63" y="20"/>
                  </a:lnTo>
                  <a:lnTo>
                    <a:pt x="38" y="18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38" y="20"/>
                  </a:lnTo>
                  <a:lnTo>
                    <a:pt x="65" y="22"/>
                  </a:lnTo>
                  <a:lnTo>
                    <a:pt x="93" y="24"/>
                  </a:lnTo>
                  <a:lnTo>
                    <a:pt x="124" y="27"/>
                  </a:lnTo>
                  <a:lnTo>
                    <a:pt x="158" y="27"/>
                  </a:lnTo>
                  <a:lnTo>
                    <a:pt x="194" y="24"/>
                  </a:lnTo>
                  <a:lnTo>
                    <a:pt x="231" y="22"/>
                  </a:lnTo>
                  <a:lnTo>
                    <a:pt x="267" y="18"/>
                  </a:lnTo>
                  <a:lnTo>
                    <a:pt x="303" y="11"/>
                  </a:lnTo>
                  <a:lnTo>
                    <a:pt x="298" y="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6" name="Freeform 257">
              <a:extLst>
                <a:ext uri="{FF2B5EF4-FFF2-40B4-BE49-F238E27FC236}">
                  <a16:creationId xmlns:a16="http://schemas.microsoft.com/office/drawing/2014/main" id="{B4C01D7E-4B7B-C6C2-7698-688308B8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  <a:cxn ang="0">
                  <a:pos x="175" y="265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  <a:lnTo>
                    <a:pt x="175" y="26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7" name="Freeform 258">
              <a:extLst>
                <a:ext uri="{FF2B5EF4-FFF2-40B4-BE49-F238E27FC236}">
                  <a16:creationId xmlns:a16="http://schemas.microsoft.com/office/drawing/2014/main" id="{F137C735-88E6-4586-6086-4A0210C07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8" name="Freeform 259">
              <a:extLst>
                <a:ext uri="{FF2B5EF4-FFF2-40B4-BE49-F238E27FC236}">
                  <a16:creationId xmlns:a16="http://schemas.microsoft.com/office/drawing/2014/main" id="{B06D13C0-A481-1499-F0D6-EF61E891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745"/>
              <a:ext cx="121" cy="204"/>
            </a:xfrm>
            <a:custGeom>
              <a:avLst/>
              <a:gdLst/>
              <a:ahLst/>
              <a:cxnLst>
                <a:cxn ang="0">
                  <a:pos x="108" y="203"/>
                </a:cxn>
                <a:cxn ang="0">
                  <a:pos x="101" y="195"/>
                </a:cxn>
                <a:cxn ang="0">
                  <a:pos x="92" y="186"/>
                </a:cxn>
                <a:cxn ang="0">
                  <a:pos x="83" y="176"/>
                </a:cxn>
                <a:cxn ang="0">
                  <a:pos x="75" y="165"/>
                </a:cxn>
                <a:cxn ang="0">
                  <a:pos x="67" y="154"/>
                </a:cxn>
                <a:cxn ang="0">
                  <a:pos x="60" y="147"/>
                </a:cxn>
                <a:cxn ang="0">
                  <a:pos x="52" y="136"/>
                </a:cxn>
                <a:cxn ang="0">
                  <a:pos x="46" y="126"/>
                </a:cxn>
                <a:cxn ang="0">
                  <a:pos x="39" y="117"/>
                </a:cxn>
                <a:cxn ang="0">
                  <a:pos x="35" y="110"/>
                </a:cxn>
                <a:cxn ang="0">
                  <a:pos x="35" y="110"/>
                </a:cxn>
                <a:cxn ang="0">
                  <a:pos x="31" y="103"/>
                </a:cxn>
                <a:cxn ang="0">
                  <a:pos x="27" y="94"/>
                </a:cxn>
                <a:cxn ang="0">
                  <a:pos x="23" y="85"/>
                </a:cxn>
                <a:cxn ang="0">
                  <a:pos x="20" y="73"/>
                </a:cxn>
                <a:cxn ang="0">
                  <a:pos x="16" y="62"/>
                </a:cxn>
                <a:cxn ang="0">
                  <a:pos x="12" y="50"/>
                </a:cxn>
                <a:cxn ang="0">
                  <a:pos x="9" y="37"/>
                </a:cxn>
                <a:cxn ang="0">
                  <a:pos x="6" y="25"/>
                </a:cxn>
                <a:cxn ang="0">
                  <a:pos x="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2"/>
                </a:cxn>
                <a:cxn ang="0">
                  <a:pos x="6" y="25"/>
                </a:cxn>
                <a:cxn ang="0">
                  <a:pos x="12" y="37"/>
                </a:cxn>
                <a:cxn ang="0">
                  <a:pos x="16" y="50"/>
                </a:cxn>
                <a:cxn ang="0">
                  <a:pos x="20" y="62"/>
                </a:cxn>
                <a:cxn ang="0">
                  <a:pos x="27" y="73"/>
                </a:cxn>
                <a:cxn ang="0">
                  <a:pos x="31" y="85"/>
                </a:cxn>
                <a:cxn ang="0">
                  <a:pos x="37" y="94"/>
                </a:cxn>
                <a:cxn ang="0">
                  <a:pos x="41" y="103"/>
                </a:cxn>
                <a:cxn ang="0">
                  <a:pos x="46" y="110"/>
                </a:cxn>
                <a:cxn ang="0">
                  <a:pos x="46" y="110"/>
                </a:cxn>
                <a:cxn ang="0">
                  <a:pos x="50" y="117"/>
                </a:cxn>
                <a:cxn ang="0">
                  <a:pos x="57" y="126"/>
                </a:cxn>
                <a:cxn ang="0">
                  <a:pos x="62" y="136"/>
                </a:cxn>
                <a:cxn ang="0">
                  <a:pos x="71" y="147"/>
                </a:cxn>
                <a:cxn ang="0">
                  <a:pos x="80" y="154"/>
                </a:cxn>
                <a:cxn ang="0">
                  <a:pos x="88" y="165"/>
                </a:cxn>
                <a:cxn ang="0">
                  <a:pos x="96" y="176"/>
                </a:cxn>
                <a:cxn ang="0">
                  <a:pos x="105" y="186"/>
                </a:cxn>
                <a:cxn ang="0">
                  <a:pos x="113" y="195"/>
                </a:cxn>
                <a:cxn ang="0">
                  <a:pos x="120" y="203"/>
                </a:cxn>
                <a:cxn ang="0">
                  <a:pos x="108" y="203"/>
                </a:cxn>
              </a:cxnLst>
              <a:rect l="0" t="0" r="r" b="b"/>
              <a:pathLst>
                <a:path w="121" h="204">
                  <a:moveTo>
                    <a:pt x="108" y="203"/>
                  </a:moveTo>
                  <a:lnTo>
                    <a:pt x="101" y="195"/>
                  </a:lnTo>
                  <a:lnTo>
                    <a:pt x="92" y="186"/>
                  </a:lnTo>
                  <a:lnTo>
                    <a:pt x="83" y="176"/>
                  </a:lnTo>
                  <a:lnTo>
                    <a:pt x="75" y="165"/>
                  </a:lnTo>
                  <a:lnTo>
                    <a:pt x="67" y="154"/>
                  </a:lnTo>
                  <a:lnTo>
                    <a:pt x="60" y="147"/>
                  </a:lnTo>
                  <a:lnTo>
                    <a:pt x="52" y="136"/>
                  </a:lnTo>
                  <a:lnTo>
                    <a:pt x="46" y="126"/>
                  </a:lnTo>
                  <a:lnTo>
                    <a:pt x="39" y="117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1" y="103"/>
                  </a:lnTo>
                  <a:lnTo>
                    <a:pt x="27" y="94"/>
                  </a:lnTo>
                  <a:lnTo>
                    <a:pt x="23" y="85"/>
                  </a:lnTo>
                  <a:lnTo>
                    <a:pt x="20" y="73"/>
                  </a:lnTo>
                  <a:lnTo>
                    <a:pt x="16" y="62"/>
                  </a:lnTo>
                  <a:lnTo>
                    <a:pt x="12" y="50"/>
                  </a:lnTo>
                  <a:lnTo>
                    <a:pt x="9" y="37"/>
                  </a:lnTo>
                  <a:lnTo>
                    <a:pt x="6" y="25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25"/>
                  </a:lnTo>
                  <a:lnTo>
                    <a:pt x="12" y="37"/>
                  </a:lnTo>
                  <a:lnTo>
                    <a:pt x="16" y="50"/>
                  </a:lnTo>
                  <a:lnTo>
                    <a:pt x="20" y="62"/>
                  </a:lnTo>
                  <a:lnTo>
                    <a:pt x="27" y="73"/>
                  </a:lnTo>
                  <a:lnTo>
                    <a:pt x="31" y="85"/>
                  </a:lnTo>
                  <a:lnTo>
                    <a:pt x="37" y="94"/>
                  </a:lnTo>
                  <a:lnTo>
                    <a:pt x="41" y="103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50" y="117"/>
                  </a:lnTo>
                  <a:lnTo>
                    <a:pt x="57" y="126"/>
                  </a:lnTo>
                  <a:lnTo>
                    <a:pt x="62" y="136"/>
                  </a:lnTo>
                  <a:lnTo>
                    <a:pt x="71" y="147"/>
                  </a:lnTo>
                  <a:lnTo>
                    <a:pt x="80" y="154"/>
                  </a:lnTo>
                  <a:lnTo>
                    <a:pt x="88" y="165"/>
                  </a:lnTo>
                  <a:lnTo>
                    <a:pt x="96" y="176"/>
                  </a:lnTo>
                  <a:lnTo>
                    <a:pt x="105" y="186"/>
                  </a:lnTo>
                  <a:lnTo>
                    <a:pt x="113" y="195"/>
                  </a:lnTo>
                  <a:lnTo>
                    <a:pt x="120" y="203"/>
                  </a:lnTo>
                  <a:lnTo>
                    <a:pt x="108" y="20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9" name="Freeform 260">
              <a:extLst>
                <a:ext uri="{FF2B5EF4-FFF2-40B4-BE49-F238E27FC236}">
                  <a16:creationId xmlns:a16="http://schemas.microsoft.com/office/drawing/2014/main" id="{90966D7A-0D1A-65B0-48B2-BC519DDD2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3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0" name="Freeform 261">
              <a:extLst>
                <a:ext uri="{FF2B5EF4-FFF2-40B4-BE49-F238E27FC236}">
                  <a16:creationId xmlns:a16="http://schemas.microsoft.com/office/drawing/2014/main" id="{4B9F00E5-75D0-618A-0F99-ECD17F8BA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1" name="Freeform 262">
              <a:extLst>
                <a:ext uri="{FF2B5EF4-FFF2-40B4-BE49-F238E27FC236}">
                  <a16:creationId xmlns:a16="http://schemas.microsoft.com/office/drawing/2014/main" id="{666028E5-B867-567A-544E-9A0044A98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15" y="68"/>
                </a:cxn>
                <a:cxn ang="0">
                  <a:pos x="36" y="50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98" y="4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62" y="19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75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7"/>
                </a:cxn>
                <a:cxn ang="0">
                  <a:pos x="213" y="183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89" y="241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1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5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2" name="Freeform 263">
              <a:extLst>
                <a:ext uri="{FF2B5EF4-FFF2-40B4-BE49-F238E27FC236}">
                  <a16:creationId xmlns:a16="http://schemas.microsoft.com/office/drawing/2014/main" id="{5764E02D-5ECE-B292-2441-5287F46E0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8"/>
                </a:cxn>
                <a:cxn ang="0">
                  <a:pos x="25" y="59"/>
                </a:cxn>
                <a:cxn ang="0">
                  <a:pos x="36" y="50"/>
                </a:cxn>
                <a:cxn ang="0">
                  <a:pos x="47" y="42"/>
                </a:cxn>
                <a:cxn ang="0">
                  <a:pos x="59" y="29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86" y="10"/>
                </a:cxn>
                <a:cxn ang="0">
                  <a:pos x="98" y="4"/>
                </a:cxn>
                <a:cxn ang="0">
                  <a:pos x="111" y="2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49" y="8"/>
                </a:cxn>
                <a:cxn ang="0">
                  <a:pos x="162" y="19"/>
                </a:cxn>
                <a:cxn ang="0">
                  <a:pos x="173" y="31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68"/>
                </a:cxn>
                <a:cxn ang="0">
                  <a:pos x="178" y="75"/>
                </a:cxn>
                <a:cxn ang="0">
                  <a:pos x="176" y="86"/>
                </a:cxn>
                <a:cxn ang="0">
                  <a:pos x="174" y="94"/>
                </a:cxn>
                <a:cxn ang="0">
                  <a:pos x="174" y="103"/>
                </a:cxn>
                <a:cxn ang="0">
                  <a:pos x="173" y="111"/>
                </a:cxn>
                <a:cxn ang="0">
                  <a:pos x="173" y="118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4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60"/>
                </a:cxn>
                <a:cxn ang="0">
                  <a:pos x="204" y="167"/>
                </a:cxn>
                <a:cxn ang="0">
                  <a:pos x="208" y="174"/>
                </a:cxn>
                <a:cxn ang="0">
                  <a:pos x="213" y="183"/>
                </a:cxn>
                <a:cxn ang="0">
                  <a:pos x="213" y="190"/>
                </a:cxn>
                <a:cxn ang="0">
                  <a:pos x="213" y="199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99" y="231"/>
                </a:cxn>
                <a:cxn ang="0">
                  <a:pos x="189" y="241"/>
                </a:cxn>
                <a:cxn ang="0">
                  <a:pos x="174" y="250"/>
                </a:cxn>
                <a:cxn ang="0">
                  <a:pos x="160" y="256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5"/>
                </a:cxn>
                <a:cxn ang="0">
                  <a:pos x="88" y="241"/>
                </a:cxn>
                <a:cxn ang="0">
                  <a:pos x="80" y="235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18"/>
                </a:cxn>
                <a:cxn ang="0">
                  <a:pos x="36" y="215"/>
                </a:cxn>
                <a:cxn ang="0">
                  <a:pos x="23" y="212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3" name="Freeform 264">
              <a:extLst>
                <a:ext uri="{FF2B5EF4-FFF2-40B4-BE49-F238E27FC236}">
                  <a16:creationId xmlns:a16="http://schemas.microsoft.com/office/drawing/2014/main" id="{75829F1B-F727-8BE2-F271-1C9A906A2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15" y="67"/>
                </a:cxn>
                <a:cxn ang="0">
                  <a:pos x="36" y="51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98" y="5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62" y="1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77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8"/>
                </a:cxn>
                <a:cxn ang="0">
                  <a:pos x="213" y="185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89" y="244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2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7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4" name="Freeform 265">
              <a:extLst>
                <a:ext uri="{FF2B5EF4-FFF2-40B4-BE49-F238E27FC236}">
                  <a16:creationId xmlns:a16="http://schemas.microsoft.com/office/drawing/2014/main" id="{7821EAFB-F288-034D-A14B-3EE41400E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7"/>
                </a:cxn>
                <a:cxn ang="0">
                  <a:pos x="25" y="60"/>
                </a:cxn>
                <a:cxn ang="0">
                  <a:pos x="36" y="51"/>
                </a:cxn>
                <a:cxn ang="0">
                  <a:pos x="47" y="41"/>
                </a:cxn>
                <a:cxn ang="0">
                  <a:pos x="59" y="28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86" y="12"/>
                </a:cxn>
                <a:cxn ang="0">
                  <a:pos x="98" y="5"/>
                </a:cxn>
                <a:cxn ang="0">
                  <a:pos x="111" y="1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49" y="7"/>
                </a:cxn>
                <a:cxn ang="0">
                  <a:pos x="162" y="18"/>
                </a:cxn>
                <a:cxn ang="0">
                  <a:pos x="173" y="33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67"/>
                </a:cxn>
                <a:cxn ang="0">
                  <a:pos x="178" y="77"/>
                </a:cxn>
                <a:cxn ang="0">
                  <a:pos x="176" y="85"/>
                </a:cxn>
                <a:cxn ang="0">
                  <a:pos x="174" y="94"/>
                </a:cxn>
                <a:cxn ang="0">
                  <a:pos x="174" y="102"/>
                </a:cxn>
                <a:cxn ang="0">
                  <a:pos x="173" y="111"/>
                </a:cxn>
                <a:cxn ang="0">
                  <a:pos x="173" y="120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6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59"/>
                </a:cxn>
                <a:cxn ang="0">
                  <a:pos x="204" y="168"/>
                </a:cxn>
                <a:cxn ang="0">
                  <a:pos x="208" y="176"/>
                </a:cxn>
                <a:cxn ang="0">
                  <a:pos x="213" y="185"/>
                </a:cxn>
                <a:cxn ang="0">
                  <a:pos x="213" y="193"/>
                </a:cxn>
                <a:cxn ang="0">
                  <a:pos x="213" y="201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99" y="231"/>
                </a:cxn>
                <a:cxn ang="0">
                  <a:pos x="189" y="244"/>
                </a:cxn>
                <a:cxn ang="0">
                  <a:pos x="174" y="252"/>
                </a:cxn>
                <a:cxn ang="0">
                  <a:pos x="160" y="259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6"/>
                </a:cxn>
                <a:cxn ang="0">
                  <a:pos x="88" y="242"/>
                </a:cxn>
                <a:cxn ang="0">
                  <a:pos x="80" y="238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21"/>
                </a:cxn>
                <a:cxn ang="0">
                  <a:pos x="36" y="217"/>
                </a:cxn>
                <a:cxn ang="0">
                  <a:pos x="23" y="214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5" name="Freeform 266">
              <a:extLst>
                <a:ext uri="{FF2B5EF4-FFF2-40B4-BE49-F238E27FC236}">
                  <a16:creationId xmlns:a16="http://schemas.microsoft.com/office/drawing/2014/main" id="{0D13E073-0D34-FA0F-F721-68E05DEEE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6" name="Freeform 267">
              <a:extLst>
                <a:ext uri="{FF2B5EF4-FFF2-40B4-BE49-F238E27FC236}">
                  <a16:creationId xmlns:a16="http://schemas.microsoft.com/office/drawing/2014/main" id="{255CDF23-B6D7-2C9C-1483-BF8DD29EE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7" name="Freeform 268">
              <a:extLst>
                <a:ext uri="{FF2B5EF4-FFF2-40B4-BE49-F238E27FC236}">
                  <a16:creationId xmlns:a16="http://schemas.microsoft.com/office/drawing/2014/main" id="{FA3459DF-AB71-17FB-97F6-790E4239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8" name="Freeform 269">
              <a:extLst>
                <a:ext uri="{FF2B5EF4-FFF2-40B4-BE49-F238E27FC236}">
                  <a16:creationId xmlns:a16="http://schemas.microsoft.com/office/drawing/2014/main" id="{4F5EC62A-ECBF-7A96-40C7-7DBA3E65F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9" name="Freeform 270">
              <a:extLst>
                <a:ext uri="{FF2B5EF4-FFF2-40B4-BE49-F238E27FC236}">
                  <a16:creationId xmlns:a16="http://schemas.microsoft.com/office/drawing/2014/main" id="{FF0F4846-923D-5016-6D47-308BBE4B5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0" name="Freeform 271">
              <a:extLst>
                <a:ext uri="{FF2B5EF4-FFF2-40B4-BE49-F238E27FC236}">
                  <a16:creationId xmlns:a16="http://schemas.microsoft.com/office/drawing/2014/main" id="{6050EC6B-E4AA-E4E0-788F-CEAEEF86D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1" name="Freeform 272">
              <a:extLst>
                <a:ext uri="{FF2B5EF4-FFF2-40B4-BE49-F238E27FC236}">
                  <a16:creationId xmlns:a16="http://schemas.microsoft.com/office/drawing/2014/main" id="{51565E72-41CF-99EF-C4E1-7BB5CACB8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  <a:lnTo>
                    <a:pt x="20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2" name="Freeform 273">
              <a:extLst>
                <a:ext uri="{FF2B5EF4-FFF2-40B4-BE49-F238E27FC236}">
                  <a16:creationId xmlns:a16="http://schemas.microsoft.com/office/drawing/2014/main" id="{9AA3BECB-7753-D298-6753-5E6C673FE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3" name="Freeform 274">
              <a:extLst>
                <a:ext uri="{FF2B5EF4-FFF2-40B4-BE49-F238E27FC236}">
                  <a16:creationId xmlns:a16="http://schemas.microsoft.com/office/drawing/2014/main" id="{75782ABA-7398-BC7F-E24F-12CDCCCB4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00" y="68"/>
                </a:cxn>
                <a:cxn ang="0">
                  <a:pos x="177" y="50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16" y="4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50" y="19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6" y="75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7"/>
                </a:cxn>
                <a:cxn ang="0">
                  <a:pos x="2" y="183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25" y="241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1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5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4" name="Freeform 275">
              <a:extLst>
                <a:ext uri="{FF2B5EF4-FFF2-40B4-BE49-F238E27FC236}">
                  <a16:creationId xmlns:a16="http://schemas.microsoft.com/office/drawing/2014/main" id="{655B77AE-A72B-9855-A873-7165A9EC0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8"/>
                </a:cxn>
                <a:cxn ang="0">
                  <a:pos x="188" y="59"/>
                </a:cxn>
                <a:cxn ang="0">
                  <a:pos x="177" y="50"/>
                </a:cxn>
                <a:cxn ang="0">
                  <a:pos x="167" y="42"/>
                </a:cxn>
                <a:cxn ang="0">
                  <a:pos x="154" y="29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29" y="10"/>
                </a:cxn>
                <a:cxn ang="0">
                  <a:pos x="116" y="4"/>
                </a:cxn>
                <a:cxn ang="0">
                  <a:pos x="103" y="2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63" y="8"/>
                </a:cxn>
                <a:cxn ang="0">
                  <a:pos x="50" y="19"/>
                </a:cxn>
                <a:cxn ang="0">
                  <a:pos x="40" y="31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4" y="68"/>
                </a:cxn>
                <a:cxn ang="0">
                  <a:pos x="36" y="75"/>
                </a:cxn>
                <a:cxn ang="0">
                  <a:pos x="38" y="86"/>
                </a:cxn>
                <a:cxn ang="0">
                  <a:pos x="38" y="94"/>
                </a:cxn>
                <a:cxn ang="0">
                  <a:pos x="40" y="103"/>
                </a:cxn>
                <a:cxn ang="0">
                  <a:pos x="40" y="111"/>
                </a:cxn>
                <a:cxn ang="0">
                  <a:pos x="40" y="118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4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60"/>
                </a:cxn>
                <a:cxn ang="0">
                  <a:pos x="8" y="167"/>
                </a:cxn>
                <a:cxn ang="0">
                  <a:pos x="4" y="174"/>
                </a:cxn>
                <a:cxn ang="0">
                  <a:pos x="2" y="183"/>
                </a:cxn>
                <a:cxn ang="0">
                  <a:pos x="0" y="190"/>
                </a:cxn>
                <a:cxn ang="0">
                  <a:pos x="2" y="199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15" y="231"/>
                </a:cxn>
                <a:cxn ang="0">
                  <a:pos x="25" y="241"/>
                </a:cxn>
                <a:cxn ang="0">
                  <a:pos x="38" y="250"/>
                </a:cxn>
                <a:cxn ang="0">
                  <a:pos x="52" y="256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5"/>
                </a:cxn>
                <a:cxn ang="0">
                  <a:pos x="124" y="241"/>
                </a:cxn>
                <a:cxn ang="0">
                  <a:pos x="135" y="235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18"/>
                </a:cxn>
                <a:cxn ang="0">
                  <a:pos x="177" y="215"/>
                </a:cxn>
                <a:cxn ang="0">
                  <a:pos x="190" y="212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5" name="Freeform 276">
              <a:extLst>
                <a:ext uri="{FF2B5EF4-FFF2-40B4-BE49-F238E27FC236}">
                  <a16:creationId xmlns:a16="http://schemas.microsoft.com/office/drawing/2014/main" id="{68E64CB8-063F-0DE7-BE0D-1D15AD048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00" y="67"/>
                </a:cxn>
                <a:cxn ang="0">
                  <a:pos x="177" y="51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16" y="5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50" y="1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6" y="77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8"/>
                </a:cxn>
                <a:cxn ang="0">
                  <a:pos x="2" y="185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25" y="244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2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7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6" name="Freeform 277">
              <a:extLst>
                <a:ext uri="{FF2B5EF4-FFF2-40B4-BE49-F238E27FC236}">
                  <a16:creationId xmlns:a16="http://schemas.microsoft.com/office/drawing/2014/main" id="{C69C9EA3-3364-8125-45DA-C26C22B4B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7"/>
                </a:cxn>
                <a:cxn ang="0">
                  <a:pos x="188" y="60"/>
                </a:cxn>
                <a:cxn ang="0">
                  <a:pos x="177" y="51"/>
                </a:cxn>
                <a:cxn ang="0">
                  <a:pos x="167" y="41"/>
                </a:cxn>
                <a:cxn ang="0">
                  <a:pos x="154" y="28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29" y="12"/>
                </a:cxn>
                <a:cxn ang="0">
                  <a:pos x="116" y="5"/>
                </a:cxn>
                <a:cxn ang="0">
                  <a:pos x="103" y="1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63" y="7"/>
                </a:cxn>
                <a:cxn ang="0">
                  <a:pos x="50" y="18"/>
                </a:cxn>
                <a:cxn ang="0">
                  <a:pos x="40" y="33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4" y="67"/>
                </a:cxn>
                <a:cxn ang="0">
                  <a:pos x="36" y="77"/>
                </a:cxn>
                <a:cxn ang="0">
                  <a:pos x="38" y="85"/>
                </a:cxn>
                <a:cxn ang="0">
                  <a:pos x="38" y="94"/>
                </a:cxn>
                <a:cxn ang="0">
                  <a:pos x="40" y="102"/>
                </a:cxn>
                <a:cxn ang="0">
                  <a:pos x="40" y="111"/>
                </a:cxn>
                <a:cxn ang="0">
                  <a:pos x="40" y="120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6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59"/>
                </a:cxn>
                <a:cxn ang="0">
                  <a:pos x="8" y="168"/>
                </a:cxn>
                <a:cxn ang="0">
                  <a:pos x="4" y="176"/>
                </a:cxn>
                <a:cxn ang="0">
                  <a:pos x="2" y="185"/>
                </a:cxn>
                <a:cxn ang="0">
                  <a:pos x="0" y="193"/>
                </a:cxn>
                <a:cxn ang="0">
                  <a:pos x="2" y="201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15" y="231"/>
                </a:cxn>
                <a:cxn ang="0">
                  <a:pos x="25" y="244"/>
                </a:cxn>
                <a:cxn ang="0">
                  <a:pos x="38" y="252"/>
                </a:cxn>
                <a:cxn ang="0">
                  <a:pos x="52" y="259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6"/>
                </a:cxn>
                <a:cxn ang="0">
                  <a:pos x="124" y="242"/>
                </a:cxn>
                <a:cxn ang="0">
                  <a:pos x="135" y="238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21"/>
                </a:cxn>
                <a:cxn ang="0">
                  <a:pos x="177" y="217"/>
                </a:cxn>
                <a:cxn ang="0">
                  <a:pos x="190" y="214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7" name="Freeform 278">
              <a:extLst>
                <a:ext uri="{FF2B5EF4-FFF2-40B4-BE49-F238E27FC236}">
                  <a16:creationId xmlns:a16="http://schemas.microsoft.com/office/drawing/2014/main" id="{BD5722CB-4BDB-EE04-3AE5-82234A7F4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8" name="Freeform 279">
              <a:extLst>
                <a:ext uri="{FF2B5EF4-FFF2-40B4-BE49-F238E27FC236}">
                  <a16:creationId xmlns:a16="http://schemas.microsoft.com/office/drawing/2014/main" id="{DE028514-884B-B69D-237C-6D29D2832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9" name="Freeform 280">
              <a:extLst>
                <a:ext uri="{FF2B5EF4-FFF2-40B4-BE49-F238E27FC236}">
                  <a16:creationId xmlns:a16="http://schemas.microsoft.com/office/drawing/2014/main" id="{6E0E90F1-4170-76D8-EDB1-13307F678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0" name="Freeform 281">
              <a:extLst>
                <a:ext uri="{FF2B5EF4-FFF2-40B4-BE49-F238E27FC236}">
                  <a16:creationId xmlns:a16="http://schemas.microsoft.com/office/drawing/2014/main" id="{4BB86FD7-38A8-E49F-0289-49438C22D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1" name="Freeform 282">
              <a:extLst>
                <a:ext uri="{FF2B5EF4-FFF2-40B4-BE49-F238E27FC236}">
                  <a16:creationId xmlns:a16="http://schemas.microsoft.com/office/drawing/2014/main" id="{A360728A-A66C-9FA9-6CE8-2BB4755B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2" name="Freeform 283">
              <a:extLst>
                <a:ext uri="{FF2B5EF4-FFF2-40B4-BE49-F238E27FC236}">
                  <a16:creationId xmlns:a16="http://schemas.microsoft.com/office/drawing/2014/main" id="{582847F0-2ED4-993E-8678-8BF2D2DED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3" name="Freeform 284">
              <a:extLst>
                <a:ext uri="{FF2B5EF4-FFF2-40B4-BE49-F238E27FC236}">
                  <a16:creationId xmlns:a16="http://schemas.microsoft.com/office/drawing/2014/main" id="{E4E5BA3C-BA15-3BF2-D8DA-3AB897AF3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4" name="Freeform 285">
              <a:extLst>
                <a:ext uri="{FF2B5EF4-FFF2-40B4-BE49-F238E27FC236}">
                  <a16:creationId xmlns:a16="http://schemas.microsoft.com/office/drawing/2014/main" id="{40A20658-3776-16E2-CCF4-9DE7CA71B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5" name="Freeform 286">
              <a:extLst>
                <a:ext uri="{FF2B5EF4-FFF2-40B4-BE49-F238E27FC236}">
                  <a16:creationId xmlns:a16="http://schemas.microsoft.com/office/drawing/2014/main" id="{5E8A7104-4B97-B970-7124-53249614E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6" name="Freeform 287">
              <a:extLst>
                <a:ext uri="{FF2B5EF4-FFF2-40B4-BE49-F238E27FC236}">
                  <a16:creationId xmlns:a16="http://schemas.microsoft.com/office/drawing/2014/main" id="{3EE8EFAC-3B97-6CCA-08B3-DBF0D3379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7" name="Freeform 288">
              <a:extLst>
                <a:ext uri="{FF2B5EF4-FFF2-40B4-BE49-F238E27FC236}">
                  <a16:creationId xmlns:a16="http://schemas.microsoft.com/office/drawing/2014/main" id="{00E58359-B632-36FD-8DEE-90C5D1C51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8" name="Freeform 289">
              <a:extLst>
                <a:ext uri="{FF2B5EF4-FFF2-40B4-BE49-F238E27FC236}">
                  <a16:creationId xmlns:a16="http://schemas.microsoft.com/office/drawing/2014/main" id="{D51DD687-EC04-4432-0907-B5EC9033F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9" name="Freeform 290">
              <a:extLst>
                <a:ext uri="{FF2B5EF4-FFF2-40B4-BE49-F238E27FC236}">
                  <a16:creationId xmlns:a16="http://schemas.microsoft.com/office/drawing/2014/main" id="{8E4097BA-509C-9639-F7EE-6077E5913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0" name="Freeform 291">
              <a:extLst>
                <a:ext uri="{FF2B5EF4-FFF2-40B4-BE49-F238E27FC236}">
                  <a16:creationId xmlns:a16="http://schemas.microsoft.com/office/drawing/2014/main" id="{0B691424-E9FD-9103-CEB1-D3CC96A2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1" name="Freeform 292">
              <a:extLst>
                <a:ext uri="{FF2B5EF4-FFF2-40B4-BE49-F238E27FC236}">
                  <a16:creationId xmlns:a16="http://schemas.microsoft.com/office/drawing/2014/main" id="{7F32972F-25BE-0C66-D3A3-FD2D12E67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2" name="Freeform 293">
              <a:extLst>
                <a:ext uri="{FF2B5EF4-FFF2-40B4-BE49-F238E27FC236}">
                  <a16:creationId xmlns:a16="http://schemas.microsoft.com/office/drawing/2014/main" id="{E6E14C06-95F5-3579-9E80-59FEBD44E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3" name="Freeform 294">
              <a:extLst>
                <a:ext uri="{FF2B5EF4-FFF2-40B4-BE49-F238E27FC236}">
                  <a16:creationId xmlns:a16="http://schemas.microsoft.com/office/drawing/2014/main" id="{C7E30A25-84E1-031D-F0D6-1218D22B7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274"/>
              <a:ext cx="1523" cy="950"/>
            </a:xfrm>
            <a:custGeom>
              <a:avLst/>
              <a:gdLst/>
              <a:ahLst/>
              <a:cxnLst>
                <a:cxn ang="0">
                  <a:pos x="10" y="727"/>
                </a:cxn>
                <a:cxn ang="0">
                  <a:pos x="98" y="460"/>
                </a:cxn>
                <a:cxn ang="0">
                  <a:pos x="263" y="246"/>
                </a:cxn>
                <a:cxn ang="0">
                  <a:pos x="489" y="92"/>
                </a:cxn>
                <a:cxn ang="0">
                  <a:pos x="761" y="10"/>
                </a:cxn>
                <a:cxn ang="0">
                  <a:pos x="910" y="0"/>
                </a:cxn>
                <a:cxn ang="0">
                  <a:pos x="1043" y="8"/>
                </a:cxn>
                <a:cxn ang="0">
                  <a:pos x="1161" y="34"/>
                </a:cxn>
                <a:cxn ang="0">
                  <a:pos x="1269" y="75"/>
                </a:cxn>
                <a:cxn ang="0">
                  <a:pos x="1372" y="134"/>
                </a:cxn>
                <a:cxn ang="0">
                  <a:pos x="1471" y="210"/>
                </a:cxn>
                <a:cxn ang="0">
                  <a:pos x="1496" y="233"/>
                </a:cxn>
                <a:cxn ang="0">
                  <a:pos x="1522" y="271"/>
                </a:cxn>
                <a:cxn ang="0">
                  <a:pos x="1504" y="290"/>
                </a:cxn>
                <a:cxn ang="0">
                  <a:pos x="1443" y="290"/>
                </a:cxn>
                <a:cxn ang="0">
                  <a:pos x="1333" y="262"/>
                </a:cxn>
                <a:cxn ang="0">
                  <a:pos x="1260" y="239"/>
                </a:cxn>
                <a:cxn ang="0">
                  <a:pos x="1094" y="200"/>
                </a:cxn>
                <a:cxn ang="0">
                  <a:pos x="919" y="186"/>
                </a:cxn>
                <a:cxn ang="0">
                  <a:pos x="744" y="207"/>
                </a:cxn>
                <a:cxn ang="0">
                  <a:pos x="581" y="258"/>
                </a:cxn>
                <a:cxn ang="0">
                  <a:pos x="445" y="347"/>
                </a:cxn>
                <a:cxn ang="0">
                  <a:pos x="390" y="398"/>
                </a:cxn>
                <a:cxn ang="0">
                  <a:pos x="310" y="488"/>
                </a:cxn>
                <a:cxn ang="0">
                  <a:pos x="263" y="570"/>
                </a:cxn>
                <a:cxn ang="0">
                  <a:pos x="232" y="654"/>
                </a:cxn>
                <a:cxn ang="0">
                  <a:pos x="206" y="745"/>
                </a:cxn>
                <a:cxn ang="0">
                  <a:pos x="192" y="797"/>
                </a:cxn>
                <a:cxn ang="0">
                  <a:pos x="147" y="886"/>
                </a:cxn>
                <a:cxn ang="0">
                  <a:pos x="98" y="936"/>
                </a:cxn>
                <a:cxn ang="0">
                  <a:pos x="50" y="949"/>
                </a:cxn>
                <a:cxn ang="0">
                  <a:pos x="15" y="928"/>
                </a:cxn>
                <a:cxn ang="0">
                  <a:pos x="0" y="875"/>
                </a:cxn>
              </a:cxnLst>
              <a:rect l="0" t="0" r="r" b="b"/>
              <a:pathLst>
                <a:path w="1523" h="950">
                  <a:moveTo>
                    <a:pt x="0" y="875"/>
                  </a:moveTo>
                  <a:lnTo>
                    <a:pt x="10" y="727"/>
                  </a:lnTo>
                  <a:lnTo>
                    <a:pt x="47" y="589"/>
                  </a:lnTo>
                  <a:lnTo>
                    <a:pt x="98" y="460"/>
                  </a:lnTo>
                  <a:lnTo>
                    <a:pt x="172" y="347"/>
                  </a:lnTo>
                  <a:lnTo>
                    <a:pt x="263" y="246"/>
                  </a:lnTo>
                  <a:lnTo>
                    <a:pt x="369" y="159"/>
                  </a:lnTo>
                  <a:lnTo>
                    <a:pt x="489" y="92"/>
                  </a:lnTo>
                  <a:lnTo>
                    <a:pt x="620" y="41"/>
                  </a:lnTo>
                  <a:lnTo>
                    <a:pt x="761" y="10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977" y="2"/>
                  </a:lnTo>
                  <a:lnTo>
                    <a:pt x="1043" y="8"/>
                  </a:lnTo>
                  <a:lnTo>
                    <a:pt x="1101" y="18"/>
                  </a:lnTo>
                  <a:lnTo>
                    <a:pt x="1161" y="34"/>
                  </a:lnTo>
                  <a:lnTo>
                    <a:pt x="1216" y="52"/>
                  </a:lnTo>
                  <a:lnTo>
                    <a:pt x="1269" y="75"/>
                  </a:lnTo>
                  <a:lnTo>
                    <a:pt x="1321" y="103"/>
                  </a:lnTo>
                  <a:lnTo>
                    <a:pt x="1372" y="134"/>
                  </a:lnTo>
                  <a:lnTo>
                    <a:pt x="1420" y="170"/>
                  </a:lnTo>
                  <a:lnTo>
                    <a:pt x="1471" y="210"/>
                  </a:lnTo>
                  <a:lnTo>
                    <a:pt x="1471" y="210"/>
                  </a:lnTo>
                  <a:lnTo>
                    <a:pt x="1496" y="233"/>
                  </a:lnTo>
                  <a:lnTo>
                    <a:pt x="1513" y="255"/>
                  </a:lnTo>
                  <a:lnTo>
                    <a:pt x="1522" y="271"/>
                  </a:lnTo>
                  <a:lnTo>
                    <a:pt x="1517" y="281"/>
                  </a:lnTo>
                  <a:lnTo>
                    <a:pt x="1504" y="290"/>
                  </a:lnTo>
                  <a:lnTo>
                    <a:pt x="1479" y="292"/>
                  </a:lnTo>
                  <a:lnTo>
                    <a:pt x="1443" y="290"/>
                  </a:lnTo>
                  <a:lnTo>
                    <a:pt x="1395" y="280"/>
                  </a:lnTo>
                  <a:lnTo>
                    <a:pt x="1333" y="262"/>
                  </a:lnTo>
                  <a:lnTo>
                    <a:pt x="1260" y="239"/>
                  </a:lnTo>
                  <a:lnTo>
                    <a:pt x="1260" y="239"/>
                  </a:lnTo>
                  <a:lnTo>
                    <a:pt x="1179" y="216"/>
                  </a:lnTo>
                  <a:lnTo>
                    <a:pt x="1094" y="200"/>
                  </a:lnTo>
                  <a:lnTo>
                    <a:pt x="1007" y="191"/>
                  </a:lnTo>
                  <a:lnTo>
                    <a:pt x="919" y="186"/>
                  </a:lnTo>
                  <a:lnTo>
                    <a:pt x="828" y="193"/>
                  </a:lnTo>
                  <a:lnTo>
                    <a:pt x="744" y="207"/>
                  </a:lnTo>
                  <a:lnTo>
                    <a:pt x="659" y="229"/>
                  </a:lnTo>
                  <a:lnTo>
                    <a:pt x="581" y="258"/>
                  </a:lnTo>
                  <a:lnTo>
                    <a:pt x="508" y="299"/>
                  </a:lnTo>
                  <a:lnTo>
                    <a:pt x="445" y="347"/>
                  </a:lnTo>
                  <a:lnTo>
                    <a:pt x="445" y="347"/>
                  </a:lnTo>
                  <a:lnTo>
                    <a:pt x="390" y="398"/>
                  </a:lnTo>
                  <a:lnTo>
                    <a:pt x="346" y="444"/>
                  </a:lnTo>
                  <a:lnTo>
                    <a:pt x="310" y="488"/>
                  </a:lnTo>
                  <a:lnTo>
                    <a:pt x="282" y="530"/>
                  </a:lnTo>
                  <a:lnTo>
                    <a:pt x="263" y="570"/>
                  </a:lnTo>
                  <a:lnTo>
                    <a:pt x="247" y="612"/>
                  </a:lnTo>
                  <a:lnTo>
                    <a:pt x="232" y="654"/>
                  </a:lnTo>
                  <a:lnTo>
                    <a:pt x="219" y="698"/>
                  </a:lnTo>
                  <a:lnTo>
                    <a:pt x="206" y="745"/>
                  </a:lnTo>
                  <a:lnTo>
                    <a:pt x="192" y="797"/>
                  </a:lnTo>
                  <a:lnTo>
                    <a:pt x="192" y="797"/>
                  </a:lnTo>
                  <a:lnTo>
                    <a:pt x="171" y="847"/>
                  </a:lnTo>
                  <a:lnTo>
                    <a:pt x="147" y="886"/>
                  </a:lnTo>
                  <a:lnTo>
                    <a:pt x="124" y="916"/>
                  </a:lnTo>
                  <a:lnTo>
                    <a:pt x="98" y="936"/>
                  </a:lnTo>
                  <a:lnTo>
                    <a:pt x="73" y="946"/>
                  </a:lnTo>
                  <a:lnTo>
                    <a:pt x="50" y="949"/>
                  </a:lnTo>
                  <a:lnTo>
                    <a:pt x="29" y="942"/>
                  </a:lnTo>
                  <a:lnTo>
                    <a:pt x="15" y="928"/>
                  </a:lnTo>
                  <a:lnTo>
                    <a:pt x="2" y="905"/>
                  </a:lnTo>
                  <a:lnTo>
                    <a:pt x="0" y="875"/>
                  </a:lnTo>
                  <a:lnTo>
                    <a:pt x="0" y="8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4" name="Freeform 295">
              <a:extLst>
                <a:ext uri="{FF2B5EF4-FFF2-40B4-BE49-F238E27FC236}">
                  <a16:creationId xmlns:a16="http://schemas.microsoft.com/office/drawing/2014/main" id="{BE1A29E6-A94A-1167-D0D6-9905B0B51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276"/>
              <a:ext cx="1499" cy="931"/>
            </a:xfrm>
            <a:custGeom>
              <a:avLst/>
              <a:gdLst/>
              <a:ahLst/>
              <a:cxnLst>
                <a:cxn ang="0">
                  <a:pos x="15" y="711"/>
                </a:cxn>
                <a:cxn ang="0">
                  <a:pos x="105" y="449"/>
                </a:cxn>
                <a:cxn ang="0">
                  <a:pos x="268" y="239"/>
                </a:cxn>
                <a:cxn ang="0">
                  <a:pos x="491" y="90"/>
                </a:cxn>
                <a:cxn ang="0">
                  <a:pos x="756" y="9"/>
                </a:cxn>
                <a:cxn ang="0">
                  <a:pos x="904" y="0"/>
                </a:cxn>
                <a:cxn ang="0">
                  <a:pos x="1034" y="8"/>
                </a:cxn>
                <a:cxn ang="0">
                  <a:pos x="1150" y="31"/>
                </a:cxn>
                <a:cxn ang="0">
                  <a:pos x="1256" y="73"/>
                </a:cxn>
                <a:cxn ang="0">
                  <a:pos x="1355" y="128"/>
                </a:cxn>
                <a:cxn ang="0">
                  <a:pos x="1449" y="200"/>
                </a:cxn>
                <a:cxn ang="0">
                  <a:pos x="1474" y="223"/>
                </a:cxn>
                <a:cxn ang="0">
                  <a:pos x="1498" y="256"/>
                </a:cxn>
                <a:cxn ang="0">
                  <a:pos x="1481" y="275"/>
                </a:cxn>
                <a:cxn ang="0">
                  <a:pos x="1422" y="275"/>
                </a:cxn>
                <a:cxn ang="0">
                  <a:pos x="1319" y="250"/>
                </a:cxn>
                <a:cxn ang="0">
                  <a:pos x="1249" y="227"/>
                </a:cxn>
                <a:cxn ang="0">
                  <a:pos x="1083" y="189"/>
                </a:cxn>
                <a:cxn ang="0">
                  <a:pos x="910" y="179"/>
                </a:cxn>
                <a:cxn ang="0">
                  <a:pos x="735" y="197"/>
                </a:cxn>
                <a:cxn ang="0">
                  <a:pos x="573" y="250"/>
                </a:cxn>
                <a:cxn ang="0">
                  <a:pos x="436" y="336"/>
                </a:cxn>
                <a:cxn ang="0">
                  <a:pos x="381" y="386"/>
                </a:cxn>
                <a:cxn ang="0">
                  <a:pos x="303" y="477"/>
                </a:cxn>
                <a:cxn ang="0">
                  <a:pos x="255" y="559"/>
                </a:cxn>
                <a:cxn ang="0">
                  <a:pos x="223" y="641"/>
                </a:cxn>
                <a:cxn ang="0">
                  <a:pos x="197" y="729"/>
                </a:cxn>
                <a:cxn ang="0">
                  <a:pos x="183" y="780"/>
                </a:cxn>
                <a:cxn ang="0">
                  <a:pos x="142" y="866"/>
                </a:cxn>
                <a:cxn ang="0">
                  <a:pos x="94" y="916"/>
                </a:cxn>
                <a:cxn ang="0">
                  <a:pos x="48" y="930"/>
                </a:cxn>
                <a:cxn ang="0">
                  <a:pos x="15" y="911"/>
                </a:cxn>
                <a:cxn ang="0">
                  <a:pos x="0" y="858"/>
                </a:cxn>
              </a:cxnLst>
              <a:rect l="0" t="0" r="r" b="b"/>
              <a:pathLst>
                <a:path w="1499" h="931">
                  <a:moveTo>
                    <a:pt x="0" y="858"/>
                  </a:moveTo>
                  <a:lnTo>
                    <a:pt x="15" y="711"/>
                  </a:lnTo>
                  <a:lnTo>
                    <a:pt x="50" y="576"/>
                  </a:lnTo>
                  <a:lnTo>
                    <a:pt x="105" y="449"/>
                  </a:lnTo>
                  <a:lnTo>
                    <a:pt x="179" y="338"/>
                  </a:lnTo>
                  <a:lnTo>
                    <a:pt x="268" y="239"/>
                  </a:lnTo>
                  <a:lnTo>
                    <a:pt x="372" y="157"/>
                  </a:lnTo>
                  <a:lnTo>
                    <a:pt x="491" y="90"/>
                  </a:lnTo>
                  <a:lnTo>
                    <a:pt x="619" y="39"/>
                  </a:lnTo>
                  <a:lnTo>
                    <a:pt x="756" y="9"/>
                  </a:lnTo>
                  <a:lnTo>
                    <a:pt x="904" y="0"/>
                  </a:lnTo>
                  <a:lnTo>
                    <a:pt x="904" y="0"/>
                  </a:lnTo>
                  <a:lnTo>
                    <a:pt x="970" y="2"/>
                  </a:lnTo>
                  <a:lnTo>
                    <a:pt x="1034" y="8"/>
                  </a:lnTo>
                  <a:lnTo>
                    <a:pt x="1094" y="18"/>
                  </a:lnTo>
                  <a:lnTo>
                    <a:pt x="1150" y="31"/>
                  </a:lnTo>
                  <a:lnTo>
                    <a:pt x="1203" y="50"/>
                  </a:lnTo>
                  <a:lnTo>
                    <a:pt x="1256" y="73"/>
                  </a:lnTo>
                  <a:lnTo>
                    <a:pt x="1306" y="98"/>
                  </a:lnTo>
                  <a:lnTo>
                    <a:pt x="1355" y="128"/>
                  </a:lnTo>
                  <a:lnTo>
                    <a:pt x="1401" y="161"/>
                  </a:lnTo>
                  <a:lnTo>
                    <a:pt x="1449" y="200"/>
                  </a:lnTo>
                  <a:lnTo>
                    <a:pt x="1449" y="200"/>
                  </a:lnTo>
                  <a:lnTo>
                    <a:pt x="1474" y="223"/>
                  </a:lnTo>
                  <a:lnTo>
                    <a:pt x="1492" y="241"/>
                  </a:lnTo>
                  <a:lnTo>
                    <a:pt x="1498" y="256"/>
                  </a:lnTo>
                  <a:lnTo>
                    <a:pt x="1494" y="269"/>
                  </a:lnTo>
                  <a:lnTo>
                    <a:pt x="1481" y="275"/>
                  </a:lnTo>
                  <a:lnTo>
                    <a:pt x="1458" y="278"/>
                  </a:lnTo>
                  <a:lnTo>
                    <a:pt x="1422" y="275"/>
                  </a:lnTo>
                  <a:lnTo>
                    <a:pt x="1375" y="264"/>
                  </a:lnTo>
                  <a:lnTo>
                    <a:pt x="1319" y="250"/>
                  </a:lnTo>
                  <a:lnTo>
                    <a:pt x="1249" y="227"/>
                  </a:lnTo>
                  <a:lnTo>
                    <a:pt x="1249" y="227"/>
                  </a:lnTo>
                  <a:lnTo>
                    <a:pt x="1168" y="204"/>
                  </a:lnTo>
                  <a:lnTo>
                    <a:pt x="1083" y="189"/>
                  </a:lnTo>
                  <a:lnTo>
                    <a:pt x="996" y="181"/>
                  </a:lnTo>
                  <a:lnTo>
                    <a:pt x="910" y="179"/>
                  </a:lnTo>
                  <a:lnTo>
                    <a:pt x="821" y="184"/>
                  </a:lnTo>
                  <a:lnTo>
                    <a:pt x="735" y="197"/>
                  </a:lnTo>
                  <a:lnTo>
                    <a:pt x="653" y="218"/>
                  </a:lnTo>
                  <a:lnTo>
                    <a:pt x="573" y="250"/>
                  </a:lnTo>
                  <a:lnTo>
                    <a:pt x="501" y="288"/>
                  </a:lnTo>
                  <a:lnTo>
                    <a:pt x="436" y="336"/>
                  </a:lnTo>
                  <a:lnTo>
                    <a:pt x="436" y="336"/>
                  </a:lnTo>
                  <a:lnTo>
                    <a:pt x="381" y="386"/>
                  </a:lnTo>
                  <a:lnTo>
                    <a:pt x="337" y="433"/>
                  </a:lnTo>
                  <a:lnTo>
                    <a:pt x="303" y="477"/>
                  </a:lnTo>
                  <a:lnTo>
                    <a:pt x="276" y="519"/>
                  </a:lnTo>
                  <a:lnTo>
                    <a:pt x="255" y="559"/>
                  </a:lnTo>
                  <a:lnTo>
                    <a:pt x="238" y="599"/>
                  </a:lnTo>
                  <a:lnTo>
                    <a:pt x="223" y="641"/>
                  </a:lnTo>
                  <a:lnTo>
                    <a:pt x="211" y="685"/>
                  </a:lnTo>
                  <a:lnTo>
                    <a:pt x="197" y="729"/>
                  </a:lnTo>
                  <a:lnTo>
                    <a:pt x="183" y="780"/>
                  </a:lnTo>
                  <a:lnTo>
                    <a:pt x="183" y="780"/>
                  </a:lnTo>
                  <a:lnTo>
                    <a:pt x="164" y="828"/>
                  </a:lnTo>
                  <a:lnTo>
                    <a:pt x="142" y="866"/>
                  </a:lnTo>
                  <a:lnTo>
                    <a:pt x="117" y="895"/>
                  </a:lnTo>
                  <a:lnTo>
                    <a:pt x="94" y="916"/>
                  </a:lnTo>
                  <a:lnTo>
                    <a:pt x="71" y="927"/>
                  </a:lnTo>
                  <a:lnTo>
                    <a:pt x="48" y="930"/>
                  </a:lnTo>
                  <a:lnTo>
                    <a:pt x="29" y="923"/>
                  </a:lnTo>
                  <a:lnTo>
                    <a:pt x="15" y="911"/>
                  </a:lnTo>
                  <a:lnTo>
                    <a:pt x="4" y="888"/>
                  </a:lnTo>
                  <a:lnTo>
                    <a:pt x="0" y="858"/>
                  </a:lnTo>
                  <a:lnTo>
                    <a:pt x="0" y="858"/>
                  </a:lnTo>
                </a:path>
              </a:pathLst>
            </a:custGeom>
            <a:solidFill>
              <a:srgbClr val="FFDA1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5" name="Freeform 296">
              <a:extLst>
                <a:ext uri="{FF2B5EF4-FFF2-40B4-BE49-F238E27FC236}">
                  <a16:creationId xmlns:a16="http://schemas.microsoft.com/office/drawing/2014/main" id="{D7FB7D8C-08F7-3BF8-4B27-643770C11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" y="1279"/>
              <a:ext cx="1474" cy="913"/>
            </a:xfrm>
            <a:custGeom>
              <a:avLst/>
              <a:gdLst/>
              <a:ahLst/>
              <a:cxnLst>
                <a:cxn ang="0">
                  <a:pos x="16" y="696"/>
                </a:cxn>
                <a:cxn ang="0">
                  <a:pos x="110" y="440"/>
                </a:cxn>
                <a:cxn ang="0">
                  <a:pos x="271" y="233"/>
                </a:cxn>
                <a:cxn ang="0">
                  <a:pos x="490" y="88"/>
                </a:cxn>
                <a:cxn ang="0">
                  <a:pos x="752" y="9"/>
                </a:cxn>
                <a:cxn ang="0">
                  <a:pos x="895" y="0"/>
                </a:cxn>
                <a:cxn ang="0">
                  <a:pos x="1024" y="7"/>
                </a:cxn>
                <a:cxn ang="0">
                  <a:pos x="1136" y="31"/>
                </a:cxn>
                <a:cxn ang="0">
                  <a:pos x="1240" y="69"/>
                </a:cxn>
                <a:cxn ang="0">
                  <a:pos x="1336" y="122"/>
                </a:cxn>
                <a:cxn ang="0">
                  <a:pos x="1428" y="189"/>
                </a:cxn>
                <a:cxn ang="0">
                  <a:pos x="1452" y="212"/>
                </a:cxn>
                <a:cxn ang="0">
                  <a:pos x="1473" y="244"/>
                </a:cxn>
                <a:cxn ang="0">
                  <a:pos x="1458" y="262"/>
                </a:cxn>
                <a:cxn ang="0">
                  <a:pos x="1401" y="260"/>
                </a:cxn>
                <a:cxn ang="0">
                  <a:pos x="1302" y="235"/>
                </a:cxn>
                <a:cxn ang="0">
                  <a:pos x="1235" y="214"/>
                </a:cxn>
                <a:cxn ang="0">
                  <a:pos x="1072" y="177"/>
                </a:cxn>
                <a:cxn ang="0">
                  <a:pos x="897" y="168"/>
                </a:cxn>
                <a:cxn ang="0">
                  <a:pos x="724" y="187"/>
                </a:cxn>
                <a:cxn ang="0">
                  <a:pos x="564" y="239"/>
                </a:cxn>
                <a:cxn ang="0">
                  <a:pos x="427" y="325"/>
                </a:cxn>
                <a:cxn ang="0">
                  <a:pos x="372" y="376"/>
                </a:cxn>
                <a:cxn ang="0">
                  <a:pos x="292" y="467"/>
                </a:cxn>
                <a:cxn ang="0">
                  <a:pos x="244" y="546"/>
                </a:cxn>
                <a:cxn ang="0">
                  <a:pos x="212" y="629"/>
                </a:cxn>
                <a:cxn ang="0">
                  <a:pos x="187" y="716"/>
                </a:cxn>
                <a:cxn ang="0">
                  <a:pos x="172" y="764"/>
                </a:cxn>
                <a:cxn ang="0">
                  <a:pos x="133" y="850"/>
                </a:cxn>
                <a:cxn ang="0">
                  <a:pos x="88" y="896"/>
                </a:cxn>
                <a:cxn ang="0">
                  <a:pos x="44" y="912"/>
                </a:cxn>
                <a:cxn ang="0">
                  <a:pos x="12" y="892"/>
                </a:cxn>
                <a:cxn ang="0">
                  <a:pos x="0" y="841"/>
                </a:cxn>
              </a:cxnLst>
              <a:rect l="0" t="0" r="r" b="b"/>
              <a:pathLst>
                <a:path w="1474" h="913">
                  <a:moveTo>
                    <a:pt x="0" y="841"/>
                  </a:moveTo>
                  <a:lnTo>
                    <a:pt x="16" y="696"/>
                  </a:lnTo>
                  <a:lnTo>
                    <a:pt x="52" y="562"/>
                  </a:lnTo>
                  <a:lnTo>
                    <a:pt x="110" y="440"/>
                  </a:lnTo>
                  <a:lnTo>
                    <a:pt x="183" y="330"/>
                  </a:lnTo>
                  <a:lnTo>
                    <a:pt x="271" y="233"/>
                  </a:lnTo>
                  <a:lnTo>
                    <a:pt x="375" y="151"/>
                  </a:lnTo>
                  <a:lnTo>
                    <a:pt x="490" y="88"/>
                  </a:lnTo>
                  <a:lnTo>
                    <a:pt x="617" y="39"/>
                  </a:lnTo>
                  <a:lnTo>
                    <a:pt x="752" y="9"/>
                  </a:lnTo>
                  <a:lnTo>
                    <a:pt x="895" y="0"/>
                  </a:lnTo>
                  <a:lnTo>
                    <a:pt x="895" y="0"/>
                  </a:lnTo>
                  <a:lnTo>
                    <a:pt x="961" y="2"/>
                  </a:lnTo>
                  <a:lnTo>
                    <a:pt x="1024" y="7"/>
                  </a:lnTo>
                  <a:lnTo>
                    <a:pt x="1081" y="18"/>
                  </a:lnTo>
                  <a:lnTo>
                    <a:pt x="1136" y="31"/>
                  </a:lnTo>
                  <a:lnTo>
                    <a:pt x="1190" y="48"/>
                  </a:lnTo>
                  <a:lnTo>
                    <a:pt x="1240" y="69"/>
                  </a:lnTo>
                  <a:lnTo>
                    <a:pt x="1290" y="94"/>
                  </a:lnTo>
                  <a:lnTo>
                    <a:pt x="1336" y="122"/>
                  </a:lnTo>
                  <a:lnTo>
                    <a:pt x="1382" y="154"/>
                  </a:lnTo>
                  <a:lnTo>
                    <a:pt x="1428" y="189"/>
                  </a:lnTo>
                  <a:lnTo>
                    <a:pt x="1428" y="189"/>
                  </a:lnTo>
                  <a:lnTo>
                    <a:pt x="1452" y="212"/>
                  </a:lnTo>
                  <a:lnTo>
                    <a:pt x="1466" y="228"/>
                  </a:lnTo>
                  <a:lnTo>
                    <a:pt x="1473" y="244"/>
                  </a:lnTo>
                  <a:lnTo>
                    <a:pt x="1470" y="254"/>
                  </a:lnTo>
                  <a:lnTo>
                    <a:pt x="1458" y="262"/>
                  </a:lnTo>
                  <a:lnTo>
                    <a:pt x="1435" y="265"/>
                  </a:lnTo>
                  <a:lnTo>
                    <a:pt x="1401" y="260"/>
                  </a:lnTo>
                  <a:lnTo>
                    <a:pt x="1357" y="250"/>
                  </a:lnTo>
                  <a:lnTo>
                    <a:pt x="1302" y="235"/>
                  </a:lnTo>
                  <a:lnTo>
                    <a:pt x="1235" y="214"/>
                  </a:lnTo>
                  <a:lnTo>
                    <a:pt x="1235" y="214"/>
                  </a:lnTo>
                  <a:lnTo>
                    <a:pt x="1155" y="193"/>
                  </a:lnTo>
                  <a:lnTo>
                    <a:pt x="1072" y="177"/>
                  </a:lnTo>
                  <a:lnTo>
                    <a:pt x="986" y="168"/>
                  </a:lnTo>
                  <a:lnTo>
                    <a:pt x="897" y="168"/>
                  </a:lnTo>
                  <a:lnTo>
                    <a:pt x="811" y="174"/>
                  </a:lnTo>
                  <a:lnTo>
                    <a:pt x="724" y="187"/>
                  </a:lnTo>
                  <a:lnTo>
                    <a:pt x="642" y="207"/>
                  </a:lnTo>
                  <a:lnTo>
                    <a:pt x="564" y="239"/>
                  </a:lnTo>
                  <a:lnTo>
                    <a:pt x="492" y="277"/>
                  </a:lnTo>
                  <a:lnTo>
                    <a:pt x="427" y="325"/>
                  </a:lnTo>
                  <a:lnTo>
                    <a:pt x="427" y="325"/>
                  </a:lnTo>
                  <a:lnTo>
                    <a:pt x="372" y="376"/>
                  </a:lnTo>
                  <a:lnTo>
                    <a:pt x="328" y="423"/>
                  </a:lnTo>
                  <a:lnTo>
                    <a:pt x="292" y="467"/>
                  </a:lnTo>
                  <a:lnTo>
                    <a:pt x="265" y="509"/>
                  </a:lnTo>
                  <a:lnTo>
                    <a:pt x="244" y="546"/>
                  </a:lnTo>
                  <a:lnTo>
                    <a:pt x="227" y="589"/>
                  </a:lnTo>
                  <a:lnTo>
                    <a:pt x="212" y="629"/>
                  </a:lnTo>
                  <a:lnTo>
                    <a:pt x="200" y="671"/>
                  </a:lnTo>
                  <a:lnTo>
                    <a:pt x="187" y="716"/>
                  </a:lnTo>
                  <a:lnTo>
                    <a:pt x="172" y="764"/>
                  </a:lnTo>
                  <a:lnTo>
                    <a:pt x="172" y="764"/>
                  </a:lnTo>
                  <a:lnTo>
                    <a:pt x="156" y="812"/>
                  </a:lnTo>
                  <a:lnTo>
                    <a:pt x="133" y="850"/>
                  </a:lnTo>
                  <a:lnTo>
                    <a:pt x="111" y="877"/>
                  </a:lnTo>
                  <a:lnTo>
                    <a:pt x="88" y="896"/>
                  </a:lnTo>
                  <a:lnTo>
                    <a:pt x="64" y="909"/>
                  </a:lnTo>
                  <a:lnTo>
                    <a:pt x="44" y="912"/>
                  </a:lnTo>
                  <a:lnTo>
                    <a:pt x="27" y="905"/>
                  </a:lnTo>
                  <a:lnTo>
                    <a:pt x="12" y="892"/>
                  </a:lnTo>
                  <a:lnTo>
                    <a:pt x="2" y="869"/>
                  </a:lnTo>
                  <a:lnTo>
                    <a:pt x="0" y="841"/>
                  </a:lnTo>
                  <a:lnTo>
                    <a:pt x="0" y="841"/>
                  </a:lnTo>
                </a:path>
              </a:pathLst>
            </a:custGeom>
            <a:solidFill>
              <a:srgbClr val="FFDC2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6" name="Freeform 297">
              <a:extLst>
                <a:ext uri="{FF2B5EF4-FFF2-40B4-BE49-F238E27FC236}">
                  <a16:creationId xmlns:a16="http://schemas.microsoft.com/office/drawing/2014/main" id="{73593DC9-18F3-2E25-CD23-050599F7A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1283"/>
              <a:ext cx="1451" cy="889"/>
            </a:xfrm>
            <a:custGeom>
              <a:avLst/>
              <a:gdLst/>
              <a:ahLst/>
              <a:cxnLst>
                <a:cxn ang="0">
                  <a:pos x="16" y="680"/>
                </a:cxn>
                <a:cxn ang="0">
                  <a:pos x="113" y="426"/>
                </a:cxn>
                <a:cxn ang="0">
                  <a:pos x="276" y="224"/>
                </a:cxn>
                <a:cxn ang="0">
                  <a:pos x="490" y="83"/>
                </a:cxn>
                <a:cxn ang="0">
                  <a:pos x="748" y="7"/>
                </a:cxn>
                <a:cxn ang="0">
                  <a:pos x="886" y="0"/>
                </a:cxn>
                <a:cxn ang="0">
                  <a:pos x="1011" y="5"/>
                </a:cxn>
                <a:cxn ang="0">
                  <a:pos x="1123" y="27"/>
                </a:cxn>
                <a:cxn ang="0">
                  <a:pos x="1224" y="64"/>
                </a:cxn>
                <a:cxn ang="0">
                  <a:pos x="1316" y="113"/>
                </a:cxn>
                <a:cxn ang="0">
                  <a:pos x="1405" y="178"/>
                </a:cxn>
                <a:cxn ang="0">
                  <a:pos x="1429" y="198"/>
                </a:cxn>
                <a:cxn ang="0">
                  <a:pos x="1450" y="228"/>
                </a:cxn>
                <a:cxn ang="0">
                  <a:pos x="1433" y="246"/>
                </a:cxn>
                <a:cxn ang="0">
                  <a:pos x="1378" y="244"/>
                </a:cxn>
                <a:cxn ang="0">
                  <a:pos x="1283" y="221"/>
                </a:cxn>
                <a:cxn ang="0">
                  <a:pos x="1220" y="199"/>
                </a:cxn>
                <a:cxn ang="0">
                  <a:pos x="1059" y="163"/>
                </a:cxn>
                <a:cxn ang="0">
                  <a:pos x="886" y="155"/>
                </a:cxn>
                <a:cxn ang="0">
                  <a:pos x="716" y="174"/>
                </a:cxn>
                <a:cxn ang="0">
                  <a:pos x="554" y="226"/>
                </a:cxn>
                <a:cxn ang="0">
                  <a:pos x="416" y="313"/>
                </a:cxn>
                <a:cxn ang="0">
                  <a:pos x="361" y="364"/>
                </a:cxn>
                <a:cxn ang="0">
                  <a:pos x="281" y="454"/>
                </a:cxn>
                <a:cxn ang="0">
                  <a:pos x="233" y="534"/>
                </a:cxn>
                <a:cxn ang="0">
                  <a:pos x="202" y="615"/>
                </a:cxn>
                <a:cxn ang="0">
                  <a:pos x="177" y="698"/>
                </a:cxn>
                <a:cxn ang="0">
                  <a:pos x="161" y="744"/>
                </a:cxn>
                <a:cxn ang="0">
                  <a:pos x="124" y="829"/>
                </a:cxn>
                <a:cxn ang="0">
                  <a:pos x="80" y="875"/>
                </a:cxn>
                <a:cxn ang="0">
                  <a:pos x="39" y="888"/>
                </a:cxn>
                <a:cxn ang="0">
                  <a:pos x="9" y="869"/>
                </a:cxn>
                <a:cxn ang="0">
                  <a:pos x="0" y="823"/>
                </a:cxn>
              </a:cxnLst>
              <a:rect l="0" t="0" r="r" b="b"/>
              <a:pathLst>
                <a:path w="1451" h="889">
                  <a:moveTo>
                    <a:pt x="0" y="823"/>
                  </a:moveTo>
                  <a:lnTo>
                    <a:pt x="16" y="680"/>
                  </a:lnTo>
                  <a:lnTo>
                    <a:pt x="55" y="546"/>
                  </a:lnTo>
                  <a:lnTo>
                    <a:pt x="113" y="426"/>
                  </a:lnTo>
                  <a:lnTo>
                    <a:pt x="187" y="320"/>
                  </a:lnTo>
                  <a:lnTo>
                    <a:pt x="276" y="224"/>
                  </a:lnTo>
                  <a:lnTo>
                    <a:pt x="377" y="147"/>
                  </a:lnTo>
                  <a:lnTo>
                    <a:pt x="490" y="83"/>
                  </a:lnTo>
                  <a:lnTo>
                    <a:pt x="614" y="37"/>
                  </a:lnTo>
                  <a:lnTo>
                    <a:pt x="748" y="7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952" y="2"/>
                  </a:lnTo>
                  <a:lnTo>
                    <a:pt x="1011" y="5"/>
                  </a:lnTo>
                  <a:lnTo>
                    <a:pt x="1068" y="14"/>
                  </a:lnTo>
                  <a:lnTo>
                    <a:pt x="1123" y="27"/>
                  </a:lnTo>
                  <a:lnTo>
                    <a:pt x="1176" y="44"/>
                  </a:lnTo>
                  <a:lnTo>
                    <a:pt x="1224" y="64"/>
                  </a:lnTo>
                  <a:lnTo>
                    <a:pt x="1272" y="88"/>
                  </a:lnTo>
                  <a:lnTo>
                    <a:pt x="1316" y="113"/>
                  </a:lnTo>
                  <a:lnTo>
                    <a:pt x="1360" y="145"/>
                  </a:lnTo>
                  <a:lnTo>
                    <a:pt x="1405" y="178"/>
                  </a:lnTo>
                  <a:lnTo>
                    <a:pt x="1405" y="178"/>
                  </a:lnTo>
                  <a:lnTo>
                    <a:pt x="1429" y="198"/>
                  </a:lnTo>
                  <a:lnTo>
                    <a:pt x="1443" y="216"/>
                  </a:lnTo>
                  <a:lnTo>
                    <a:pt x="1450" y="228"/>
                  </a:lnTo>
                  <a:lnTo>
                    <a:pt x="1445" y="239"/>
                  </a:lnTo>
                  <a:lnTo>
                    <a:pt x="1433" y="246"/>
                  </a:lnTo>
                  <a:lnTo>
                    <a:pt x="1409" y="246"/>
                  </a:lnTo>
                  <a:lnTo>
                    <a:pt x="1378" y="244"/>
                  </a:lnTo>
                  <a:lnTo>
                    <a:pt x="1335" y="235"/>
                  </a:lnTo>
                  <a:lnTo>
                    <a:pt x="1283" y="221"/>
                  </a:lnTo>
                  <a:lnTo>
                    <a:pt x="1220" y="199"/>
                  </a:lnTo>
                  <a:lnTo>
                    <a:pt x="1220" y="199"/>
                  </a:lnTo>
                  <a:lnTo>
                    <a:pt x="1141" y="178"/>
                  </a:lnTo>
                  <a:lnTo>
                    <a:pt x="1059" y="163"/>
                  </a:lnTo>
                  <a:lnTo>
                    <a:pt x="973" y="155"/>
                  </a:lnTo>
                  <a:lnTo>
                    <a:pt x="886" y="155"/>
                  </a:lnTo>
                  <a:lnTo>
                    <a:pt x="800" y="161"/>
                  </a:lnTo>
                  <a:lnTo>
                    <a:pt x="716" y="174"/>
                  </a:lnTo>
                  <a:lnTo>
                    <a:pt x="631" y="198"/>
                  </a:lnTo>
                  <a:lnTo>
                    <a:pt x="554" y="226"/>
                  </a:lnTo>
                  <a:lnTo>
                    <a:pt x="481" y="267"/>
                  </a:lnTo>
                  <a:lnTo>
                    <a:pt x="416" y="313"/>
                  </a:lnTo>
                  <a:lnTo>
                    <a:pt x="416" y="313"/>
                  </a:lnTo>
                  <a:lnTo>
                    <a:pt x="361" y="364"/>
                  </a:lnTo>
                  <a:lnTo>
                    <a:pt x="317" y="410"/>
                  </a:lnTo>
                  <a:lnTo>
                    <a:pt x="281" y="454"/>
                  </a:lnTo>
                  <a:lnTo>
                    <a:pt x="255" y="496"/>
                  </a:lnTo>
                  <a:lnTo>
                    <a:pt x="233" y="534"/>
                  </a:lnTo>
                  <a:lnTo>
                    <a:pt x="216" y="574"/>
                  </a:lnTo>
                  <a:lnTo>
                    <a:pt x="202" y="615"/>
                  </a:lnTo>
                  <a:lnTo>
                    <a:pt x="189" y="656"/>
                  </a:lnTo>
                  <a:lnTo>
                    <a:pt x="177" y="698"/>
                  </a:lnTo>
                  <a:lnTo>
                    <a:pt x="161" y="744"/>
                  </a:lnTo>
                  <a:lnTo>
                    <a:pt x="161" y="744"/>
                  </a:lnTo>
                  <a:lnTo>
                    <a:pt x="145" y="793"/>
                  </a:lnTo>
                  <a:lnTo>
                    <a:pt x="124" y="829"/>
                  </a:lnTo>
                  <a:lnTo>
                    <a:pt x="103" y="857"/>
                  </a:lnTo>
                  <a:lnTo>
                    <a:pt x="80" y="875"/>
                  </a:lnTo>
                  <a:lnTo>
                    <a:pt x="58" y="885"/>
                  </a:lnTo>
                  <a:lnTo>
                    <a:pt x="39" y="888"/>
                  </a:lnTo>
                  <a:lnTo>
                    <a:pt x="23" y="883"/>
                  </a:lnTo>
                  <a:lnTo>
                    <a:pt x="9" y="869"/>
                  </a:lnTo>
                  <a:lnTo>
                    <a:pt x="2" y="850"/>
                  </a:lnTo>
                  <a:lnTo>
                    <a:pt x="0" y="823"/>
                  </a:lnTo>
                  <a:lnTo>
                    <a:pt x="0" y="823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7" name="Freeform 298">
              <a:extLst>
                <a:ext uri="{FF2B5EF4-FFF2-40B4-BE49-F238E27FC236}">
                  <a16:creationId xmlns:a16="http://schemas.microsoft.com/office/drawing/2014/main" id="{5B2E9B25-E63E-7E0C-BB70-AA7852BF7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285"/>
              <a:ext cx="1427" cy="869"/>
            </a:xfrm>
            <a:custGeom>
              <a:avLst/>
              <a:gdLst/>
              <a:ahLst/>
              <a:cxnLst>
                <a:cxn ang="0">
                  <a:pos x="20" y="661"/>
                </a:cxn>
                <a:cxn ang="0">
                  <a:pos x="117" y="416"/>
                </a:cxn>
                <a:cxn ang="0">
                  <a:pos x="279" y="218"/>
                </a:cxn>
                <a:cxn ang="0">
                  <a:pos x="494" y="81"/>
                </a:cxn>
                <a:cxn ang="0">
                  <a:pos x="745" y="7"/>
                </a:cxn>
                <a:cxn ang="0">
                  <a:pos x="879" y="0"/>
                </a:cxn>
                <a:cxn ang="0">
                  <a:pos x="1002" y="5"/>
                </a:cxn>
                <a:cxn ang="0">
                  <a:pos x="1111" y="26"/>
                </a:cxn>
                <a:cxn ang="0">
                  <a:pos x="1210" y="60"/>
                </a:cxn>
                <a:cxn ang="0">
                  <a:pos x="1301" y="106"/>
                </a:cxn>
                <a:cxn ang="0">
                  <a:pos x="1383" y="168"/>
                </a:cxn>
                <a:cxn ang="0">
                  <a:pos x="1404" y="186"/>
                </a:cxn>
                <a:cxn ang="0">
                  <a:pos x="1426" y="216"/>
                </a:cxn>
                <a:cxn ang="0">
                  <a:pos x="1408" y="230"/>
                </a:cxn>
                <a:cxn ang="0">
                  <a:pos x="1357" y="228"/>
                </a:cxn>
                <a:cxn ang="0">
                  <a:pos x="1267" y="207"/>
                </a:cxn>
                <a:cxn ang="0">
                  <a:pos x="1206" y="188"/>
                </a:cxn>
                <a:cxn ang="0">
                  <a:pos x="1048" y="152"/>
                </a:cxn>
                <a:cxn ang="0">
                  <a:pos x="877" y="145"/>
                </a:cxn>
                <a:cxn ang="0">
                  <a:pos x="706" y="163"/>
                </a:cxn>
                <a:cxn ang="0">
                  <a:pos x="547" y="216"/>
                </a:cxn>
                <a:cxn ang="0">
                  <a:pos x="410" y="304"/>
                </a:cxn>
                <a:cxn ang="0">
                  <a:pos x="352" y="352"/>
                </a:cxn>
                <a:cxn ang="0">
                  <a:pos x="275" y="442"/>
                </a:cxn>
                <a:cxn ang="0">
                  <a:pos x="225" y="522"/>
                </a:cxn>
                <a:cxn ang="0">
                  <a:pos x="193" y="601"/>
                </a:cxn>
                <a:cxn ang="0">
                  <a:pos x="168" y="683"/>
                </a:cxn>
                <a:cxn ang="0">
                  <a:pos x="155" y="729"/>
                </a:cxn>
                <a:cxn ang="0">
                  <a:pos x="117" y="808"/>
                </a:cxn>
                <a:cxn ang="0">
                  <a:pos x="75" y="855"/>
                </a:cxn>
                <a:cxn ang="0">
                  <a:pos x="37" y="868"/>
                </a:cxn>
                <a:cxn ang="0">
                  <a:pos x="9" y="851"/>
                </a:cxn>
                <a:cxn ang="0">
                  <a:pos x="0" y="805"/>
                </a:cxn>
              </a:cxnLst>
              <a:rect l="0" t="0" r="r" b="b"/>
              <a:pathLst>
                <a:path w="1427" h="869">
                  <a:moveTo>
                    <a:pt x="0" y="805"/>
                  </a:moveTo>
                  <a:lnTo>
                    <a:pt x="20" y="661"/>
                  </a:lnTo>
                  <a:lnTo>
                    <a:pt x="60" y="531"/>
                  </a:lnTo>
                  <a:lnTo>
                    <a:pt x="117" y="416"/>
                  </a:lnTo>
                  <a:lnTo>
                    <a:pt x="191" y="308"/>
                  </a:lnTo>
                  <a:lnTo>
                    <a:pt x="279" y="218"/>
                  </a:lnTo>
                  <a:lnTo>
                    <a:pt x="380" y="142"/>
                  </a:lnTo>
                  <a:lnTo>
                    <a:pt x="494" y="81"/>
                  </a:lnTo>
                  <a:lnTo>
                    <a:pt x="614" y="37"/>
                  </a:lnTo>
                  <a:lnTo>
                    <a:pt x="745" y="7"/>
                  </a:lnTo>
                  <a:lnTo>
                    <a:pt x="879" y="0"/>
                  </a:lnTo>
                  <a:lnTo>
                    <a:pt x="879" y="0"/>
                  </a:lnTo>
                  <a:lnTo>
                    <a:pt x="943" y="1"/>
                  </a:lnTo>
                  <a:lnTo>
                    <a:pt x="1002" y="5"/>
                  </a:lnTo>
                  <a:lnTo>
                    <a:pt x="1058" y="14"/>
                  </a:lnTo>
                  <a:lnTo>
                    <a:pt x="1111" y="26"/>
                  </a:lnTo>
                  <a:lnTo>
                    <a:pt x="1162" y="41"/>
                  </a:lnTo>
                  <a:lnTo>
                    <a:pt x="1210" y="60"/>
                  </a:lnTo>
                  <a:lnTo>
                    <a:pt x="1256" y="83"/>
                  </a:lnTo>
                  <a:lnTo>
                    <a:pt x="1301" y="106"/>
                  </a:lnTo>
                  <a:lnTo>
                    <a:pt x="1343" y="136"/>
                  </a:lnTo>
                  <a:lnTo>
                    <a:pt x="1383" y="168"/>
                  </a:lnTo>
                  <a:lnTo>
                    <a:pt x="1383" y="168"/>
                  </a:lnTo>
                  <a:lnTo>
                    <a:pt x="1404" y="186"/>
                  </a:lnTo>
                  <a:lnTo>
                    <a:pt x="1419" y="203"/>
                  </a:lnTo>
                  <a:lnTo>
                    <a:pt x="1426" y="216"/>
                  </a:lnTo>
                  <a:lnTo>
                    <a:pt x="1423" y="226"/>
                  </a:lnTo>
                  <a:lnTo>
                    <a:pt x="1408" y="230"/>
                  </a:lnTo>
                  <a:lnTo>
                    <a:pt x="1387" y="232"/>
                  </a:lnTo>
                  <a:lnTo>
                    <a:pt x="1357" y="228"/>
                  </a:lnTo>
                  <a:lnTo>
                    <a:pt x="1318" y="220"/>
                  </a:lnTo>
                  <a:lnTo>
                    <a:pt x="1267" y="207"/>
                  </a:lnTo>
                  <a:lnTo>
                    <a:pt x="1206" y="188"/>
                  </a:lnTo>
                  <a:lnTo>
                    <a:pt x="1206" y="188"/>
                  </a:lnTo>
                  <a:lnTo>
                    <a:pt x="1130" y="168"/>
                  </a:lnTo>
                  <a:lnTo>
                    <a:pt x="1048" y="152"/>
                  </a:lnTo>
                  <a:lnTo>
                    <a:pt x="964" y="145"/>
                  </a:lnTo>
                  <a:lnTo>
                    <a:pt x="877" y="145"/>
                  </a:lnTo>
                  <a:lnTo>
                    <a:pt x="791" y="148"/>
                  </a:lnTo>
                  <a:lnTo>
                    <a:pt x="706" y="163"/>
                  </a:lnTo>
                  <a:lnTo>
                    <a:pt x="625" y="186"/>
                  </a:lnTo>
                  <a:lnTo>
                    <a:pt x="547" y="216"/>
                  </a:lnTo>
                  <a:lnTo>
                    <a:pt x="473" y="256"/>
                  </a:lnTo>
                  <a:lnTo>
                    <a:pt x="410" y="304"/>
                  </a:lnTo>
                  <a:lnTo>
                    <a:pt x="410" y="304"/>
                  </a:lnTo>
                  <a:lnTo>
                    <a:pt x="352" y="352"/>
                  </a:lnTo>
                  <a:lnTo>
                    <a:pt x="311" y="398"/>
                  </a:lnTo>
                  <a:lnTo>
                    <a:pt x="275" y="442"/>
                  </a:lnTo>
                  <a:lnTo>
                    <a:pt x="246" y="483"/>
                  </a:lnTo>
                  <a:lnTo>
                    <a:pt x="225" y="522"/>
                  </a:lnTo>
                  <a:lnTo>
                    <a:pt x="207" y="561"/>
                  </a:lnTo>
                  <a:lnTo>
                    <a:pt x="193" y="601"/>
                  </a:lnTo>
                  <a:lnTo>
                    <a:pt x="180" y="640"/>
                  </a:lnTo>
                  <a:lnTo>
                    <a:pt x="168" y="683"/>
                  </a:lnTo>
                  <a:lnTo>
                    <a:pt x="155" y="729"/>
                  </a:lnTo>
                  <a:lnTo>
                    <a:pt x="155" y="729"/>
                  </a:lnTo>
                  <a:lnTo>
                    <a:pt x="136" y="773"/>
                  </a:lnTo>
                  <a:lnTo>
                    <a:pt x="117" y="808"/>
                  </a:lnTo>
                  <a:lnTo>
                    <a:pt x="96" y="836"/>
                  </a:lnTo>
                  <a:lnTo>
                    <a:pt x="75" y="855"/>
                  </a:lnTo>
                  <a:lnTo>
                    <a:pt x="56" y="865"/>
                  </a:lnTo>
                  <a:lnTo>
                    <a:pt x="37" y="868"/>
                  </a:lnTo>
                  <a:lnTo>
                    <a:pt x="23" y="863"/>
                  </a:lnTo>
                  <a:lnTo>
                    <a:pt x="9" y="851"/>
                  </a:lnTo>
                  <a:lnTo>
                    <a:pt x="1" y="830"/>
                  </a:lnTo>
                  <a:lnTo>
                    <a:pt x="0" y="805"/>
                  </a:lnTo>
                  <a:lnTo>
                    <a:pt x="0" y="805"/>
                  </a:lnTo>
                </a:path>
              </a:pathLst>
            </a:custGeom>
            <a:solidFill>
              <a:srgbClr val="FFE03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8" name="Freeform 299">
              <a:extLst>
                <a:ext uri="{FF2B5EF4-FFF2-40B4-BE49-F238E27FC236}">
                  <a16:creationId xmlns:a16="http://schemas.microsoft.com/office/drawing/2014/main" id="{00531DA4-DBAA-5562-5F2F-EFE4FD662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" y="1285"/>
              <a:ext cx="1403" cy="853"/>
            </a:xfrm>
            <a:custGeom>
              <a:avLst/>
              <a:gdLst/>
              <a:ahLst/>
              <a:cxnLst>
                <a:cxn ang="0">
                  <a:pos x="23" y="649"/>
                </a:cxn>
                <a:cxn ang="0">
                  <a:pos x="122" y="405"/>
                </a:cxn>
                <a:cxn ang="0">
                  <a:pos x="285" y="213"/>
                </a:cxn>
                <a:cxn ang="0">
                  <a:pos x="494" y="80"/>
                </a:cxn>
                <a:cxn ang="0">
                  <a:pos x="742" y="11"/>
                </a:cxn>
                <a:cxn ang="0">
                  <a:pos x="872" y="0"/>
                </a:cxn>
                <a:cxn ang="0">
                  <a:pos x="993" y="6"/>
                </a:cxn>
                <a:cxn ang="0">
                  <a:pos x="1100" y="27"/>
                </a:cxn>
                <a:cxn ang="0">
                  <a:pos x="1198" y="59"/>
                </a:cxn>
                <a:cxn ang="0">
                  <a:pos x="1284" y="103"/>
                </a:cxn>
                <a:cxn ang="0">
                  <a:pos x="1362" y="158"/>
                </a:cxn>
                <a:cxn ang="0">
                  <a:pos x="1383" y="177"/>
                </a:cxn>
                <a:cxn ang="0">
                  <a:pos x="1402" y="204"/>
                </a:cxn>
                <a:cxn ang="0">
                  <a:pos x="1387" y="217"/>
                </a:cxn>
                <a:cxn ang="0">
                  <a:pos x="1339" y="215"/>
                </a:cxn>
                <a:cxn ang="0">
                  <a:pos x="1250" y="194"/>
                </a:cxn>
                <a:cxn ang="0">
                  <a:pos x="1194" y="177"/>
                </a:cxn>
                <a:cxn ang="0">
                  <a:pos x="1037" y="142"/>
                </a:cxn>
                <a:cxn ang="0">
                  <a:pos x="869" y="135"/>
                </a:cxn>
                <a:cxn ang="0">
                  <a:pos x="697" y="154"/>
                </a:cxn>
                <a:cxn ang="0">
                  <a:pos x="538" y="209"/>
                </a:cxn>
                <a:cxn ang="0">
                  <a:pos x="400" y="295"/>
                </a:cxn>
                <a:cxn ang="0">
                  <a:pos x="345" y="345"/>
                </a:cxn>
                <a:cxn ang="0">
                  <a:pos x="266" y="434"/>
                </a:cxn>
                <a:cxn ang="0">
                  <a:pos x="215" y="514"/>
                </a:cxn>
                <a:cxn ang="0">
                  <a:pos x="183" y="592"/>
                </a:cxn>
                <a:cxn ang="0">
                  <a:pos x="158" y="670"/>
                </a:cxn>
                <a:cxn ang="0">
                  <a:pos x="145" y="714"/>
                </a:cxn>
                <a:cxn ang="0">
                  <a:pos x="110" y="794"/>
                </a:cxn>
                <a:cxn ang="0">
                  <a:pos x="70" y="838"/>
                </a:cxn>
                <a:cxn ang="0">
                  <a:pos x="34" y="852"/>
                </a:cxn>
                <a:cxn ang="0">
                  <a:pos x="8" y="834"/>
                </a:cxn>
                <a:cxn ang="0">
                  <a:pos x="0" y="790"/>
                </a:cxn>
              </a:cxnLst>
              <a:rect l="0" t="0" r="r" b="b"/>
              <a:pathLst>
                <a:path w="1403" h="853">
                  <a:moveTo>
                    <a:pt x="0" y="790"/>
                  </a:moveTo>
                  <a:lnTo>
                    <a:pt x="23" y="649"/>
                  </a:lnTo>
                  <a:lnTo>
                    <a:pt x="63" y="520"/>
                  </a:lnTo>
                  <a:lnTo>
                    <a:pt x="122" y="405"/>
                  </a:lnTo>
                  <a:lnTo>
                    <a:pt x="195" y="301"/>
                  </a:lnTo>
                  <a:lnTo>
                    <a:pt x="285" y="213"/>
                  </a:lnTo>
                  <a:lnTo>
                    <a:pt x="384" y="139"/>
                  </a:lnTo>
                  <a:lnTo>
                    <a:pt x="494" y="80"/>
                  </a:lnTo>
                  <a:lnTo>
                    <a:pt x="614" y="36"/>
                  </a:lnTo>
                  <a:lnTo>
                    <a:pt x="742" y="11"/>
                  </a:lnTo>
                  <a:lnTo>
                    <a:pt x="872" y="0"/>
                  </a:lnTo>
                  <a:lnTo>
                    <a:pt x="872" y="0"/>
                  </a:lnTo>
                  <a:lnTo>
                    <a:pt x="934" y="2"/>
                  </a:lnTo>
                  <a:lnTo>
                    <a:pt x="993" y="6"/>
                  </a:lnTo>
                  <a:lnTo>
                    <a:pt x="1048" y="15"/>
                  </a:lnTo>
                  <a:lnTo>
                    <a:pt x="1100" y="27"/>
                  </a:lnTo>
                  <a:lnTo>
                    <a:pt x="1148" y="40"/>
                  </a:lnTo>
                  <a:lnTo>
                    <a:pt x="1198" y="59"/>
                  </a:lnTo>
                  <a:lnTo>
                    <a:pt x="1242" y="80"/>
                  </a:lnTo>
                  <a:lnTo>
                    <a:pt x="1284" y="103"/>
                  </a:lnTo>
                  <a:lnTo>
                    <a:pt x="1324" y="128"/>
                  </a:lnTo>
                  <a:lnTo>
                    <a:pt x="1362" y="158"/>
                  </a:lnTo>
                  <a:lnTo>
                    <a:pt x="1362" y="158"/>
                  </a:lnTo>
                  <a:lnTo>
                    <a:pt x="1383" y="177"/>
                  </a:lnTo>
                  <a:lnTo>
                    <a:pt x="1398" y="192"/>
                  </a:lnTo>
                  <a:lnTo>
                    <a:pt x="1402" y="204"/>
                  </a:lnTo>
                  <a:lnTo>
                    <a:pt x="1399" y="213"/>
                  </a:lnTo>
                  <a:lnTo>
                    <a:pt x="1387" y="217"/>
                  </a:lnTo>
                  <a:lnTo>
                    <a:pt x="1366" y="220"/>
                  </a:lnTo>
                  <a:lnTo>
                    <a:pt x="1339" y="215"/>
                  </a:lnTo>
                  <a:lnTo>
                    <a:pt x="1299" y="209"/>
                  </a:lnTo>
                  <a:lnTo>
                    <a:pt x="1250" y="194"/>
                  </a:lnTo>
                  <a:lnTo>
                    <a:pt x="1194" y="177"/>
                  </a:lnTo>
                  <a:lnTo>
                    <a:pt x="1194" y="177"/>
                  </a:lnTo>
                  <a:lnTo>
                    <a:pt x="1118" y="156"/>
                  </a:lnTo>
                  <a:lnTo>
                    <a:pt x="1037" y="142"/>
                  </a:lnTo>
                  <a:lnTo>
                    <a:pt x="955" y="135"/>
                  </a:lnTo>
                  <a:lnTo>
                    <a:pt x="869" y="135"/>
                  </a:lnTo>
                  <a:lnTo>
                    <a:pt x="782" y="142"/>
                  </a:lnTo>
                  <a:lnTo>
                    <a:pt x="697" y="154"/>
                  </a:lnTo>
                  <a:lnTo>
                    <a:pt x="616" y="177"/>
                  </a:lnTo>
                  <a:lnTo>
                    <a:pt x="538" y="209"/>
                  </a:lnTo>
                  <a:lnTo>
                    <a:pt x="466" y="246"/>
                  </a:lnTo>
                  <a:lnTo>
                    <a:pt x="400" y="295"/>
                  </a:lnTo>
                  <a:lnTo>
                    <a:pt x="400" y="295"/>
                  </a:lnTo>
                  <a:lnTo>
                    <a:pt x="345" y="345"/>
                  </a:lnTo>
                  <a:lnTo>
                    <a:pt x="301" y="390"/>
                  </a:lnTo>
                  <a:lnTo>
                    <a:pt x="266" y="434"/>
                  </a:lnTo>
                  <a:lnTo>
                    <a:pt x="236" y="474"/>
                  </a:lnTo>
                  <a:lnTo>
                    <a:pt x="215" y="514"/>
                  </a:lnTo>
                  <a:lnTo>
                    <a:pt x="198" y="552"/>
                  </a:lnTo>
                  <a:lnTo>
                    <a:pt x="183" y="592"/>
                  </a:lnTo>
                  <a:lnTo>
                    <a:pt x="170" y="630"/>
                  </a:lnTo>
                  <a:lnTo>
                    <a:pt x="158" y="670"/>
                  </a:lnTo>
                  <a:lnTo>
                    <a:pt x="145" y="714"/>
                  </a:lnTo>
                  <a:lnTo>
                    <a:pt x="145" y="714"/>
                  </a:lnTo>
                  <a:lnTo>
                    <a:pt x="128" y="758"/>
                  </a:lnTo>
                  <a:lnTo>
                    <a:pt x="110" y="794"/>
                  </a:lnTo>
                  <a:lnTo>
                    <a:pt x="91" y="820"/>
                  </a:lnTo>
                  <a:lnTo>
                    <a:pt x="70" y="838"/>
                  </a:lnTo>
                  <a:lnTo>
                    <a:pt x="50" y="849"/>
                  </a:lnTo>
                  <a:lnTo>
                    <a:pt x="34" y="852"/>
                  </a:lnTo>
                  <a:lnTo>
                    <a:pt x="19" y="845"/>
                  </a:lnTo>
                  <a:lnTo>
                    <a:pt x="8" y="834"/>
                  </a:lnTo>
                  <a:lnTo>
                    <a:pt x="2" y="815"/>
                  </a:lnTo>
                  <a:lnTo>
                    <a:pt x="0" y="790"/>
                  </a:lnTo>
                  <a:lnTo>
                    <a:pt x="0" y="790"/>
                  </a:lnTo>
                </a:path>
              </a:pathLst>
            </a:custGeom>
            <a:solidFill>
              <a:srgbClr val="FFE23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9" name="Freeform 300">
              <a:extLst>
                <a:ext uri="{FF2B5EF4-FFF2-40B4-BE49-F238E27FC236}">
                  <a16:creationId xmlns:a16="http://schemas.microsoft.com/office/drawing/2014/main" id="{2DD936F6-69C1-5639-589C-A9FD9410B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289"/>
              <a:ext cx="1377" cy="831"/>
            </a:xfrm>
            <a:custGeom>
              <a:avLst/>
              <a:gdLst/>
              <a:ahLst/>
              <a:cxnLst>
                <a:cxn ang="0">
                  <a:pos x="25" y="631"/>
                </a:cxn>
                <a:cxn ang="0">
                  <a:pos x="126" y="391"/>
                </a:cxn>
                <a:cxn ang="0">
                  <a:pos x="287" y="204"/>
                </a:cxn>
                <a:cxn ang="0">
                  <a:pos x="494" y="75"/>
                </a:cxn>
                <a:cxn ang="0">
                  <a:pos x="735" y="8"/>
                </a:cxn>
                <a:cxn ang="0">
                  <a:pos x="864" y="0"/>
                </a:cxn>
                <a:cxn ang="0">
                  <a:pos x="982" y="6"/>
                </a:cxn>
                <a:cxn ang="0">
                  <a:pos x="1087" y="23"/>
                </a:cxn>
                <a:cxn ang="0">
                  <a:pos x="1180" y="55"/>
                </a:cxn>
                <a:cxn ang="0">
                  <a:pos x="1264" y="94"/>
                </a:cxn>
                <a:cxn ang="0">
                  <a:pos x="1340" y="147"/>
                </a:cxn>
                <a:cxn ang="0">
                  <a:pos x="1359" y="165"/>
                </a:cxn>
                <a:cxn ang="0">
                  <a:pos x="1376" y="190"/>
                </a:cxn>
                <a:cxn ang="0">
                  <a:pos x="1363" y="202"/>
                </a:cxn>
                <a:cxn ang="0">
                  <a:pos x="1315" y="200"/>
                </a:cxn>
                <a:cxn ang="0">
                  <a:pos x="1233" y="179"/>
                </a:cxn>
                <a:cxn ang="0">
                  <a:pos x="1180" y="162"/>
                </a:cxn>
                <a:cxn ang="0">
                  <a:pos x="1026" y="128"/>
                </a:cxn>
                <a:cxn ang="0">
                  <a:pos x="857" y="122"/>
                </a:cxn>
                <a:cxn ang="0">
                  <a:pos x="687" y="143"/>
                </a:cxn>
                <a:cxn ang="0">
                  <a:pos x="529" y="195"/>
                </a:cxn>
                <a:cxn ang="0">
                  <a:pos x="391" y="282"/>
                </a:cxn>
                <a:cxn ang="0">
                  <a:pos x="337" y="333"/>
                </a:cxn>
                <a:cxn ang="0">
                  <a:pos x="255" y="421"/>
                </a:cxn>
                <a:cxn ang="0">
                  <a:pos x="204" y="501"/>
                </a:cxn>
                <a:cxn ang="0">
                  <a:pos x="172" y="575"/>
                </a:cxn>
                <a:cxn ang="0">
                  <a:pos x="149" y="653"/>
                </a:cxn>
                <a:cxn ang="0">
                  <a:pos x="137" y="695"/>
                </a:cxn>
                <a:cxn ang="0">
                  <a:pos x="101" y="773"/>
                </a:cxn>
                <a:cxn ang="0">
                  <a:pos x="63" y="817"/>
                </a:cxn>
                <a:cxn ang="0">
                  <a:pos x="29" y="830"/>
                </a:cxn>
                <a:cxn ang="0">
                  <a:pos x="6" y="813"/>
                </a:cxn>
                <a:cxn ang="0">
                  <a:pos x="0" y="771"/>
                </a:cxn>
              </a:cxnLst>
              <a:rect l="0" t="0" r="r" b="b"/>
              <a:pathLst>
                <a:path w="1377" h="831">
                  <a:moveTo>
                    <a:pt x="0" y="771"/>
                  </a:moveTo>
                  <a:lnTo>
                    <a:pt x="25" y="631"/>
                  </a:lnTo>
                  <a:lnTo>
                    <a:pt x="67" y="506"/>
                  </a:lnTo>
                  <a:lnTo>
                    <a:pt x="126" y="391"/>
                  </a:lnTo>
                  <a:lnTo>
                    <a:pt x="200" y="290"/>
                  </a:lnTo>
                  <a:lnTo>
                    <a:pt x="287" y="204"/>
                  </a:lnTo>
                  <a:lnTo>
                    <a:pt x="386" y="133"/>
                  </a:lnTo>
                  <a:lnTo>
                    <a:pt x="494" y="75"/>
                  </a:lnTo>
                  <a:lnTo>
                    <a:pt x="611" y="34"/>
                  </a:lnTo>
                  <a:lnTo>
                    <a:pt x="735" y="8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925" y="2"/>
                  </a:lnTo>
                  <a:lnTo>
                    <a:pt x="982" y="6"/>
                  </a:lnTo>
                  <a:lnTo>
                    <a:pt x="1037" y="13"/>
                  </a:lnTo>
                  <a:lnTo>
                    <a:pt x="1087" y="23"/>
                  </a:lnTo>
                  <a:lnTo>
                    <a:pt x="1136" y="36"/>
                  </a:lnTo>
                  <a:lnTo>
                    <a:pt x="1180" y="55"/>
                  </a:lnTo>
                  <a:lnTo>
                    <a:pt x="1224" y="71"/>
                  </a:lnTo>
                  <a:lnTo>
                    <a:pt x="1264" y="94"/>
                  </a:lnTo>
                  <a:lnTo>
                    <a:pt x="1304" y="117"/>
                  </a:lnTo>
                  <a:lnTo>
                    <a:pt x="1340" y="147"/>
                  </a:lnTo>
                  <a:lnTo>
                    <a:pt x="1340" y="147"/>
                  </a:lnTo>
                  <a:lnTo>
                    <a:pt x="1359" y="165"/>
                  </a:lnTo>
                  <a:lnTo>
                    <a:pt x="1371" y="179"/>
                  </a:lnTo>
                  <a:lnTo>
                    <a:pt x="1376" y="190"/>
                  </a:lnTo>
                  <a:lnTo>
                    <a:pt x="1373" y="198"/>
                  </a:lnTo>
                  <a:lnTo>
                    <a:pt x="1363" y="202"/>
                  </a:lnTo>
                  <a:lnTo>
                    <a:pt x="1341" y="202"/>
                  </a:lnTo>
                  <a:lnTo>
                    <a:pt x="1315" y="200"/>
                  </a:lnTo>
                  <a:lnTo>
                    <a:pt x="1279" y="191"/>
                  </a:lnTo>
                  <a:lnTo>
                    <a:pt x="1233" y="179"/>
                  </a:lnTo>
                  <a:lnTo>
                    <a:pt x="1180" y="162"/>
                  </a:lnTo>
                  <a:lnTo>
                    <a:pt x="1180" y="162"/>
                  </a:lnTo>
                  <a:lnTo>
                    <a:pt x="1104" y="143"/>
                  </a:lnTo>
                  <a:lnTo>
                    <a:pt x="1026" y="128"/>
                  </a:lnTo>
                  <a:lnTo>
                    <a:pt x="941" y="122"/>
                  </a:lnTo>
                  <a:lnTo>
                    <a:pt x="857" y="122"/>
                  </a:lnTo>
                  <a:lnTo>
                    <a:pt x="773" y="128"/>
                  </a:lnTo>
                  <a:lnTo>
                    <a:pt x="687" y="143"/>
                  </a:lnTo>
                  <a:lnTo>
                    <a:pt x="607" y="165"/>
                  </a:lnTo>
                  <a:lnTo>
                    <a:pt x="529" y="195"/>
                  </a:lnTo>
                  <a:lnTo>
                    <a:pt x="457" y="234"/>
                  </a:lnTo>
                  <a:lnTo>
                    <a:pt x="391" y="282"/>
                  </a:lnTo>
                  <a:lnTo>
                    <a:pt x="391" y="282"/>
                  </a:lnTo>
                  <a:lnTo>
                    <a:pt x="337" y="333"/>
                  </a:lnTo>
                  <a:lnTo>
                    <a:pt x="290" y="379"/>
                  </a:lnTo>
                  <a:lnTo>
                    <a:pt x="255" y="421"/>
                  </a:lnTo>
                  <a:lnTo>
                    <a:pt x="225" y="461"/>
                  </a:lnTo>
                  <a:lnTo>
                    <a:pt x="204" y="501"/>
                  </a:lnTo>
                  <a:lnTo>
                    <a:pt x="188" y="539"/>
                  </a:lnTo>
                  <a:lnTo>
                    <a:pt x="172" y="575"/>
                  </a:lnTo>
                  <a:lnTo>
                    <a:pt x="160" y="613"/>
                  </a:lnTo>
                  <a:lnTo>
                    <a:pt x="149" y="653"/>
                  </a:lnTo>
                  <a:lnTo>
                    <a:pt x="137" y="695"/>
                  </a:lnTo>
                  <a:lnTo>
                    <a:pt x="137" y="695"/>
                  </a:lnTo>
                  <a:lnTo>
                    <a:pt x="119" y="737"/>
                  </a:lnTo>
                  <a:lnTo>
                    <a:pt x="101" y="773"/>
                  </a:lnTo>
                  <a:lnTo>
                    <a:pt x="82" y="799"/>
                  </a:lnTo>
                  <a:lnTo>
                    <a:pt x="63" y="817"/>
                  </a:lnTo>
                  <a:lnTo>
                    <a:pt x="46" y="827"/>
                  </a:lnTo>
                  <a:lnTo>
                    <a:pt x="29" y="830"/>
                  </a:lnTo>
                  <a:lnTo>
                    <a:pt x="16" y="824"/>
                  </a:lnTo>
                  <a:lnTo>
                    <a:pt x="6" y="813"/>
                  </a:lnTo>
                  <a:lnTo>
                    <a:pt x="0" y="794"/>
                  </a:lnTo>
                  <a:lnTo>
                    <a:pt x="0" y="771"/>
                  </a:lnTo>
                  <a:lnTo>
                    <a:pt x="0" y="771"/>
                  </a:lnTo>
                </a:path>
              </a:pathLst>
            </a:custGeom>
            <a:solidFill>
              <a:srgbClr val="FFE44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0" name="Freeform 301">
              <a:extLst>
                <a:ext uri="{FF2B5EF4-FFF2-40B4-BE49-F238E27FC236}">
                  <a16:creationId xmlns:a16="http://schemas.microsoft.com/office/drawing/2014/main" id="{7AEB3295-4621-CC08-3515-829A5193E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" y="1292"/>
              <a:ext cx="1356" cy="810"/>
            </a:xfrm>
            <a:custGeom>
              <a:avLst/>
              <a:gdLst/>
              <a:ahLst/>
              <a:cxnLst>
                <a:cxn ang="0">
                  <a:pos x="27" y="617"/>
                </a:cxn>
                <a:cxn ang="0">
                  <a:pos x="133" y="381"/>
                </a:cxn>
                <a:cxn ang="0">
                  <a:pos x="292" y="198"/>
                </a:cxn>
                <a:cxn ang="0">
                  <a:pos x="497" y="73"/>
                </a:cxn>
                <a:cxn ang="0">
                  <a:pos x="733" y="8"/>
                </a:cxn>
                <a:cxn ang="0">
                  <a:pos x="860" y="0"/>
                </a:cxn>
                <a:cxn ang="0">
                  <a:pos x="973" y="6"/>
                </a:cxn>
                <a:cxn ang="0">
                  <a:pos x="1076" y="23"/>
                </a:cxn>
                <a:cxn ang="0">
                  <a:pos x="1166" y="50"/>
                </a:cxn>
                <a:cxn ang="0">
                  <a:pos x="1247" y="89"/>
                </a:cxn>
                <a:cxn ang="0">
                  <a:pos x="1318" y="137"/>
                </a:cxn>
                <a:cxn ang="0">
                  <a:pos x="1337" y="151"/>
                </a:cxn>
                <a:cxn ang="0">
                  <a:pos x="1355" y="177"/>
                </a:cxn>
                <a:cxn ang="0">
                  <a:pos x="1339" y="188"/>
                </a:cxn>
                <a:cxn ang="0">
                  <a:pos x="1295" y="186"/>
                </a:cxn>
                <a:cxn ang="0">
                  <a:pos x="1217" y="166"/>
                </a:cxn>
                <a:cxn ang="0">
                  <a:pos x="1166" y="149"/>
                </a:cxn>
                <a:cxn ang="0">
                  <a:pos x="1015" y="117"/>
                </a:cxn>
                <a:cxn ang="0">
                  <a:pos x="849" y="112"/>
                </a:cxn>
                <a:cxn ang="0">
                  <a:pos x="680" y="133"/>
                </a:cxn>
                <a:cxn ang="0">
                  <a:pos x="520" y="186"/>
                </a:cxn>
                <a:cxn ang="0">
                  <a:pos x="383" y="271"/>
                </a:cxn>
                <a:cxn ang="0">
                  <a:pos x="328" y="322"/>
                </a:cxn>
                <a:cxn ang="0">
                  <a:pos x="246" y="410"/>
                </a:cxn>
                <a:cxn ang="0">
                  <a:pos x="195" y="490"/>
                </a:cxn>
                <a:cxn ang="0">
                  <a:pos x="163" y="564"/>
                </a:cxn>
                <a:cxn ang="0">
                  <a:pos x="140" y="638"/>
                </a:cxn>
                <a:cxn ang="0">
                  <a:pos x="128" y="678"/>
                </a:cxn>
                <a:cxn ang="0">
                  <a:pos x="94" y="753"/>
                </a:cxn>
                <a:cxn ang="0">
                  <a:pos x="59" y="796"/>
                </a:cxn>
                <a:cxn ang="0">
                  <a:pos x="27" y="809"/>
                </a:cxn>
                <a:cxn ang="0">
                  <a:pos x="6" y="794"/>
                </a:cxn>
                <a:cxn ang="0">
                  <a:pos x="0" y="751"/>
                </a:cxn>
              </a:cxnLst>
              <a:rect l="0" t="0" r="r" b="b"/>
              <a:pathLst>
                <a:path w="1356" h="810">
                  <a:moveTo>
                    <a:pt x="0" y="751"/>
                  </a:moveTo>
                  <a:lnTo>
                    <a:pt x="27" y="617"/>
                  </a:lnTo>
                  <a:lnTo>
                    <a:pt x="71" y="493"/>
                  </a:lnTo>
                  <a:lnTo>
                    <a:pt x="133" y="381"/>
                  </a:lnTo>
                  <a:lnTo>
                    <a:pt x="206" y="282"/>
                  </a:lnTo>
                  <a:lnTo>
                    <a:pt x="292" y="198"/>
                  </a:lnTo>
                  <a:lnTo>
                    <a:pt x="389" y="128"/>
                  </a:lnTo>
                  <a:lnTo>
                    <a:pt x="497" y="73"/>
                  </a:lnTo>
                  <a:lnTo>
                    <a:pt x="610" y="34"/>
                  </a:lnTo>
                  <a:lnTo>
                    <a:pt x="733" y="8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918" y="2"/>
                  </a:lnTo>
                  <a:lnTo>
                    <a:pt x="973" y="6"/>
                  </a:lnTo>
                  <a:lnTo>
                    <a:pt x="1026" y="13"/>
                  </a:lnTo>
                  <a:lnTo>
                    <a:pt x="1076" y="23"/>
                  </a:lnTo>
                  <a:lnTo>
                    <a:pt x="1122" y="36"/>
                  </a:lnTo>
                  <a:lnTo>
                    <a:pt x="1166" y="50"/>
                  </a:lnTo>
                  <a:lnTo>
                    <a:pt x="1209" y="69"/>
                  </a:lnTo>
                  <a:lnTo>
                    <a:pt x="1247" y="89"/>
                  </a:lnTo>
                  <a:lnTo>
                    <a:pt x="1285" y="112"/>
                  </a:lnTo>
                  <a:lnTo>
                    <a:pt x="1318" y="137"/>
                  </a:lnTo>
                  <a:lnTo>
                    <a:pt x="1318" y="137"/>
                  </a:lnTo>
                  <a:lnTo>
                    <a:pt x="1337" y="151"/>
                  </a:lnTo>
                  <a:lnTo>
                    <a:pt x="1350" y="166"/>
                  </a:lnTo>
                  <a:lnTo>
                    <a:pt x="1355" y="177"/>
                  </a:lnTo>
                  <a:lnTo>
                    <a:pt x="1350" y="183"/>
                  </a:lnTo>
                  <a:lnTo>
                    <a:pt x="1339" y="188"/>
                  </a:lnTo>
                  <a:lnTo>
                    <a:pt x="1320" y="188"/>
                  </a:lnTo>
                  <a:lnTo>
                    <a:pt x="1295" y="186"/>
                  </a:lnTo>
                  <a:lnTo>
                    <a:pt x="1262" y="177"/>
                  </a:lnTo>
                  <a:lnTo>
                    <a:pt x="1217" y="166"/>
                  </a:lnTo>
                  <a:lnTo>
                    <a:pt x="1166" y="149"/>
                  </a:lnTo>
                  <a:lnTo>
                    <a:pt x="1166" y="149"/>
                  </a:lnTo>
                  <a:lnTo>
                    <a:pt x="1093" y="130"/>
                  </a:lnTo>
                  <a:lnTo>
                    <a:pt x="1015" y="117"/>
                  </a:lnTo>
                  <a:lnTo>
                    <a:pt x="933" y="112"/>
                  </a:lnTo>
                  <a:lnTo>
                    <a:pt x="849" y="112"/>
                  </a:lnTo>
                  <a:lnTo>
                    <a:pt x="764" y="117"/>
                  </a:lnTo>
                  <a:lnTo>
                    <a:pt x="680" y="133"/>
                  </a:lnTo>
                  <a:lnTo>
                    <a:pt x="598" y="156"/>
                  </a:lnTo>
                  <a:lnTo>
                    <a:pt x="520" y="186"/>
                  </a:lnTo>
                  <a:lnTo>
                    <a:pt x="448" y="223"/>
                  </a:lnTo>
                  <a:lnTo>
                    <a:pt x="383" y="271"/>
                  </a:lnTo>
                  <a:lnTo>
                    <a:pt x="383" y="271"/>
                  </a:lnTo>
                  <a:lnTo>
                    <a:pt x="328" y="322"/>
                  </a:lnTo>
                  <a:lnTo>
                    <a:pt x="284" y="368"/>
                  </a:lnTo>
                  <a:lnTo>
                    <a:pt x="246" y="410"/>
                  </a:lnTo>
                  <a:lnTo>
                    <a:pt x="218" y="451"/>
                  </a:lnTo>
                  <a:lnTo>
                    <a:pt x="195" y="490"/>
                  </a:lnTo>
                  <a:lnTo>
                    <a:pt x="179" y="527"/>
                  </a:lnTo>
                  <a:lnTo>
                    <a:pt x="163" y="564"/>
                  </a:lnTo>
                  <a:lnTo>
                    <a:pt x="151" y="600"/>
                  </a:lnTo>
                  <a:lnTo>
                    <a:pt x="140" y="638"/>
                  </a:lnTo>
                  <a:lnTo>
                    <a:pt x="128" y="678"/>
                  </a:lnTo>
                  <a:lnTo>
                    <a:pt x="128" y="678"/>
                  </a:lnTo>
                  <a:lnTo>
                    <a:pt x="111" y="720"/>
                  </a:lnTo>
                  <a:lnTo>
                    <a:pt x="94" y="753"/>
                  </a:lnTo>
                  <a:lnTo>
                    <a:pt x="75" y="779"/>
                  </a:lnTo>
                  <a:lnTo>
                    <a:pt x="59" y="796"/>
                  </a:lnTo>
                  <a:lnTo>
                    <a:pt x="41" y="806"/>
                  </a:lnTo>
                  <a:lnTo>
                    <a:pt x="27" y="809"/>
                  </a:lnTo>
                  <a:lnTo>
                    <a:pt x="14" y="804"/>
                  </a:lnTo>
                  <a:lnTo>
                    <a:pt x="6" y="794"/>
                  </a:lnTo>
                  <a:lnTo>
                    <a:pt x="2" y="777"/>
                  </a:lnTo>
                  <a:lnTo>
                    <a:pt x="0" y="751"/>
                  </a:lnTo>
                  <a:lnTo>
                    <a:pt x="0" y="751"/>
                  </a:lnTo>
                </a:path>
              </a:pathLst>
            </a:custGeom>
            <a:solidFill>
              <a:srgbClr val="FFE65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1" name="Freeform 302">
              <a:extLst>
                <a:ext uri="{FF2B5EF4-FFF2-40B4-BE49-F238E27FC236}">
                  <a16:creationId xmlns:a16="http://schemas.microsoft.com/office/drawing/2014/main" id="{8D49B034-91EB-58ED-C6C6-E056BF3A0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294"/>
              <a:ext cx="1331" cy="791"/>
            </a:xfrm>
            <a:custGeom>
              <a:avLst/>
              <a:gdLst/>
              <a:ahLst/>
              <a:cxnLst>
                <a:cxn ang="0">
                  <a:pos x="28" y="600"/>
                </a:cxn>
                <a:cxn ang="0">
                  <a:pos x="134" y="368"/>
                </a:cxn>
                <a:cxn ang="0">
                  <a:pos x="294" y="191"/>
                </a:cxn>
                <a:cxn ang="0">
                  <a:pos x="497" y="71"/>
                </a:cxn>
                <a:cxn ang="0">
                  <a:pos x="729" y="8"/>
                </a:cxn>
                <a:cxn ang="0">
                  <a:pos x="851" y="0"/>
                </a:cxn>
                <a:cxn ang="0">
                  <a:pos x="962" y="6"/>
                </a:cxn>
                <a:cxn ang="0">
                  <a:pos x="1063" y="20"/>
                </a:cxn>
                <a:cxn ang="0">
                  <a:pos x="1152" y="48"/>
                </a:cxn>
                <a:cxn ang="0">
                  <a:pos x="1228" y="82"/>
                </a:cxn>
                <a:cxn ang="0">
                  <a:pos x="1298" y="126"/>
                </a:cxn>
                <a:cxn ang="0">
                  <a:pos x="1314" y="140"/>
                </a:cxn>
                <a:cxn ang="0">
                  <a:pos x="1330" y="163"/>
                </a:cxn>
                <a:cxn ang="0">
                  <a:pos x="1316" y="172"/>
                </a:cxn>
                <a:cxn ang="0">
                  <a:pos x="1272" y="170"/>
                </a:cxn>
                <a:cxn ang="0">
                  <a:pos x="1201" y="151"/>
                </a:cxn>
                <a:cxn ang="0">
                  <a:pos x="1152" y="137"/>
                </a:cxn>
                <a:cxn ang="0">
                  <a:pos x="1003" y="105"/>
                </a:cxn>
                <a:cxn ang="0">
                  <a:pos x="838" y="101"/>
                </a:cxn>
                <a:cxn ang="0">
                  <a:pos x="669" y="122"/>
                </a:cxn>
                <a:cxn ang="0">
                  <a:pos x="511" y="174"/>
                </a:cxn>
                <a:cxn ang="0">
                  <a:pos x="375" y="260"/>
                </a:cxn>
                <a:cxn ang="0">
                  <a:pos x="317" y="311"/>
                </a:cxn>
                <a:cxn ang="0">
                  <a:pos x="237" y="400"/>
                </a:cxn>
                <a:cxn ang="0">
                  <a:pos x="184" y="478"/>
                </a:cxn>
                <a:cxn ang="0">
                  <a:pos x="152" y="552"/>
                </a:cxn>
                <a:cxn ang="0">
                  <a:pos x="129" y="623"/>
                </a:cxn>
                <a:cxn ang="0">
                  <a:pos x="117" y="661"/>
                </a:cxn>
                <a:cxn ang="0">
                  <a:pos x="85" y="734"/>
                </a:cxn>
                <a:cxn ang="0">
                  <a:pos x="52" y="776"/>
                </a:cxn>
                <a:cxn ang="0">
                  <a:pos x="23" y="790"/>
                </a:cxn>
                <a:cxn ang="0">
                  <a:pos x="3" y="774"/>
                </a:cxn>
                <a:cxn ang="0">
                  <a:pos x="0" y="737"/>
                </a:cxn>
              </a:cxnLst>
              <a:rect l="0" t="0" r="r" b="b"/>
              <a:pathLst>
                <a:path w="1331" h="791">
                  <a:moveTo>
                    <a:pt x="0" y="737"/>
                  </a:moveTo>
                  <a:lnTo>
                    <a:pt x="28" y="600"/>
                  </a:lnTo>
                  <a:lnTo>
                    <a:pt x="73" y="480"/>
                  </a:lnTo>
                  <a:lnTo>
                    <a:pt x="134" y="368"/>
                  </a:lnTo>
                  <a:lnTo>
                    <a:pt x="210" y="273"/>
                  </a:lnTo>
                  <a:lnTo>
                    <a:pt x="294" y="191"/>
                  </a:lnTo>
                  <a:lnTo>
                    <a:pt x="391" y="124"/>
                  </a:lnTo>
                  <a:lnTo>
                    <a:pt x="497" y="71"/>
                  </a:lnTo>
                  <a:lnTo>
                    <a:pt x="608" y="31"/>
                  </a:lnTo>
                  <a:lnTo>
                    <a:pt x="729" y="8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907" y="2"/>
                  </a:lnTo>
                  <a:lnTo>
                    <a:pt x="962" y="6"/>
                  </a:lnTo>
                  <a:lnTo>
                    <a:pt x="1015" y="13"/>
                  </a:lnTo>
                  <a:lnTo>
                    <a:pt x="1063" y="20"/>
                  </a:lnTo>
                  <a:lnTo>
                    <a:pt x="1109" y="34"/>
                  </a:lnTo>
                  <a:lnTo>
                    <a:pt x="1152" y="48"/>
                  </a:lnTo>
                  <a:lnTo>
                    <a:pt x="1192" y="63"/>
                  </a:lnTo>
                  <a:lnTo>
                    <a:pt x="1228" y="82"/>
                  </a:lnTo>
                  <a:lnTo>
                    <a:pt x="1263" y="103"/>
                  </a:lnTo>
                  <a:lnTo>
                    <a:pt x="1298" y="126"/>
                  </a:lnTo>
                  <a:lnTo>
                    <a:pt x="1298" y="126"/>
                  </a:lnTo>
                  <a:lnTo>
                    <a:pt x="1314" y="140"/>
                  </a:lnTo>
                  <a:lnTo>
                    <a:pt x="1325" y="154"/>
                  </a:lnTo>
                  <a:lnTo>
                    <a:pt x="1330" y="163"/>
                  </a:lnTo>
                  <a:lnTo>
                    <a:pt x="1327" y="170"/>
                  </a:lnTo>
                  <a:lnTo>
                    <a:pt x="1316" y="172"/>
                  </a:lnTo>
                  <a:lnTo>
                    <a:pt x="1298" y="174"/>
                  </a:lnTo>
                  <a:lnTo>
                    <a:pt x="1272" y="170"/>
                  </a:lnTo>
                  <a:lnTo>
                    <a:pt x="1240" y="162"/>
                  </a:lnTo>
                  <a:lnTo>
                    <a:pt x="1201" y="151"/>
                  </a:lnTo>
                  <a:lnTo>
                    <a:pt x="1152" y="137"/>
                  </a:lnTo>
                  <a:lnTo>
                    <a:pt x="1152" y="137"/>
                  </a:lnTo>
                  <a:lnTo>
                    <a:pt x="1080" y="117"/>
                  </a:lnTo>
                  <a:lnTo>
                    <a:pt x="1003" y="105"/>
                  </a:lnTo>
                  <a:lnTo>
                    <a:pt x="920" y="101"/>
                  </a:lnTo>
                  <a:lnTo>
                    <a:pt x="838" y="101"/>
                  </a:lnTo>
                  <a:lnTo>
                    <a:pt x="754" y="107"/>
                  </a:lnTo>
                  <a:lnTo>
                    <a:pt x="669" y="122"/>
                  </a:lnTo>
                  <a:lnTo>
                    <a:pt x="587" y="145"/>
                  </a:lnTo>
                  <a:lnTo>
                    <a:pt x="511" y="174"/>
                  </a:lnTo>
                  <a:lnTo>
                    <a:pt x="437" y="212"/>
                  </a:lnTo>
                  <a:lnTo>
                    <a:pt x="375" y="260"/>
                  </a:lnTo>
                  <a:lnTo>
                    <a:pt x="375" y="260"/>
                  </a:lnTo>
                  <a:lnTo>
                    <a:pt x="317" y="311"/>
                  </a:lnTo>
                  <a:lnTo>
                    <a:pt x="273" y="357"/>
                  </a:lnTo>
                  <a:lnTo>
                    <a:pt x="237" y="400"/>
                  </a:lnTo>
                  <a:lnTo>
                    <a:pt x="207" y="440"/>
                  </a:lnTo>
                  <a:lnTo>
                    <a:pt x="184" y="478"/>
                  </a:lnTo>
                  <a:lnTo>
                    <a:pt x="168" y="516"/>
                  </a:lnTo>
                  <a:lnTo>
                    <a:pt x="152" y="552"/>
                  </a:lnTo>
                  <a:lnTo>
                    <a:pt x="140" y="587"/>
                  </a:lnTo>
                  <a:lnTo>
                    <a:pt x="129" y="623"/>
                  </a:lnTo>
                  <a:lnTo>
                    <a:pt x="117" y="661"/>
                  </a:lnTo>
                  <a:lnTo>
                    <a:pt x="117" y="661"/>
                  </a:lnTo>
                  <a:lnTo>
                    <a:pt x="102" y="703"/>
                  </a:lnTo>
                  <a:lnTo>
                    <a:pt x="85" y="734"/>
                  </a:lnTo>
                  <a:lnTo>
                    <a:pt x="69" y="760"/>
                  </a:lnTo>
                  <a:lnTo>
                    <a:pt x="52" y="776"/>
                  </a:lnTo>
                  <a:lnTo>
                    <a:pt x="37" y="787"/>
                  </a:lnTo>
                  <a:lnTo>
                    <a:pt x="23" y="790"/>
                  </a:lnTo>
                  <a:lnTo>
                    <a:pt x="12" y="785"/>
                  </a:lnTo>
                  <a:lnTo>
                    <a:pt x="3" y="774"/>
                  </a:lnTo>
                  <a:lnTo>
                    <a:pt x="0" y="758"/>
                  </a:lnTo>
                  <a:lnTo>
                    <a:pt x="0" y="737"/>
                  </a:lnTo>
                  <a:lnTo>
                    <a:pt x="0" y="737"/>
                  </a:lnTo>
                </a:path>
              </a:pathLst>
            </a:custGeom>
            <a:solidFill>
              <a:srgbClr val="FFE85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2" name="Freeform 303">
              <a:extLst>
                <a:ext uri="{FF2B5EF4-FFF2-40B4-BE49-F238E27FC236}">
                  <a16:creationId xmlns:a16="http://schemas.microsoft.com/office/drawing/2014/main" id="{515C5C2C-6FCD-2FE0-6BD0-2635F7AE5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299"/>
              <a:ext cx="1306" cy="770"/>
            </a:xfrm>
            <a:custGeom>
              <a:avLst/>
              <a:gdLst/>
              <a:ahLst/>
              <a:cxnLst>
                <a:cxn ang="0">
                  <a:pos x="29" y="583"/>
                </a:cxn>
                <a:cxn ang="0">
                  <a:pos x="139" y="355"/>
                </a:cxn>
                <a:cxn ang="0">
                  <a:pos x="299" y="182"/>
                </a:cxn>
                <a:cxn ang="0">
                  <a:pos x="498" y="67"/>
                </a:cxn>
                <a:cxn ang="0">
                  <a:pos x="724" y="6"/>
                </a:cxn>
                <a:cxn ang="0">
                  <a:pos x="843" y="0"/>
                </a:cxn>
                <a:cxn ang="0">
                  <a:pos x="952" y="4"/>
                </a:cxn>
                <a:cxn ang="0">
                  <a:pos x="1051" y="18"/>
                </a:cxn>
                <a:cxn ang="0">
                  <a:pos x="1138" y="41"/>
                </a:cxn>
                <a:cxn ang="0">
                  <a:pos x="1212" y="75"/>
                </a:cxn>
                <a:cxn ang="0">
                  <a:pos x="1276" y="113"/>
                </a:cxn>
                <a:cxn ang="0">
                  <a:pos x="1292" y="128"/>
                </a:cxn>
                <a:cxn ang="0">
                  <a:pos x="1305" y="149"/>
                </a:cxn>
                <a:cxn ang="0">
                  <a:pos x="1292" y="158"/>
                </a:cxn>
                <a:cxn ang="0">
                  <a:pos x="1252" y="154"/>
                </a:cxn>
                <a:cxn ang="0">
                  <a:pos x="1185" y="136"/>
                </a:cxn>
                <a:cxn ang="0">
                  <a:pos x="1138" y="122"/>
                </a:cxn>
                <a:cxn ang="0">
                  <a:pos x="993" y="92"/>
                </a:cxn>
                <a:cxn ang="0">
                  <a:pos x="828" y="88"/>
                </a:cxn>
                <a:cxn ang="0">
                  <a:pos x="660" y="108"/>
                </a:cxn>
                <a:cxn ang="0">
                  <a:pos x="501" y="161"/>
                </a:cxn>
                <a:cxn ang="0">
                  <a:pos x="365" y="248"/>
                </a:cxn>
                <a:cxn ang="0">
                  <a:pos x="310" y="299"/>
                </a:cxn>
                <a:cxn ang="0">
                  <a:pos x="227" y="387"/>
                </a:cxn>
                <a:cxn ang="0">
                  <a:pos x="174" y="465"/>
                </a:cxn>
                <a:cxn ang="0">
                  <a:pos x="144" y="536"/>
                </a:cxn>
                <a:cxn ang="0">
                  <a:pos x="121" y="606"/>
                </a:cxn>
                <a:cxn ang="0">
                  <a:pos x="107" y="642"/>
                </a:cxn>
                <a:cxn ang="0">
                  <a:pos x="75" y="716"/>
                </a:cxn>
                <a:cxn ang="0">
                  <a:pos x="47" y="755"/>
                </a:cxn>
                <a:cxn ang="0">
                  <a:pos x="19" y="769"/>
                </a:cxn>
                <a:cxn ang="0">
                  <a:pos x="2" y="753"/>
                </a:cxn>
                <a:cxn ang="0">
                  <a:pos x="0" y="716"/>
                </a:cxn>
              </a:cxnLst>
              <a:rect l="0" t="0" r="r" b="b"/>
              <a:pathLst>
                <a:path w="1306" h="770">
                  <a:moveTo>
                    <a:pt x="0" y="716"/>
                  </a:moveTo>
                  <a:lnTo>
                    <a:pt x="29" y="583"/>
                  </a:lnTo>
                  <a:lnTo>
                    <a:pt x="78" y="463"/>
                  </a:lnTo>
                  <a:lnTo>
                    <a:pt x="139" y="355"/>
                  </a:lnTo>
                  <a:lnTo>
                    <a:pt x="213" y="262"/>
                  </a:lnTo>
                  <a:lnTo>
                    <a:pt x="299" y="182"/>
                  </a:lnTo>
                  <a:lnTo>
                    <a:pt x="395" y="117"/>
                  </a:lnTo>
                  <a:lnTo>
                    <a:pt x="498" y="67"/>
                  </a:lnTo>
                  <a:lnTo>
                    <a:pt x="609" y="29"/>
                  </a:lnTo>
                  <a:lnTo>
                    <a:pt x="724" y="6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900" y="0"/>
                  </a:lnTo>
                  <a:lnTo>
                    <a:pt x="952" y="4"/>
                  </a:lnTo>
                  <a:lnTo>
                    <a:pt x="1003" y="11"/>
                  </a:lnTo>
                  <a:lnTo>
                    <a:pt x="1051" y="18"/>
                  </a:lnTo>
                  <a:lnTo>
                    <a:pt x="1097" y="29"/>
                  </a:lnTo>
                  <a:lnTo>
                    <a:pt x="1138" y="41"/>
                  </a:lnTo>
                  <a:lnTo>
                    <a:pt x="1176" y="57"/>
                  </a:lnTo>
                  <a:lnTo>
                    <a:pt x="1212" y="75"/>
                  </a:lnTo>
                  <a:lnTo>
                    <a:pt x="1244" y="92"/>
                  </a:lnTo>
                  <a:lnTo>
                    <a:pt x="1276" y="113"/>
                  </a:lnTo>
                  <a:lnTo>
                    <a:pt x="1276" y="113"/>
                  </a:lnTo>
                  <a:lnTo>
                    <a:pt x="1292" y="128"/>
                  </a:lnTo>
                  <a:lnTo>
                    <a:pt x="1302" y="140"/>
                  </a:lnTo>
                  <a:lnTo>
                    <a:pt x="1305" y="149"/>
                  </a:lnTo>
                  <a:lnTo>
                    <a:pt x="1302" y="154"/>
                  </a:lnTo>
                  <a:lnTo>
                    <a:pt x="1292" y="158"/>
                  </a:lnTo>
                  <a:lnTo>
                    <a:pt x="1276" y="158"/>
                  </a:lnTo>
                  <a:lnTo>
                    <a:pt x="1252" y="154"/>
                  </a:lnTo>
                  <a:lnTo>
                    <a:pt x="1223" y="147"/>
                  </a:lnTo>
                  <a:lnTo>
                    <a:pt x="1185" y="136"/>
                  </a:lnTo>
                  <a:lnTo>
                    <a:pt x="1138" y="122"/>
                  </a:lnTo>
                  <a:lnTo>
                    <a:pt x="1138" y="122"/>
                  </a:lnTo>
                  <a:lnTo>
                    <a:pt x="1069" y="105"/>
                  </a:lnTo>
                  <a:lnTo>
                    <a:pt x="993" y="92"/>
                  </a:lnTo>
                  <a:lnTo>
                    <a:pt x="911" y="85"/>
                  </a:lnTo>
                  <a:lnTo>
                    <a:pt x="828" y="88"/>
                  </a:lnTo>
                  <a:lnTo>
                    <a:pt x="744" y="94"/>
                  </a:lnTo>
                  <a:lnTo>
                    <a:pt x="660" y="108"/>
                  </a:lnTo>
                  <a:lnTo>
                    <a:pt x="579" y="130"/>
                  </a:lnTo>
                  <a:lnTo>
                    <a:pt x="501" y="161"/>
                  </a:lnTo>
                  <a:lnTo>
                    <a:pt x="430" y="200"/>
                  </a:lnTo>
                  <a:lnTo>
                    <a:pt x="365" y="248"/>
                  </a:lnTo>
                  <a:lnTo>
                    <a:pt x="365" y="248"/>
                  </a:lnTo>
                  <a:lnTo>
                    <a:pt x="310" y="299"/>
                  </a:lnTo>
                  <a:lnTo>
                    <a:pt x="266" y="345"/>
                  </a:lnTo>
                  <a:lnTo>
                    <a:pt x="227" y="387"/>
                  </a:lnTo>
                  <a:lnTo>
                    <a:pt x="198" y="426"/>
                  </a:lnTo>
                  <a:lnTo>
                    <a:pt x="174" y="465"/>
                  </a:lnTo>
                  <a:lnTo>
                    <a:pt x="158" y="500"/>
                  </a:lnTo>
                  <a:lnTo>
                    <a:pt x="144" y="536"/>
                  </a:lnTo>
                  <a:lnTo>
                    <a:pt x="130" y="570"/>
                  </a:lnTo>
                  <a:lnTo>
                    <a:pt x="121" y="606"/>
                  </a:lnTo>
                  <a:lnTo>
                    <a:pt x="107" y="642"/>
                  </a:lnTo>
                  <a:lnTo>
                    <a:pt x="107" y="642"/>
                  </a:lnTo>
                  <a:lnTo>
                    <a:pt x="93" y="682"/>
                  </a:lnTo>
                  <a:lnTo>
                    <a:pt x="75" y="716"/>
                  </a:lnTo>
                  <a:lnTo>
                    <a:pt x="61" y="739"/>
                  </a:lnTo>
                  <a:lnTo>
                    <a:pt x="47" y="755"/>
                  </a:lnTo>
                  <a:lnTo>
                    <a:pt x="31" y="766"/>
                  </a:lnTo>
                  <a:lnTo>
                    <a:pt x="19" y="769"/>
                  </a:lnTo>
                  <a:lnTo>
                    <a:pt x="8" y="764"/>
                  </a:lnTo>
                  <a:lnTo>
                    <a:pt x="2" y="753"/>
                  </a:lnTo>
                  <a:lnTo>
                    <a:pt x="0" y="739"/>
                  </a:lnTo>
                  <a:lnTo>
                    <a:pt x="0" y="716"/>
                  </a:lnTo>
                  <a:lnTo>
                    <a:pt x="0" y="716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3" name="Freeform 304">
              <a:extLst>
                <a:ext uri="{FF2B5EF4-FFF2-40B4-BE49-F238E27FC236}">
                  <a16:creationId xmlns:a16="http://schemas.microsoft.com/office/drawing/2014/main" id="{36FDA8DC-D285-7489-7C43-6A506E4B3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301"/>
              <a:ext cx="1284" cy="750"/>
            </a:xfrm>
            <a:custGeom>
              <a:avLst/>
              <a:gdLst/>
              <a:ahLst/>
              <a:cxnLst>
                <a:cxn ang="0">
                  <a:pos x="34" y="568"/>
                </a:cxn>
                <a:cxn ang="0">
                  <a:pos x="145" y="345"/>
                </a:cxn>
                <a:cxn ang="0">
                  <a:pos x="303" y="177"/>
                </a:cxn>
                <a:cxn ang="0">
                  <a:pos x="499" y="64"/>
                </a:cxn>
                <a:cxn ang="0">
                  <a:pos x="720" y="6"/>
                </a:cxn>
                <a:cxn ang="0">
                  <a:pos x="836" y="0"/>
                </a:cxn>
                <a:cxn ang="0">
                  <a:pos x="944" y="4"/>
                </a:cxn>
                <a:cxn ang="0">
                  <a:pos x="1038" y="16"/>
                </a:cxn>
                <a:cxn ang="0">
                  <a:pos x="1122" y="39"/>
                </a:cxn>
                <a:cxn ang="0">
                  <a:pos x="1195" y="69"/>
                </a:cxn>
                <a:cxn ang="0">
                  <a:pos x="1253" y="105"/>
                </a:cxn>
                <a:cxn ang="0">
                  <a:pos x="1270" y="117"/>
                </a:cxn>
                <a:cxn ang="0">
                  <a:pos x="1283" y="134"/>
                </a:cxn>
                <a:cxn ang="0">
                  <a:pos x="1270" y="142"/>
                </a:cxn>
                <a:cxn ang="0">
                  <a:pos x="1232" y="138"/>
                </a:cxn>
                <a:cxn ang="0">
                  <a:pos x="1167" y="124"/>
                </a:cxn>
                <a:cxn ang="0">
                  <a:pos x="1124" y="111"/>
                </a:cxn>
                <a:cxn ang="0">
                  <a:pos x="981" y="82"/>
                </a:cxn>
                <a:cxn ang="0">
                  <a:pos x="819" y="78"/>
                </a:cxn>
                <a:cxn ang="0">
                  <a:pos x="653" y="98"/>
                </a:cxn>
                <a:cxn ang="0">
                  <a:pos x="494" y="151"/>
                </a:cxn>
                <a:cxn ang="0">
                  <a:pos x="358" y="237"/>
                </a:cxn>
                <a:cxn ang="0">
                  <a:pos x="301" y="288"/>
                </a:cxn>
                <a:cxn ang="0">
                  <a:pos x="218" y="376"/>
                </a:cxn>
                <a:cxn ang="0">
                  <a:pos x="167" y="454"/>
                </a:cxn>
                <a:cxn ang="0">
                  <a:pos x="135" y="523"/>
                </a:cxn>
                <a:cxn ang="0">
                  <a:pos x="112" y="591"/>
                </a:cxn>
                <a:cxn ang="0">
                  <a:pos x="101" y="626"/>
                </a:cxn>
                <a:cxn ang="0">
                  <a:pos x="69" y="696"/>
                </a:cxn>
                <a:cxn ang="0">
                  <a:pos x="42" y="736"/>
                </a:cxn>
                <a:cxn ang="0">
                  <a:pos x="17" y="749"/>
                </a:cxn>
                <a:cxn ang="0">
                  <a:pos x="2" y="734"/>
                </a:cxn>
                <a:cxn ang="0">
                  <a:pos x="0" y="700"/>
                </a:cxn>
              </a:cxnLst>
              <a:rect l="0" t="0" r="r" b="b"/>
              <a:pathLst>
                <a:path w="1284" h="750">
                  <a:moveTo>
                    <a:pt x="0" y="700"/>
                  </a:moveTo>
                  <a:lnTo>
                    <a:pt x="34" y="568"/>
                  </a:lnTo>
                  <a:lnTo>
                    <a:pt x="82" y="449"/>
                  </a:lnTo>
                  <a:lnTo>
                    <a:pt x="145" y="345"/>
                  </a:lnTo>
                  <a:lnTo>
                    <a:pt x="218" y="254"/>
                  </a:lnTo>
                  <a:lnTo>
                    <a:pt x="303" y="177"/>
                  </a:lnTo>
                  <a:lnTo>
                    <a:pt x="397" y="113"/>
                  </a:lnTo>
                  <a:lnTo>
                    <a:pt x="499" y="64"/>
                  </a:lnTo>
                  <a:lnTo>
                    <a:pt x="609" y="29"/>
                  </a:lnTo>
                  <a:lnTo>
                    <a:pt x="720" y="6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91" y="0"/>
                  </a:lnTo>
                  <a:lnTo>
                    <a:pt x="944" y="4"/>
                  </a:lnTo>
                  <a:lnTo>
                    <a:pt x="992" y="9"/>
                  </a:lnTo>
                  <a:lnTo>
                    <a:pt x="1038" y="16"/>
                  </a:lnTo>
                  <a:lnTo>
                    <a:pt x="1082" y="27"/>
                  </a:lnTo>
                  <a:lnTo>
                    <a:pt x="1122" y="39"/>
                  </a:lnTo>
                  <a:lnTo>
                    <a:pt x="1160" y="52"/>
                  </a:lnTo>
                  <a:lnTo>
                    <a:pt x="1195" y="69"/>
                  </a:lnTo>
                  <a:lnTo>
                    <a:pt x="1225" y="85"/>
                  </a:lnTo>
                  <a:lnTo>
                    <a:pt x="1253" y="105"/>
                  </a:lnTo>
                  <a:lnTo>
                    <a:pt x="1253" y="105"/>
                  </a:lnTo>
                  <a:lnTo>
                    <a:pt x="1270" y="117"/>
                  </a:lnTo>
                  <a:lnTo>
                    <a:pt x="1278" y="128"/>
                  </a:lnTo>
                  <a:lnTo>
                    <a:pt x="1283" y="134"/>
                  </a:lnTo>
                  <a:lnTo>
                    <a:pt x="1278" y="140"/>
                  </a:lnTo>
                  <a:lnTo>
                    <a:pt x="1270" y="142"/>
                  </a:lnTo>
                  <a:lnTo>
                    <a:pt x="1253" y="142"/>
                  </a:lnTo>
                  <a:lnTo>
                    <a:pt x="1232" y="138"/>
                  </a:lnTo>
                  <a:lnTo>
                    <a:pt x="1202" y="131"/>
                  </a:lnTo>
                  <a:lnTo>
                    <a:pt x="1167" y="124"/>
                  </a:lnTo>
                  <a:lnTo>
                    <a:pt x="1124" y="111"/>
                  </a:lnTo>
                  <a:lnTo>
                    <a:pt x="1124" y="111"/>
                  </a:lnTo>
                  <a:lnTo>
                    <a:pt x="1055" y="94"/>
                  </a:lnTo>
                  <a:lnTo>
                    <a:pt x="981" y="82"/>
                  </a:lnTo>
                  <a:lnTo>
                    <a:pt x="901" y="75"/>
                  </a:lnTo>
                  <a:lnTo>
                    <a:pt x="819" y="78"/>
                  </a:lnTo>
                  <a:lnTo>
                    <a:pt x="735" y="83"/>
                  </a:lnTo>
                  <a:lnTo>
                    <a:pt x="653" y="98"/>
                  </a:lnTo>
                  <a:lnTo>
                    <a:pt x="570" y="122"/>
                  </a:lnTo>
                  <a:lnTo>
                    <a:pt x="494" y="151"/>
                  </a:lnTo>
                  <a:lnTo>
                    <a:pt x="423" y="191"/>
                  </a:lnTo>
                  <a:lnTo>
                    <a:pt x="358" y="237"/>
                  </a:lnTo>
                  <a:lnTo>
                    <a:pt x="358" y="237"/>
                  </a:lnTo>
                  <a:lnTo>
                    <a:pt x="301" y="288"/>
                  </a:lnTo>
                  <a:lnTo>
                    <a:pt x="257" y="334"/>
                  </a:lnTo>
                  <a:lnTo>
                    <a:pt x="218" y="376"/>
                  </a:lnTo>
                  <a:lnTo>
                    <a:pt x="190" y="416"/>
                  </a:lnTo>
                  <a:lnTo>
                    <a:pt x="167" y="454"/>
                  </a:lnTo>
                  <a:lnTo>
                    <a:pt x="149" y="490"/>
                  </a:lnTo>
                  <a:lnTo>
                    <a:pt x="135" y="523"/>
                  </a:lnTo>
                  <a:lnTo>
                    <a:pt x="122" y="557"/>
                  </a:lnTo>
                  <a:lnTo>
                    <a:pt x="112" y="591"/>
                  </a:lnTo>
                  <a:lnTo>
                    <a:pt x="101" y="626"/>
                  </a:lnTo>
                  <a:lnTo>
                    <a:pt x="101" y="626"/>
                  </a:lnTo>
                  <a:lnTo>
                    <a:pt x="84" y="665"/>
                  </a:lnTo>
                  <a:lnTo>
                    <a:pt x="69" y="696"/>
                  </a:lnTo>
                  <a:lnTo>
                    <a:pt x="54" y="719"/>
                  </a:lnTo>
                  <a:lnTo>
                    <a:pt x="42" y="736"/>
                  </a:lnTo>
                  <a:lnTo>
                    <a:pt x="29" y="744"/>
                  </a:lnTo>
                  <a:lnTo>
                    <a:pt x="17" y="749"/>
                  </a:lnTo>
                  <a:lnTo>
                    <a:pt x="8" y="744"/>
                  </a:lnTo>
                  <a:lnTo>
                    <a:pt x="2" y="734"/>
                  </a:lnTo>
                  <a:lnTo>
                    <a:pt x="0" y="719"/>
                  </a:lnTo>
                  <a:lnTo>
                    <a:pt x="0" y="700"/>
                  </a:lnTo>
                  <a:lnTo>
                    <a:pt x="0" y="700"/>
                  </a:lnTo>
                </a:path>
              </a:pathLst>
            </a:custGeom>
            <a:solidFill>
              <a:srgbClr val="FFEB6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4" name="Freeform 305">
              <a:extLst>
                <a:ext uri="{FF2B5EF4-FFF2-40B4-BE49-F238E27FC236}">
                  <a16:creationId xmlns:a16="http://schemas.microsoft.com/office/drawing/2014/main" id="{39A82393-C3ED-5838-F1D0-14601AADF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303"/>
              <a:ext cx="1262" cy="729"/>
            </a:xfrm>
            <a:custGeom>
              <a:avLst/>
              <a:gdLst/>
              <a:ahLst/>
              <a:cxnLst>
                <a:cxn ang="0">
                  <a:pos x="38" y="553"/>
                </a:cxn>
                <a:cxn ang="0">
                  <a:pos x="149" y="334"/>
                </a:cxn>
                <a:cxn ang="0">
                  <a:pos x="310" y="170"/>
                </a:cxn>
                <a:cxn ang="0">
                  <a:pos x="503" y="62"/>
                </a:cxn>
                <a:cxn ang="0">
                  <a:pos x="718" y="6"/>
                </a:cxn>
                <a:cxn ang="0">
                  <a:pos x="830" y="0"/>
                </a:cxn>
                <a:cxn ang="0">
                  <a:pos x="936" y="4"/>
                </a:cxn>
                <a:cxn ang="0">
                  <a:pos x="1028" y="16"/>
                </a:cxn>
                <a:cxn ang="0">
                  <a:pos x="1111" y="35"/>
                </a:cxn>
                <a:cxn ang="0">
                  <a:pos x="1180" y="62"/>
                </a:cxn>
                <a:cxn ang="0">
                  <a:pos x="1233" y="94"/>
                </a:cxn>
                <a:cxn ang="0">
                  <a:pos x="1249" y="104"/>
                </a:cxn>
                <a:cxn ang="0">
                  <a:pos x="1261" y="122"/>
                </a:cxn>
                <a:cxn ang="0">
                  <a:pos x="1249" y="128"/>
                </a:cxn>
                <a:cxn ang="0">
                  <a:pos x="1212" y="124"/>
                </a:cxn>
                <a:cxn ang="0">
                  <a:pos x="1153" y="108"/>
                </a:cxn>
                <a:cxn ang="0">
                  <a:pos x="1113" y="98"/>
                </a:cxn>
                <a:cxn ang="0">
                  <a:pos x="971" y="71"/>
                </a:cxn>
                <a:cxn ang="0">
                  <a:pos x="812" y="67"/>
                </a:cxn>
                <a:cxn ang="0">
                  <a:pos x="644" y="87"/>
                </a:cxn>
                <a:cxn ang="0">
                  <a:pos x="487" y="140"/>
                </a:cxn>
                <a:cxn ang="0">
                  <a:pos x="349" y="228"/>
                </a:cxn>
                <a:cxn ang="0">
                  <a:pos x="294" y="277"/>
                </a:cxn>
                <a:cxn ang="0">
                  <a:pos x="213" y="368"/>
                </a:cxn>
                <a:cxn ang="0">
                  <a:pos x="158" y="444"/>
                </a:cxn>
                <a:cxn ang="0">
                  <a:pos x="126" y="511"/>
                </a:cxn>
                <a:cxn ang="0">
                  <a:pos x="103" y="576"/>
                </a:cxn>
                <a:cxn ang="0">
                  <a:pos x="92" y="610"/>
                </a:cxn>
                <a:cxn ang="0">
                  <a:pos x="62" y="677"/>
                </a:cxn>
                <a:cxn ang="0">
                  <a:pos x="38" y="717"/>
                </a:cxn>
                <a:cxn ang="0">
                  <a:pos x="14" y="728"/>
                </a:cxn>
                <a:cxn ang="0">
                  <a:pos x="2" y="717"/>
                </a:cxn>
                <a:cxn ang="0">
                  <a:pos x="2" y="681"/>
                </a:cxn>
              </a:cxnLst>
              <a:rect l="0" t="0" r="r" b="b"/>
              <a:pathLst>
                <a:path w="1262" h="729">
                  <a:moveTo>
                    <a:pt x="2" y="681"/>
                  </a:moveTo>
                  <a:lnTo>
                    <a:pt x="38" y="553"/>
                  </a:lnTo>
                  <a:lnTo>
                    <a:pt x="88" y="435"/>
                  </a:lnTo>
                  <a:lnTo>
                    <a:pt x="149" y="334"/>
                  </a:lnTo>
                  <a:lnTo>
                    <a:pt x="225" y="246"/>
                  </a:lnTo>
                  <a:lnTo>
                    <a:pt x="310" y="170"/>
                  </a:lnTo>
                  <a:lnTo>
                    <a:pt x="402" y="108"/>
                  </a:lnTo>
                  <a:lnTo>
                    <a:pt x="503" y="62"/>
                  </a:lnTo>
                  <a:lnTo>
                    <a:pt x="609" y="27"/>
                  </a:lnTo>
                  <a:lnTo>
                    <a:pt x="718" y="6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85" y="2"/>
                  </a:lnTo>
                  <a:lnTo>
                    <a:pt x="936" y="4"/>
                  </a:lnTo>
                  <a:lnTo>
                    <a:pt x="984" y="9"/>
                  </a:lnTo>
                  <a:lnTo>
                    <a:pt x="1028" y="16"/>
                  </a:lnTo>
                  <a:lnTo>
                    <a:pt x="1070" y="25"/>
                  </a:lnTo>
                  <a:lnTo>
                    <a:pt x="1111" y="35"/>
                  </a:lnTo>
                  <a:lnTo>
                    <a:pt x="1146" y="48"/>
                  </a:lnTo>
                  <a:lnTo>
                    <a:pt x="1180" y="62"/>
                  </a:lnTo>
                  <a:lnTo>
                    <a:pt x="1208" y="78"/>
                  </a:lnTo>
                  <a:lnTo>
                    <a:pt x="1233" y="94"/>
                  </a:lnTo>
                  <a:lnTo>
                    <a:pt x="1233" y="94"/>
                  </a:lnTo>
                  <a:lnTo>
                    <a:pt x="1249" y="104"/>
                  </a:lnTo>
                  <a:lnTo>
                    <a:pt x="1258" y="115"/>
                  </a:lnTo>
                  <a:lnTo>
                    <a:pt x="1261" y="122"/>
                  </a:lnTo>
                  <a:lnTo>
                    <a:pt x="1258" y="126"/>
                  </a:lnTo>
                  <a:lnTo>
                    <a:pt x="1249" y="128"/>
                  </a:lnTo>
                  <a:lnTo>
                    <a:pt x="1233" y="128"/>
                  </a:lnTo>
                  <a:lnTo>
                    <a:pt x="1212" y="124"/>
                  </a:lnTo>
                  <a:lnTo>
                    <a:pt x="1185" y="117"/>
                  </a:lnTo>
                  <a:lnTo>
                    <a:pt x="1153" y="108"/>
                  </a:lnTo>
                  <a:lnTo>
                    <a:pt x="1113" y="98"/>
                  </a:lnTo>
                  <a:lnTo>
                    <a:pt x="1113" y="98"/>
                  </a:lnTo>
                  <a:lnTo>
                    <a:pt x="1045" y="81"/>
                  </a:lnTo>
                  <a:lnTo>
                    <a:pt x="971" y="71"/>
                  </a:lnTo>
                  <a:lnTo>
                    <a:pt x="893" y="64"/>
                  </a:lnTo>
                  <a:lnTo>
                    <a:pt x="812" y="67"/>
                  </a:lnTo>
                  <a:lnTo>
                    <a:pt x="727" y="73"/>
                  </a:lnTo>
                  <a:lnTo>
                    <a:pt x="644" y="87"/>
                  </a:lnTo>
                  <a:lnTo>
                    <a:pt x="564" y="111"/>
                  </a:lnTo>
                  <a:lnTo>
                    <a:pt x="487" y="140"/>
                  </a:lnTo>
                  <a:lnTo>
                    <a:pt x="414" y="180"/>
                  </a:lnTo>
                  <a:lnTo>
                    <a:pt x="349" y="228"/>
                  </a:lnTo>
                  <a:lnTo>
                    <a:pt x="349" y="228"/>
                  </a:lnTo>
                  <a:lnTo>
                    <a:pt x="294" y="277"/>
                  </a:lnTo>
                  <a:lnTo>
                    <a:pt x="248" y="324"/>
                  </a:lnTo>
                  <a:lnTo>
                    <a:pt x="213" y="368"/>
                  </a:lnTo>
                  <a:lnTo>
                    <a:pt x="183" y="405"/>
                  </a:lnTo>
                  <a:lnTo>
                    <a:pt x="158" y="444"/>
                  </a:lnTo>
                  <a:lnTo>
                    <a:pt x="140" y="477"/>
                  </a:lnTo>
                  <a:lnTo>
                    <a:pt x="126" y="511"/>
                  </a:lnTo>
                  <a:lnTo>
                    <a:pt x="113" y="543"/>
                  </a:lnTo>
                  <a:lnTo>
                    <a:pt x="103" y="576"/>
                  </a:lnTo>
                  <a:lnTo>
                    <a:pt x="92" y="610"/>
                  </a:lnTo>
                  <a:lnTo>
                    <a:pt x="92" y="610"/>
                  </a:lnTo>
                  <a:lnTo>
                    <a:pt x="78" y="647"/>
                  </a:lnTo>
                  <a:lnTo>
                    <a:pt x="62" y="677"/>
                  </a:lnTo>
                  <a:lnTo>
                    <a:pt x="50" y="700"/>
                  </a:lnTo>
                  <a:lnTo>
                    <a:pt x="38" y="717"/>
                  </a:lnTo>
                  <a:lnTo>
                    <a:pt x="25" y="725"/>
                  </a:lnTo>
                  <a:lnTo>
                    <a:pt x="14" y="728"/>
                  </a:lnTo>
                  <a:lnTo>
                    <a:pt x="8" y="725"/>
                  </a:lnTo>
                  <a:lnTo>
                    <a:pt x="2" y="717"/>
                  </a:lnTo>
                  <a:lnTo>
                    <a:pt x="0" y="702"/>
                  </a:lnTo>
                  <a:lnTo>
                    <a:pt x="2" y="681"/>
                  </a:lnTo>
                  <a:lnTo>
                    <a:pt x="2" y="681"/>
                  </a:lnTo>
                </a:path>
              </a:pathLst>
            </a:custGeom>
            <a:solidFill>
              <a:srgbClr val="FFED7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5" name="Freeform 306">
              <a:extLst>
                <a:ext uri="{FF2B5EF4-FFF2-40B4-BE49-F238E27FC236}">
                  <a16:creationId xmlns:a16="http://schemas.microsoft.com/office/drawing/2014/main" id="{9EACDFCD-6292-79E5-CFBA-74718DDFC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308"/>
              <a:ext cx="1236" cy="708"/>
            </a:xfrm>
            <a:custGeom>
              <a:avLst/>
              <a:gdLst/>
              <a:ahLst/>
              <a:cxnLst>
                <a:cxn ang="0">
                  <a:pos x="39" y="534"/>
                </a:cxn>
                <a:cxn ang="0">
                  <a:pos x="153" y="319"/>
                </a:cxn>
                <a:cxn ang="0">
                  <a:pos x="313" y="161"/>
                </a:cxn>
                <a:cxn ang="0">
                  <a:pos x="503" y="56"/>
                </a:cxn>
                <a:cxn ang="0">
                  <a:pos x="713" y="5"/>
                </a:cxn>
                <a:cxn ang="0">
                  <a:pos x="823" y="0"/>
                </a:cxn>
                <a:cxn ang="0">
                  <a:pos x="924" y="2"/>
                </a:cxn>
                <a:cxn ang="0">
                  <a:pos x="1015" y="14"/>
                </a:cxn>
                <a:cxn ang="0">
                  <a:pos x="1095" y="30"/>
                </a:cxn>
                <a:cxn ang="0">
                  <a:pos x="1160" y="53"/>
                </a:cxn>
                <a:cxn ang="0">
                  <a:pos x="1210" y="83"/>
                </a:cxn>
                <a:cxn ang="0">
                  <a:pos x="1224" y="92"/>
                </a:cxn>
                <a:cxn ang="0">
                  <a:pos x="1235" y="106"/>
                </a:cxn>
                <a:cxn ang="0">
                  <a:pos x="1224" y="113"/>
                </a:cxn>
                <a:cxn ang="0">
                  <a:pos x="1189" y="106"/>
                </a:cxn>
                <a:cxn ang="0">
                  <a:pos x="1134" y="94"/>
                </a:cxn>
                <a:cxn ang="0">
                  <a:pos x="1097" y="83"/>
                </a:cxn>
                <a:cxn ang="0">
                  <a:pos x="958" y="56"/>
                </a:cxn>
                <a:cxn ang="0">
                  <a:pos x="800" y="53"/>
                </a:cxn>
                <a:cxn ang="0">
                  <a:pos x="633" y="75"/>
                </a:cxn>
                <a:cxn ang="0">
                  <a:pos x="476" y="129"/>
                </a:cxn>
                <a:cxn ang="0">
                  <a:pos x="340" y="216"/>
                </a:cxn>
                <a:cxn ang="0">
                  <a:pos x="283" y="264"/>
                </a:cxn>
                <a:cxn ang="0">
                  <a:pos x="202" y="355"/>
                </a:cxn>
                <a:cxn ang="0">
                  <a:pos x="149" y="428"/>
                </a:cxn>
                <a:cxn ang="0">
                  <a:pos x="115" y="495"/>
                </a:cxn>
                <a:cxn ang="0">
                  <a:pos x="92" y="559"/>
                </a:cxn>
                <a:cxn ang="0">
                  <a:pos x="81" y="590"/>
                </a:cxn>
                <a:cxn ang="0">
                  <a:pos x="54" y="658"/>
                </a:cxn>
                <a:cxn ang="0">
                  <a:pos x="29" y="696"/>
                </a:cxn>
                <a:cxn ang="0">
                  <a:pos x="9" y="707"/>
                </a:cxn>
                <a:cxn ang="0">
                  <a:pos x="2" y="696"/>
                </a:cxn>
                <a:cxn ang="0">
                  <a:pos x="2" y="664"/>
                </a:cxn>
              </a:cxnLst>
              <a:rect l="0" t="0" r="r" b="b"/>
              <a:pathLst>
                <a:path w="1236" h="708">
                  <a:moveTo>
                    <a:pt x="2" y="664"/>
                  </a:moveTo>
                  <a:lnTo>
                    <a:pt x="39" y="534"/>
                  </a:lnTo>
                  <a:lnTo>
                    <a:pt x="90" y="420"/>
                  </a:lnTo>
                  <a:lnTo>
                    <a:pt x="153" y="319"/>
                  </a:lnTo>
                  <a:lnTo>
                    <a:pt x="227" y="235"/>
                  </a:lnTo>
                  <a:lnTo>
                    <a:pt x="313" y="161"/>
                  </a:lnTo>
                  <a:lnTo>
                    <a:pt x="404" y="102"/>
                  </a:lnTo>
                  <a:lnTo>
                    <a:pt x="503" y="56"/>
                  </a:lnTo>
                  <a:lnTo>
                    <a:pt x="607" y="25"/>
                  </a:lnTo>
                  <a:lnTo>
                    <a:pt x="713" y="5"/>
                  </a:lnTo>
                  <a:lnTo>
                    <a:pt x="823" y="0"/>
                  </a:lnTo>
                  <a:lnTo>
                    <a:pt x="823" y="0"/>
                  </a:lnTo>
                  <a:lnTo>
                    <a:pt x="874" y="0"/>
                  </a:lnTo>
                  <a:lnTo>
                    <a:pt x="924" y="2"/>
                  </a:lnTo>
                  <a:lnTo>
                    <a:pt x="971" y="7"/>
                  </a:lnTo>
                  <a:lnTo>
                    <a:pt x="1015" y="14"/>
                  </a:lnTo>
                  <a:lnTo>
                    <a:pt x="1057" y="20"/>
                  </a:lnTo>
                  <a:lnTo>
                    <a:pt x="1095" y="30"/>
                  </a:lnTo>
                  <a:lnTo>
                    <a:pt x="1129" y="41"/>
                  </a:lnTo>
                  <a:lnTo>
                    <a:pt x="1160" y="53"/>
                  </a:lnTo>
                  <a:lnTo>
                    <a:pt x="1187" y="67"/>
                  </a:lnTo>
                  <a:lnTo>
                    <a:pt x="1210" y="83"/>
                  </a:lnTo>
                  <a:lnTo>
                    <a:pt x="1210" y="83"/>
                  </a:lnTo>
                  <a:lnTo>
                    <a:pt x="1224" y="92"/>
                  </a:lnTo>
                  <a:lnTo>
                    <a:pt x="1232" y="100"/>
                  </a:lnTo>
                  <a:lnTo>
                    <a:pt x="1235" y="106"/>
                  </a:lnTo>
                  <a:lnTo>
                    <a:pt x="1232" y="111"/>
                  </a:lnTo>
                  <a:lnTo>
                    <a:pt x="1224" y="113"/>
                  </a:lnTo>
                  <a:lnTo>
                    <a:pt x="1209" y="111"/>
                  </a:lnTo>
                  <a:lnTo>
                    <a:pt x="1189" y="106"/>
                  </a:lnTo>
                  <a:lnTo>
                    <a:pt x="1164" y="102"/>
                  </a:lnTo>
                  <a:lnTo>
                    <a:pt x="1134" y="94"/>
                  </a:lnTo>
                  <a:lnTo>
                    <a:pt x="1097" y="83"/>
                  </a:lnTo>
                  <a:lnTo>
                    <a:pt x="1097" y="83"/>
                  </a:lnTo>
                  <a:lnTo>
                    <a:pt x="1032" y="67"/>
                  </a:lnTo>
                  <a:lnTo>
                    <a:pt x="958" y="56"/>
                  </a:lnTo>
                  <a:lnTo>
                    <a:pt x="880" y="51"/>
                  </a:lnTo>
                  <a:lnTo>
                    <a:pt x="800" y="53"/>
                  </a:lnTo>
                  <a:lnTo>
                    <a:pt x="715" y="60"/>
                  </a:lnTo>
                  <a:lnTo>
                    <a:pt x="633" y="75"/>
                  </a:lnTo>
                  <a:lnTo>
                    <a:pt x="554" y="98"/>
                  </a:lnTo>
                  <a:lnTo>
                    <a:pt x="476" y="129"/>
                  </a:lnTo>
                  <a:lnTo>
                    <a:pt x="404" y="168"/>
                  </a:lnTo>
                  <a:lnTo>
                    <a:pt x="340" y="216"/>
                  </a:lnTo>
                  <a:lnTo>
                    <a:pt x="340" y="216"/>
                  </a:lnTo>
                  <a:lnTo>
                    <a:pt x="283" y="264"/>
                  </a:lnTo>
                  <a:lnTo>
                    <a:pt x="239" y="311"/>
                  </a:lnTo>
                  <a:lnTo>
                    <a:pt x="202" y="355"/>
                  </a:lnTo>
                  <a:lnTo>
                    <a:pt x="172" y="393"/>
                  </a:lnTo>
                  <a:lnTo>
                    <a:pt x="149" y="428"/>
                  </a:lnTo>
                  <a:lnTo>
                    <a:pt x="130" y="465"/>
                  </a:lnTo>
                  <a:lnTo>
                    <a:pt x="115" y="495"/>
                  </a:lnTo>
                  <a:lnTo>
                    <a:pt x="103" y="527"/>
                  </a:lnTo>
                  <a:lnTo>
                    <a:pt x="92" y="559"/>
                  </a:lnTo>
                  <a:lnTo>
                    <a:pt x="81" y="590"/>
                  </a:lnTo>
                  <a:lnTo>
                    <a:pt x="81" y="590"/>
                  </a:lnTo>
                  <a:lnTo>
                    <a:pt x="69" y="628"/>
                  </a:lnTo>
                  <a:lnTo>
                    <a:pt x="54" y="658"/>
                  </a:lnTo>
                  <a:lnTo>
                    <a:pt x="41" y="679"/>
                  </a:lnTo>
                  <a:lnTo>
                    <a:pt x="29" y="696"/>
                  </a:lnTo>
                  <a:lnTo>
                    <a:pt x="18" y="704"/>
                  </a:lnTo>
                  <a:lnTo>
                    <a:pt x="9" y="707"/>
                  </a:lnTo>
                  <a:lnTo>
                    <a:pt x="4" y="704"/>
                  </a:lnTo>
                  <a:lnTo>
                    <a:pt x="2" y="696"/>
                  </a:lnTo>
                  <a:lnTo>
                    <a:pt x="0" y="681"/>
                  </a:lnTo>
                  <a:lnTo>
                    <a:pt x="2" y="664"/>
                  </a:lnTo>
                  <a:lnTo>
                    <a:pt x="2" y="664"/>
                  </a:lnTo>
                </a:path>
              </a:pathLst>
            </a:custGeom>
            <a:solidFill>
              <a:srgbClr val="FFEF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6" name="Freeform 307">
              <a:extLst>
                <a:ext uri="{FF2B5EF4-FFF2-40B4-BE49-F238E27FC236}">
                  <a16:creationId xmlns:a16="http://schemas.microsoft.com/office/drawing/2014/main" id="{2C067268-20C5-CAE3-89CF-213DD688D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310"/>
              <a:ext cx="1212" cy="688"/>
            </a:xfrm>
            <a:custGeom>
              <a:avLst/>
              <a:gdLst/>
              <a:ahLst/>
              <a:cxnLst>
                <a:cxn ang="0">
                  <a:pos x="41" y="518"/>
                </a:cxn>
                <a:cxn ang="0">
                  <a:pos x="159" y="308"/>
                </a:cxn>
                <a:cxn ang="0">
                  <a:pos x="317" y="154"/>
                </a:cxn>
                <a:cxn ang="0">
                  <a:pos x="504" y="53"/>
                </a:cxn>
                <a:cxn ang="0">
                  <a:pos x="711" y="5"/>
                </a:cxn>
                <a:cxn ang="0">
                  <a:pos x="817" y="0"/>
                </a:cxn>
                <a:cxn ang="0">
                  <a:pos x="916" y="3"/>
                </a:cxn>
                <a:cxn ang="0">
                  <a:pos x="1005" y="12"/>
                </a:cxn>
                <a:cxn ang="0">
                  <a:pos x="1080" y="26"/>
                </a:cxn>
                <a:cxn ang="0">
                  <a:pos x="1143" y="48"/>
                </a:cxn>
                <a:cxn ang="0">
                  <a:pos x="1190" y="73"/>
                </a:cxn>
                <a:cxn ang="0">
                  <a:pos x="1203" y="81"/>
                </a:cxn>
                <a:cxn ang="0">
                  <a:pos x="1211" y="94"/>
                </a:cxn>
                <a:cxn ang="0">
                  <a:pos x="1201" y="97"/>
                </a:cxn>
                <a:cxn ang="0">
                  <a:pos x="1169" y="94"/>
                </a:cxn>
                <a:cxn ang="0">
                  <a:pos x="1118" y="81"/>
                </a:cxn>
                <a:cxn ang="0">
                  <a:pos x="1086" y="71"/>
                </a:cxn>
                <a:cxn ang="0">
                  <a:pos x="948" y="46"/>
                </a:cxn>
                <a:cxn ang="0">
                  <a:pos x="791" y="43"/>
                </a:cxn>
                <a:cxn ang="0">
                  <a:pos x="625" y="64"/>
                </a:cxn>
                <a:cxn ang="0">
                  <a:pos x="469" y="119"/>
                </a:cxn>
                <a:cxn ang="0">
                  <a:pos x="332" y="205"/>
                </a:cxn>
                <a:cxn ang="0">
                  <a:pos x="278" y="256"/>
                </a:cxn>
                <a:cxn ang="0">
                  <a:pos x="193" y="344"/>
                </a:cxn>
                <a:cxn ang="0">
                  <a:pos x="140" y="417"/>
                </a:cxn>
                <a:cxn ang="0">
                  <a:pos x="106" y="483"/>
                </a:cxn>
                <a:cxn ang="0">
                  <a:pos x="83" y="544"/>
                </a:cxn>
                <a:cxn ang="0">
                  <a:pos x="73" y="573"/>
                </a:cxn>
                <a:cxn ang="0">
                  <a:pos x="48" y="638"/>
                </a:cxn>
                <a:cxn ang="0">
                  <a:pos x="25" y="674"/>
                </a:cxn>
                <a:cxn ang="0">
                  <a:pos x="9" y="687"/>
                </a:cxn>
                <a:cxn ang="0">
                  <a:pos x="2" y="677"/>
                </a:cxn>
                <a:cxn ang="0">
                  <a:pos x="2" y="645"/>
                </a:cxn>
              </a:cxnLst>
              <a:rect l="0" t="0" r="r" b="b"/>
              <a:pathLst>
                <a:path w="1212" h="688">
                  <a:moveTo>
                    <a:pt x="2" y="645"/>
                  </a:moveTo>
                  <a:lnTo>
                    <a:pt x="41" y="518"/>
                  </a:lnTo>
                  <a:lnTo>
                    <a:pt x="96" y="407"/>
                  </a:lnTo>
                  <a:lnTo>
                    <a:pt x="159" y="308"/>
                  </a:lnTo>
                  <a:lnTo>
                    <a:pt x="233" y="224"/>
                  </a:lnTo>
                  <a:lnTo>
                    <a:pt x="317" y="154"/>
                  </a:lnTo>
                  <a:lnTo>
                    <a:pt x="408" y="97"/>
                  </a:lnTo>
                  <a:lnTo>
                    <a:pt x="504" y="53"/>
                  </a:lnTo>
                  <a:lnTo>
                    <a:pt x="606" y="24"/>
                  </a:lnTo>
                  <a:lnTo>
                    <a:pt x="711" y="5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67" y="0"/>
                  </a:lnTo>
                  <a:lnTo>
                    <a:pt x="916" y="3"/>
                  </a:lnTo>
                  <a:lnTo>
                    <a:pt x="962" y="7"/>
                  </a:lnTo>
                  <a:lnTo>
                    <a:pt x="1005" y="12"/>
                  </a:lnTo>
                  <a:lnTo>
                    <a:pt x="1044" y="20"/>
                  </a:lnTo>
                  <a:lnTo>
                    <a:pt x="1080" y="26"/>
                  </a:lnTo>
                  <a:lnTo>
                    <a:pt x="1114" y="37"/>
                  </a:lnTo>
                  <a:lnTo>
                    <a:pt x="1143" y="48"/>
                  </a:lnTo>
                  <a:lnTo>
                    <a:pt x="1169" y="60"/>
                  </a:lnTo>
                  <a:lnTo>
                    <a:pt x="1190" y="73"/>
                  </a:lnTo>
                  <a:lnTo>
                    <a:pt x="1190" y="73"/>
                  </a:lnTo>
                  <a:lnTo>
                    <a:pt x="1203" y="81"/>
                  </a:lnTo>
                  <a:lnTo>
                    <a:pt x="1211" y="90"/>
                  </a:lnTo>
                  <a:lnTo>
                    <a:pt x="1211" y="94"/>
                  </a:lnTo>
                  <a:lnTo>
                    <a:pt x="1208" y="96"/>
                  </a:lnTo>
                  <a:lnTo>
                    <a:pt x="1201" y="97"/>
                  </a:lnTo>
                  <a:lnTo>
                    <a:pt x="1187" y="96"/>
                  </a:lnTo>
                  <a:lnTo>
                    <a:pt x="1169" y="94"/>
                  </a:lnTo>
                  <a:lnTo>
                    <a:pt x="1148" y="87"/>
                  </a:lnTo>
                  <a:lnTo>
                    <a:pt x="1118" y="81"/>
                  </a:lnTo>
                  <a:lnTo>
                    <a:pt x="1086" y="71"/>
                  </a:lnTo>
                  <a:lnTo>
                    <a:pt x="1086" y="71"/>
                  </a:lnTo>
                  <a:lnTo>
                    <a:pt x="1019" y="56"/>
                  </a:lnTo>
                  <a:lnTo>
                    <a:pt x="948" y="46"/>
                  </a:lnTo>
                  <a:lnTo>
                    <a:pt x="872" y="41"/>
                  </a:lnTo>
                  <a:lnTo>
                    <a:pt x="791" y="43"/>
                  </a:lnTo>
                  <a:lnTo>
                    <a:pt x="709" y="51"/>
                  </a:lnTo>
                  <a:lnTo>
                    <a:pt x="625" y="64"/>
                  </a:lnTo>
                  <a:lnTo>
                    <a:pt x="545" y="87"/>
                  </a:lnTo>
                  <a:lnTo>
                    <a:pt x="469" y="119"/>
                  </a:lnTo>
                  <a:lnTo>
                    <a:pt x="398" y="157"/>
                  </a:lnTo>
                  <a:lnTo>
                    <a:pt x="332" y="205"/>
                  </a:lnTo>
                  <a:lnTo>
                    <a:pt x="332" y="205"/>
                  </a:lnTo>
                  <a:lnTo>
                    <a:pt x="278" y="256"/>
                  </a:lnTo>
                  <a:lnTo>
                    <a:pt x="230" y="300"/>
                  </a:lnTo>
                  <a:lnTo>
                    <a:pt x="193" y="344"/>
                  </a:lnTo>
                  <a:lnTo>
                    <a:pt x="163" y="382"/>
                  </a:lnTo>
                  <a:lnTo>
                    <a:pt x="140" y="417"/>
                  </a:lnTo>
                  <a:lnTo>
                    <a:pt x="122" y="451"/>
                  </a:lnTo>
                  <a:lnTo>
                    <a:pt x="106" y="483"/>
                  </a:lnTo>
                  <a:lnTo>
                    <a:pt x="94" y="514"/>
                  </a:lnTo>
                  <a:lnTo>
                    <a:pt x="83" y="544"/>
                  </a:lnTo>
                  <a:lnTo>
                    <a:pt x="73" y="573"/>
                  </a:lnTo>
                  <a:lnTo>
                    <a:pt x="73" y="573"/>
                  </a:lnTo>
                  <a:lnTo>
                    <a:pt x="60" y="610"/>
                  </a:lnTo>
                  <a:lnTo>
                    <a:pt x="48" y="638"/>
                  </a:lnTo>
                  <a:lnTo>
                    <a:pt x="35" y="659"/>
                  </a:lnTo>
                  <a:lnTo>
                    <a:pt x="25" y="674"/>
                  </a:lnTo>
                  <a:lnTo>
                    <a:pt x="16" y="684"/>
                  </a:lnTo>
                  <a:lnTo>
                    <a:pt x="9" y="687"/>
                  </a:lnTo>
                  <a:lnTo>
                    <a:pt x="3" y="684"/>
                  </a:lnTo>
                  <a:lnTo>
                    <a:pt x="2" y="677"/>
                  </a:lnTo>
                  <a:lnTo>
                    <a:pt x="0" y="663"/>
                  </a:lnTo>
                  <a:lnTo>
                    <a:pt x="2" y="645"/>
                  </a:lnTo>
                  <a:lnTo>
                    <a:pt x="2" y="645"/>
                  </a:lnTo>
                </a:path>
              </a:pathLst>
            </a:custGeom>
            <a:solidFill>
              <a:srgbClr val="FFF18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7" name="Freeform 308">
              <a:extLst>
                <a:ext uri="{FF2B5EF4-FFF2-40B4-BE49-F238E27FC236}">
                  <a16:creationId xmlns:a16="http://schemas.microsoft.com/office/drawing/2014/main" id="{67D2A612-7447-5709-F0BD-0F909DB7B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1312"/>
              <a:ext cx="1190" cy="671"/>
            </a:xfrm>
            <a:custGeom>
              <a:avLst/>
              <a:gdLst/>
              <a:ahLst/>
              <a:cxnLst>
                <a:cxn ang="0">
                  <a:pos x="45" y="506"/>
                </a:cxn>
                <a:cxn ang="0">
                  <a:pos x="164" y="299"/>
                </a:cxn>
                <a:cxn ang="0">
                  <a:pos x="321" y="149"/>
                </a:cxn>
                <a:cxn ang="0">
                  <a:pos x="505" y="52"/>
                </a:cxn>
                <a:cxn ang="0">
                  <a:pos x="706" y="6"/>
                </a:cxn>
                <a:cxn ang="0">
                  <a:pos x="809" y="0"/>
                </a:cxn>
                <a:cxn ang="0">
                  <a:pos x="906" y="4"/>
                </a:cxn>
                <a:cxn ang="0">
                  <a:pos x="993" y="13"/>
                </a:cxn>
                <a:cxn ang="0">
                  <a:pos x="1066" y="25"/>
                </a:cxn>
                <a:cxn ang="0">
                  <a:pos x="1125" y="42"/>
                </a:cxn>
                <a:cxn ang="0">
                  <a:pos x="1168" y="63"/>
                </a:cxn>
                <a:cxn ang="0">
                  <a:pos x="1180" y="72"/>
                </a:cxn>
                <a:cxn ang="0">
                  <a:pos x="1189" y="82"/>
                </a:cxn>
                <a:cxn ang="0">
                  <a:pos x="1178" y="84"/>
                </a:cxn>
                <a:cxn ang="0">
                  <a:pos x="1149" y="80"/>
                </a:cxn>
                <a:cxn ang="0">
                  <a:pos x="1102" y="68"/>
                </a:cxn>
                <a:cxn ang="0">
                  <a:pos x="1073" y="59"/>
                </a:cxn>
                <a:cxn ang="0">
                  <a:pos x="938" y="36"/>
                </a:cxn>
                <a:cxn ang="0">
                  <a:pos x="782" y="34"/>
                </a:cxn>
                <a:cxn ang="0">
                  <a:pos x="618" y="57"/>
                </a:cxn>
                <a:cxn ang="0">
                  <a:pos x="461" y="110"/>
                </a:cxn>
                <a:cxn ang="0">
                  <a:pos x="324" y="195"/>
                </a:cxn>
                <a:cxn ang="0">
                  <a:pos x="268" y="246"/>
                </a:cxn>
                <a:cxn ang="0">
                  <a:pos x="183" y="335"/>
                </a:cxn>
                <a:cxn ang="0">
                  <a:pos x="130" y="409"/>
                </a:cxn>
                <a:cxn ang="0">
                  <a:pos x="96" y="471"/>
                </a:cxn>
                <a:cxn ang="0">
                  <a:pos x="73" y="531"/>
                </a:cxn>
                <a:cxn ang="0">
                  <a:pos x="65" y="558"/>
                </a:cxn>
                <a:cxn ang="0">
                  <a:pos x="40" y="621"/>
                </a:cxn>
                <a:cxn ang="0">
                  <a:pos x="19" y="657"/>
                </a:cxn>
                <a:cxn ang="0">
                  <a:pos x="4" y="670"/>
                </a:cxn>
                <a:cxn ang="0">
                  <a:pos x="0" y="658"/>
                </a:cxn>
                <a:cxn ang="0">
                  <a:pos x="2" y="630"/>
                </a:cxn>
              </a:cxnLst>
              <a:rect l="0" t="0" r="r" b="b"/>
              <a:pathLst>
                <a:path w="1190" h="671">
                  <a:moveTo>
                    <a:pt x="2" y="630"/>
                  </a:moveTo>
                  <a:lnTo>
                    <a:pt x="45" y="506"/>
                  </a:lnTo>
                  <a:lnTo>
                    <a:pt x="98" y="393"/>
                  </a:lnTo>
                  <a:lnTo>
                    <a:pt x="164" y="299"/>
                  </a:lnTo>
                  <a:lnTo>
                    <a:pt x="238" y="217"/>
                  </a:lnTo>
                  <a:lnTo>
                    <a:pt x="321" y="149"/>
                  </a:lnTo>
                  <a:lnTo>
                    <a:pt x="411" y="95"/>
                  </a:lnTo>
                  <a:lnTo>
                    <a:pt x="505" y="52"/>
                  </a:lnTo>
                  <a:lnTo>
                    <a:pt x="604" y="25"/>
                  </a:lnTo>
                  <a:lnTo>
                    <a:pt x="706" y="6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57" y="2"/>
                  </a:lnTo>
                  <a:lnTo>
                    <a:pt x="906" y="4"/>
                  </a:lnTo>
                  <a:lnTo>
                    <a:pt x="950" y="6"/>
                  </a:lnTo>
                  <a:lnTo>
                    <a:pt x="993" y="13"/>
                  </a:lnTo>
                  <a:lnTo>
                    <a:pt x="1030" y="19"/>
                  </a:lnTo>
                  <a:lnTo>
                    <a:pt x="1066" y="25"/>
                  </a:lnTo>
                  <a:lnTo>
                    <a:pt x="1098" y="34"/>
                  </a:lnTo>
                  <a:lnTo>
                    <a:pt x="1125" y="42"/>
                  </a:lnTo>
                  <a:lnTo>
                    <a:pt x="1149" y="52"/>
                  </a:lnTo>
                  <a:lnTo>
                    <a:pt x="1168" y="63"/>
                  </a:lnTo>
                  <a:lnTo>
                    <a:pt x="1168" y="63"/>
                  </a:lnTo>
                  <a:lnTo>
                    <a:pt x="1180" y="72"/>
                  </a:lnTo>
                  <a:lnTo>
                    <a:pt x="1186" y="78"/>
                  </a:lnTo>
                  <a:lnTo>
                    <a:pt x="1189" y="82"/>
                  </a:lnTo>
                  <a:lnTo>
                    <a:pt x="1184" y="84"/>
                  </a:lnTo>
                  <a:lnTo>
                    <a:pt x="1178" y="84"/>
                  </a:lnTo>
                  <a:lnTo>
                    <a:pt x="1165" y="82"/>
                  </a:lnTo>
                  <a:lnTo>
                    <a:pt x="1149" y="80"/>
                  </a:lnTo>
                  <a:lnTo>
                    <a:pt x="1127" y="73"/>
                  </a:lnTo>
                  <a:lnTo>
                    <a:pt x="1102" y="68"/>
                  </a:lnTo>
                  <a:lnTo>
                    <a:pt x="1073" y="59"/>
                  </a:lnTo>
                  <a:lnTo>
                    <a:pt x="1073" y="59"/>
                  </a:lnTo>
                  <a:lnTo>
                    <a:pt x="1007" y="45"/>
                  </a:lnTo>
                  <a:lnTo>
                    <a:pt x="938" y="36"/>
                  </a:lnTo>
                  <a:lnTo>
                    <a:pt x="860" y="31"/>
                  </a:lnTo>
                  <a:lnTo>
                    <a:pt x="782" y="34"/>
                  </a:lnTo>
                  <a:lnTo>
                    <a:pt x="699" y="42"/>
                  </a:lnTo>
                  <a:lnTo>
                    <a:pt x="618" y="57"/>
                  </a:lnTo>
                  <a:lnTo>
                    <a:pt x="537" y="78"/>
                  </a:lnTo>
                  <a:lnTo>
                    <a:pt x="461" y="110"/>
                  </a:lnTo>
                  <a:lnTo>
                    <a:pt x="390" y="147"/>
                  </a:lnTo>
                  <a:lnTo>
                    <a:pt x="324" y="195"/>
                  </a:lnTo>
                  <a:lnTo>
                    <a:pt x="324" y="195"/>
                  </a:lnTo>
                  <a:lnTo>
                    <a:pt x="268" y="246"/>
                  </a:lnTo>
                  <a:lnTo>
                    <a:pt x="223" y="292"/>
                  </a:lnTo>
                  <a:lnTo>
                    <a:pt x="183" y="335"/>
                  </a:lnTo>
                  <a:lnTo>
                    <a:pt x="153" y="372"/>
                  </a:lnTo>
                  <a:lnTo>
                    <a:pt x="130" y="409"/>
                  </a:lnTo>
                  <a:lnTo>
                    <a:pt x="112" y="442"/>
                  </a:lnTo>
                  <a:lnTo>
                    <a:pt x="96" y="471"/>
                  </a:lnTo>
                  <a:lnTo>
                    <a:pt x="84" y="501"/>
                  </a:lnTo>
                  <a:lnTo>
                    <a:pt x="73" y="531"/>
                  </a:lnTo>
                  <a:lnTo>
                    <a:pt x="65" y="558"/>
                  </a:lnTo>
                  <a:lnTo>
                    <a:pt x="65" y="558"/>
                  </a:lnTo>
                  <a:lnTo>
                    <a:pt x="52" y="594"/>
                  </a:lnTo>
                  <a:lnTo>
                    <a:pt x="40" y="621"/>
                  </a:lnTo>
                  <a:lnTo>
                    <a:pt x="29" y="642"/>
                  </a:lnTo>
                  <a:lnTo>
                    <a:pt x="19" y="657"/>
                  </a:lnTo>
                  <a:lnTo>
                    <a:pt x="10" y="665"/>
                  </a:lnTo>
                  <a:lnTo>
                    <a:pt x="4" y="670"/>
                  </a:lnTo>
                  <a:lnTo>
                    <a:pt x="0" y="667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2" y="630"/>
                  </a:lnTo>
                  <a:lnTo>
                    <a:pt x="2" y="630"/>
                  </a:lnTo>
                </a:path>
              </a:pathLst>
            </a:custGeom>
            <a:solidFill>
              <a:srgbClr val="FFF39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8" name="Freeform 309">
              <a:extLst>
                <a:ext uri="{FF2B5EF4-FFF2-40B4-BE49-F238E27FC236}">
                  <a16:creationId xmlns:a16="http://schemas.microsoft.com/office/drawing/2014/main" id="{9F172F54-2A00-FA7A-C626-4D180398D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" y="1314"/>
              <a:ext cx="1167" cy="651"/>
            </a:xfrm>
            <a:custGeom>
              <a:avLst/>
              <a:gdLst/>
              <a:ahLst/>
              <a:cxnLst>
                <a:cxn ang="0">
                  <a:pos x="48" y="489"/>
                </a:cxn>
                <a:cxn ang="0">
                  <a:pos x="170" y="287"/>
                </a:cxn>
                <a:cxn ang="0">
                  <a:pos x="326" y="142"/>
                </a:cxn>
                <a:cxn ang="0">
                  <a:pos x="508" y="48"/>
                </a:cxn>
                <a:cxn ang="0">
                  <a:pos x="704" y="4"/>
                </a:cxn>
                <a:cxn ang="0">
                  <a:pos x="803" y="0"/>
                </a:cxn>
                <a:cxn ang="0">
                  <a:pos x="897" y="2"/>
                </a:cxn>
                <a:cxn ang="0">
                  <a:pos x="982" y="8"/>
                </a:cxn>
                <a:cxn ang="0">
                  <a:pos x="1053" y="20"/>
                </a:cxn>
                <a:cxn ang="0">
                  <a:pos x="1108" y="34"/>
                </a:cxn>
                <a:cxn ang="0">
                  <a:pos x="1148" y="50"/>
                </a:cxn>
                <a:cxn ang="0">
                  <a:pos x="1159" y="59"/>
                </a:cxn>
                <a:cxn ang="0">
                  <a:pos x="1166" y="68"/>
                </a:cxn>
                <a:cxn ang="0">
                  <a:pos x="1155" y="68"/>
                </a:cxn>
                <a:cxn ang="0">
                  <a:pos x="1129" y="63"/>
                </a:cxn>
                <a:cxn ang="0">
                  <a:pos x="1087" y="52"/>
                </a:cxn>
                <a:cxn ang="0">
                  <a:pos x="1060" y="44"/>
                </a:cxn>
                <a:cxn ang="0">
                  <a:pos x="927" y="20"/>
                </a:cxn>
                <a:cxn ang="0">
                  <a:pos x="771" y="20"/>
                </a:cxn>
                <a:cxn ang="0">
                  <a:pos x="609" y="44"/>
                </a:cxn>
                <a:cxn ang="0">
                  <a:pos x="453" y="96"/>
                </a:cxn>
                <a:cxn ang="0">
                  <a:pos x="316" y="183"/>
                </a:cxn>
                <a:cxn ang="0">
                  <a:pos x="261" y="234"/>
                </a:cxn>
                <a:cxn ang="0">
                  <a:pos x="177" y="320"/>
                </a:cxn>
                <a:cxn ang="0">
                  <a:pos x="122" y="396"/>
                </a:cxn>
                <a:cxn ang="0">
                  <a:pos x="89" y="460"/>
                </a:cxn>
                <a:cxn ang="0">
                  <a:pos x="67" y="514"/>
                </a:cxn>
                <a:cxn ang="0">
                  <a:pos x="57" y="539"/>
                </a:cxn>
                <a:cxn ang="0">
                  <a:pos x="34" y="601"/>
                </a:cxn>
                <a:cxn ang="0">
                  <a:pos x="15" y="636"/>
                </a:cxn>
                <a:cxn ang="0">
                  <a:pos x="4" y="650"/>
                </a:cxn>
                <a:cxn ang="0">
                  <a:pos x="0" y="638"/>
                </a:cxn>
                <a:cxn ang="0">
                  <a:pos x="4" y="611"/>
                </a:cxn>
              </a:cxnLst>
              <a:rect l="0" t="0" r="r" b="b"/>
              <a:pathLst>
                <a:path w="1167" h="651">
                  <a:moveTo>
                    <a:pt x="4" y="611"/>
                  </a:moveTo>
                  <a:lnTo>
                    <a:pt x="48" y="489"/>
                  </a:lnTo>
                  <a:lnTo>
                    <a:pt x="103" y="380"/>
                  </a:lnTo>
                  <a:lnTo>
                    <a:pt x="170" y="287"/>
                  </a:lnTo>
                  <a:lnTo>
                    <a:pt x="244" y="207"/>
                  </a:lnTo>
                  <a:lnTo>
                    <a:pt x="326" y="142"/>
                  </a:lnTo>
                  <a:lnTo>
                    <a:pt x="415" y="89"/>
                  </a:lnTo>
                  <a:lnTo>
                    <a:pt x="508" y="48"/>
                  </a:lnTo>
                  <a:lnTo>
                    <a:pt x="605" y="20"/>
                  </a:lnTo>
                  <a:lnTo>
                    <a:pt x="704" y="4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51" y="0"/>
                  </a:lnTo>
                  <a:lnTo>
                    <a:pt x="897" y="2"/>
                  </a:lnTo>
                  <a:lnTo>
                    <a:pt x="942" y="4"/>
                  </a:lnTo>
                  <a:lnTo>
                    <a:pt x="982" y="8"/>
                  </a:lnTo>
                  <a:lnTo>
                    <a:pt x="1020" y="15"/>
                  </a:lnTo>
                  <a:lnTo>
                    <a:pt x="1053" y="20"/>
                  </a:lnTo>
                  <a:lnTo>
                    <a:pt x="1083" y="27"/>
                  </a:lnTo>
                  <a:lnTo>
                    <a:pt x="1108" y="34"/>
                  </a:lnTo>
                  <a:lnTo>
                    <a:pt x="1131" y="42"/>
                  </a:lnTo>
                  <a:lnTo>
                    <a:pt x="1148" y="50"/>
                  </a:lnTo>
                  <a:lnTo>
                    <a:pt x="1148" y="50"/>
                  </a:lnTo>
                  <a:lnTo>
                    <a:pt x="1159" y="59"/>
                  </a:lnTo>
                  <a:lnTo>
                    <a:pt x="1163" y="63"/>
                  </a:lnTo>
                  <a:lnTo>
                    <a:pt x="1166" y="68"/>
                  </a:lnTo>
                  <a:lnTo>
                    <a:pt x="1163" y="68"/>
                  </a:lnTo>
                  <a:lnTo>
                    <a:pt x="1155" y="68"/>
                  </a:lnTo>
                  <a:lnTo>
                    <a:pt x="1145" y="68"/>
                  </a:lnTo>
                  <a:lnTo>
                    <a:pt x="1129" y="63"/>
                  </a:lnTo>
                  <a:lnTo>
                    <a:pt x="1111" y="59"/>
                  </a:lnTo>
                  <a:lnTo>
                    <a:pt x="1087" y="52"/>
                  </a:lnTo>
                  <a:lnTo>
                    <a:pt x="1060" y="44"/>
                  </a:lnTo>
                  <a:lnTo>
                    <a:pt x="1060" y="44"/>
                  </a:lnTo>
                  <a:lnTo>
                    <a:pt x="996" y="31"/>
                  </a:lnTo>
                  <a:lnTo>
                    <a:pt x="927" y="20"/>
                  </a:lnTo>
                  <a:lnTo>
                    <a:pt x="851" y="18"/>
                  </a:lnTo>
                  <a:lnTo>
                    <a:pt x="771" y="20"/>
                  </a:lnTo>
                  <a:lnTo>
                    <a:pt x="691" y="29"/>
                  </a:lnTo>
                  <a:lnTo>
                    <a:pt x="609" y="44"/>
                  </a:lnTo>
                  <a:lnTo>
                    <a:pt x="529" y="68"/>
                  </a:lnTo>
                  <a:lnTo>
                    <a:pt x="453" y="96"/>
                  </a:lnTo>
                  <a:lnTo>
                    <a:pt x="381" y="137"/>
                  </a:lnTo>
                  <a:lnTo>
                    <a:pt x="316" y="183"/>
                  </a:lnTo>
                  <a:lnTo>
                    <a:pt x="316" y="183"/>
                  </a:lnTo>
                  <a:lnTo>
                    <a:pt x="261" y="234"/>
                  </a:lnTo>
                  <a:lnTo>
                    <a:pt x="215" y="280"/>
                  </a:lnTo>
                  <a:lnTo>
                    <a:pt x="177" y="320"/>
                  </a:lnTo>
                  <a:lnTo>
                    <a:pt x="145" y="361"/>
                  </a:lnTo>
                  <a:lnTo>
                    <a:pt x="122" y="396"/>
                  </a:lnTo>
                  <a:lnTo>
                    <a:pt x="103" y="428"/>
                  </a:lnTo>
                  <a:lnTo>
                    <a:pt x="89" y="460"/>
                  </a:lnTo>
                  <a:lnTo>
                    <a:pt x="75" y="486"/>
                  </a:lnTo>
                  <a:lnTo>
                    <a:pt x="67" y="514"/>
                  </a:lnTo>
                  <a:lnTo>
                    <a:pt x="57" y="539"/>
                  </a:lnTo>
                  <a:lnTo>
                    <a:pt x="57" y="539"/>
                  </a:lnTo>
                  <a:lnTo>
                    <a:pt x="44" y="576"/>
                  </a:lnTo>
                  <a:lnTo>
                    <a:pt x="34" y="601"/>
                  </a:lnTo>
                  <a:lnTo>
                    <a:pt x="23" y="622"/>
                  </a:lnTo>
                  <a:lnTo>
                    <a:pt x="15" y="636"/>
                  </a:lnTo>
                  <a:lnTo>
                    <a:pt x="8" y="645"/>
                  </a:lnTo>
                  <a:lnTo>
                    <a:pt x="4" y="650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4" y="611"/>
                  </a:lnTo>
                  <a:lnTo>
                    <a:pt x="4" y="611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9" name="Freeform 310">
              <a:extLst>
                <a:ext uri="{FF2B5EF4-FFF2-40B4-BE49-F238E27FC236}">
                  <a16:creationId xmlns:a16="http://schemas.microsoft.com/office/drawing/2014/main" id="{9E0F2D24-0C9D-AE3A-180D-BE2476FF4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" y="1318"/>
              <a:ext cx="1145" cy="628"/>
            </a:xfrm>
            <a:custGeom>
              <a:avLst/>
              <a:gdLst/>
              <a:ahLst/>
              <a:cxnLst>
                <a:cxn ang="0">
                  <a:pos x="50" y="473"/>
                </a:cxn>
                <a:cxn ang="0">
                  <a:pos x="174" y="275"/>
                </a:cxn>
                <a:cxn ang="0">
                  <a:pos x="333" y="135"/>
                </a:cxn>
                <a:cxn ang="0">
                  <a:pos x="510" y="46"/>
                </a:cxn>
                <a:cxn ang="0">
                  <a:pos x="701" y="4"/>
                </a:cxn>
                <a:cxn ang="0">
                  <a:pos x="796" y="0"/>
                </a:cxn>
                <a:cxn ang="0">
                  <a:pos x="889" y="2"/>
                </a:cxn>
                <a:cxn ang="0">
                  <a:pos x="971" y="8"/>
                </a:cxn>
                <a:cxn ang="0">
                  <a:pos x="1039" y="16"/>
                </a:cxn>
                <a:cxn ang="0">
                  <a:pos x="1093" y="29"/>
                </a:cxn>
                <a:cxn ang="0">
                  <a:pos x="1127" y="41"/>
                </a:cxn>
                <a:cxn ang="0">
                  <a:pos x="1138" y="48"/>
                </a:cxn>
                <a:cxn ang="0">
                  <a:pos x="1144" y="54"/>
                </a:cxn>
                <a:cxn ang="0">
                  <a:pos x="1134" y="54"/>
                </a:cxn>
                <a:cxn ang="0">
                  <a:pos x="1108" y="48"/>
                </a:cxn>
                <a:cxn ang="0">
                  <a:pos x="1070" y="40"/>
                </a:cxn>
                <a:cxn ang="0">
                  <a:pos x="1047" y="31"/>
                </a:cxn>
                <a:cxn ang="0">
                  <a:pos x="916" y="10"/>
                </a:cxn>
                <a:cxn ang="0">
                  <a:pos x="763" y="8"/>
                </a:cxn>
                <a:cxn ang="0">
                  <a:pos x="602" y="34"/>
                </a:cxn>
                <a:cxn ang="0">
                  <a:pos x="444" y="86"/>
                </a:cxn>
                <a:cxn ang="0">
                  <a:pos x="310" y="172"/>
                </a:cxn>
                <a:cxn ang="0">
                  <a:pos x="253" y="222"/>
                </a:cxn>
                <a:cxn ang="0">
                  <a:pos x="168" y="310"/>
                </a:cxn>
                <a:cxn ang="0">
                  <a:pos x="113" y="383"/>
                </a:cxn>
                <a:cxn ang="0">
                  <a:pos x="80" y="445"/>
                </a:cxn>
                <a:cxn ang="0">
                  <a:pos x="59" y="498"/>
                </a:cxn>
                <a:cxn ang="0">
                  <a:pos x="50" y="521"/>
                </a:cxn>
                <a:cxn ang="0">
                  <a:pos x="27" y="581"/>
                </a:cxn>
                <a:cxn ang="0">
                  <a:pos x="11" y="616"/>
                </a:cxn>
                <a:cxn ang="0">
                  <a:pos x="0" y="627"/>
                </a:cxn>
                <a:cxn ang="0">
                  <a:pos x="0" y="618"/>
                </a:cxn>
                <a:cxn ang="0">
                  <a:pos x="4" y="592"/>
                </a:cxn>
              </a:cxnLst>
              <a:rect l="0" t="0" r="r" b="b"/>
              <a:pathLst>
                <a:path w="1145" h="628">
                  <a:moveTo>
                    <a:pt x="4" y="592"/>
                  </a:moveTo>
                  <a:lnTo>
                    <a:pt x="50" y="473"/>
                  </a:lnTo>
                  <a:lnTo>
                    <a:pt x="107" y="365"/>
                  </a:lnTo>
                  <a:lnTo>
                    <a:pt x="174" y="275"/>
                  </a:lnTo>
                  <a:lnTo>
                    <a:pt x="250" y="197"/>
                  </a:lnTo>
                  <a:lnTo>
                    <a:pt x="333" y="135"/>
                  </a:lnTo>
                  <a:lnTo>
                    <a:pt x="419" y="84"/>
                  </a:lnTo>
                  <a:lnTo>
                    <a:pt x="510" y="46"/>
                  </a:lnTo>
                  <a:lnTo>
                    <a:pt x="605" y="20"/>
                  </a:lnTo>
                  <a:lnTo>
                    <a:pt x="701" y="4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842" y="0"/>
                  </a:lnTo>
                  <a:lnTo>
                    <a:pt x="889" y="2"/>
                  </a:lnTo>
                  <a:lnTo>
                    <a:pt x="931" y="4"/>
                  </a:lnTo>
                  <a:lnTo>
                    <a:pt x="971" y="8"/>
                  </a:lnTo>
                  <a:lnTo>
                    <a:pt x="1007" y="13"/>
                  </a:lnTo>
                  <a:lnTo>
                    <a:pt x="1039" y="16"/>
                  </a:lnTo>
                  <a:lnTo>
                    <a:pt x="1068" y="23"/>
                  </a:lnTo>
                  <a:lnTo>
                    <a:pt x="1093" y="29"/>
                  </a:lnTo>
                  <a:lnTo>
                    <a:pt x="1113" y="36"/>
                  </a:lnTo>
                  <a:lnTo>
                    <a:pt x="1127" y="41"/>
                  </a:lnTo>
                  <a:lnTo>
                    <a:pt x="1127" y="41"/>
                  </a:lnTo>
                  <a:lnTo>
                    <a:pt x="1138" y="48"/>
                  </a:lnTo>
                  <a:lnTo>
                    <a:pt x="1141" y="52"/>
                  </a:lnTo>
                  <a:lnTo>
                    <a:pt x="1144" y="54"/>
                  </a:lnTo>
                  <a:lnTo>
                    <a:pt x="1140" y="54"/>
                  </a:lnTo>
                  <a:lnTo>
                    <a:pt x="1134" y="54"/>
                  </a:lnTo>
                  <a:lnTo>
                    <a:pt x="1123" y="52"/>
                  </a:lnTo>
                  <a:lnTo>
                    <a:pt x="1108" y="48"/>
                  </a:lnTo>
                  <a:lnTo>
                    <a:pt x="1091" y="43"/>
                  </a:lnTo>
                  <a:lnTo>
                    <a:pt x="1070" y="40"/>
                  </a:lnTo>
                  <a:lnTo>
                    <a:pt x="1047" y="31"/>
                  </a:lnTo>
                  <a:lnTo>
                    <a:pt x="1047" y="31"/>
                  </a:lnTo>
                  <a:lnTo>
                    <a:pt x="986" y="18"/>
                  </a:lnTo>
                  <a:lnTo>
                    <a:pt x="916" y="10"/>
                  </a:lnTo>
                  <a:lnTo>
                    <a:pt x="842" y="8"/>
                  </a:lnTo>
                  <a:lnTo>
                    <a:pt x="763" y="8"/>
                  </a:lnTo>
                  <a:lnTo>
                    <a:pt x="683" y="18"/>
                  </a:lnTo>
                  <a:lnTo>
                    <a:pt x="602" y="34"/>
                  </a:lnTo>
                  <a:lnTo>
                    <a:pt x="522" y="57"/>
                  </a:lnTo>
                  <a:lnTo>
                    <a:pt x="444" y="86"/>
                  </a:lnTo>
                  <a:lnTo>
                    <a:pt x="372" y="126"/>
                  </a:lnTo>
                  <a:lnTo>
                    <a:pt x="310" y="172"/>
                  </a:lnTo>
                  <a:lnTo>
                    <a:pt x="310" y="172"/>
                  </a:lnTo>
                  <a:lnTo>
                    <a:pt x="253" y="222"/>
                  </a:lnTo>
                  <a:lnTo>
                    <a:pt x="206" y="269"/>
                  </a:lnTo>
                  <a:lnTo>
                    <a:pt x="168" y="310"/>
                  </a:lnTo>
                  <a:lnTo>
                    <a:pt x="137" y="349"/>
                  </a:lnTo>
                  <a:lnTo>
                    <a:pt x="113" y="383"/>
                  </a:lnTo>
                  <a:lnTo>
                    <a:pt x="94" y="416"/>
                  </a:lnTo>
                  <a:lnTo>
                    <a:pt x="80" y="445"/>
                  </a:lnTo>
                  <a:lnTo>
                    <a:pt x="67" y="473"/>
                  </a:lnTo>
                  <a:lnTo>
                    <a:pt x="59" y="498"/>
                  </a:lnTo>
                  <a:lnTo>
                    <a:pt x="50" y="521"/>
                  </a:lnTo>
                  <a:lnTo>
                    <a:pt x="50" y="521"/>
                  </a:lnTo>
                  <a:lnTo>
                    <a:pt x="37" y="554"/>
                  </a:lnTo>
                  <a:lnTo>
                    <a:pt x="27" y="581"/>
                  </a:lnTo>
                  <a:lnTo>
                    <a:pt x="16" y="601"/>
                  </a:lnTo>
                  <a:lnTo>
                    <a:pt x="11" y="616"/>
                  </a:lnTo>
                  <a:lnTo>
                    <a:pt x="4" y="624"/>
                  </a:lnTo>
                  <a:lnTo>
                    <a:pt x="0" y="627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2" y="607"/>
                  </a:lnTo>
                  <a:lnTo>
                    <a:pt x="4" y="592"/>
                  </a:lnTo>
                  <a:lnTo>
                    <a:pt x="4" y="592"/>
                  </a:lnTo>
                </a:path>
              </a:pathLst>
            </a:custGeom>
            <a:solidFill>
              <a:srgbClr val="FFF7A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0" name="Freeform 311">
              <a:extLst>
                <a:ext uri="{FF2B5EF4-FFF2-40B4-BE49-F238E27FC236}">
                  <a16:creationId xmlns:a16="http://schemas.microsoft.com/office/drawing/2014/main" id="{17172391-2B32-D0C7-578A-FA3C3EB12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" y="1955"/>
              <a:ext cx="195" cy="170"/>
            </a:xfrm>
            <a:custGeom>
              <a:avLst/>
              <a:gdLst/>
              <a:ahLst/>
              <a:cxnLst>
                <a:cxn ang="0">
                  <a:pos x="94" y="118"/>
                </a:cxn>
                <a:cxn ang="0">
                  <a:pos x="154" y="127"/>
                </a:cxn>
                <a:cxn ang="0">
                  <a:pos x="160" y="90"/>
                </a:cxn>
                <a:cxn ang="0">
                  <a:pos x="160" y="90"/>
                </a:cxn>
                <a:cxn ang="0">
                  <a:pos x="160" y="74"/>
                </a:cxn>
                <a:cxn ang="0">
                  <a:pos x="152" y="61"/>
                </a:cxn>
                <a:cxn ang="0">
                  <a:pos x="139" y="50"/>
                </a:cxn>
                <a:cxn ang="0">
                  <a:pos x="124" y="44"/>
                </a:cxn>
                <a:cxn ang="0">
                  <a:pos x="105" y="39"/>
                </a:cxn>
                <a:cxn ang="0">
                  <a:pos x="105" y="39"/>
                </a:cxn>
                <a:cxn ang="0">
                  <a:pos x="78" y="38"/>
                </a:cxn>
                <a:cxn ang="0">
                  <a:pos x="61" y="44"/>
                </a:cxn>
                <a:cxn ang="0">
                  <a:pos x="50" y="53"/>
                </a:cxn>
                <a:cxn ang="0">
                  <a:pos x="44" y="64"/>
                </a:cxn>
                <a:cxn ang="0">
                  <a:pos x="41" y="71"/>
                </a:cxn>
                <a:cxn ang="0">
                  <a:pos x="36" y="110"/>
                </a:cxn>
                <a:cxn ang="0">
                  <a:pos x="94" y="118"/>
                </a:cxn>
                <a:cxn ang="0">
                  <a:pos x="91" y="154"/>
                </a:cxn>
                <a:cxn ang="0">
                  <a:pos x="0" y="141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16" y="44"/>
                </a:cxn>
                <a:cxn ang="0">
                  <a:pos x="23" y="32"/>
                </a:cxn>
                <a:cxn ang="0">
                  <a:pos x="31" y="20"/>
                </a:cxn>
                <a:cxn ang="0">
                  <a:pos x="40" y="13"/>
                </a:cxn>
                <a:cxn ang="0">
                  <a:pos x="52" y="6"/>
                </a:cxn>
                <a:cxn ang="0">
                  <a:pos x="63" y="4"/>
                </a:cxn>
                <a:cxn ang="0">
                  <a:pos x="73" y="0"/>
                </a:cxn>
                <a:cxn ang="0">
                  <a:pos x="87" y="0"/>
                </a:cxn>
                <a:cxn ang="0">
                  <a:pos x="99" y="0"/>
                </a:cxn>
                <a:cxn ang="0">
                  <a:pos x="110" y="2"/>
                </a:cxn>
                <a:cxn ang="0">
                  <a:pos x="110" y="2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5" y="13"/>
                </a:cxn>
                <a:cxn ang="0">
                  <a:pos x="158" y="18"/>
                </a:cxn>
                <a:cxn ang="0">
                  <a:pos x="168" y="25"/>
                </a:cxn>
                <a:cxn ang="0">
                  <a:pos x="177" y="36"/>
                </a:cxn>
                <a:cxn ang="0">
                  <a:pos x="186" y="46"/>
                </a:cxn>
                <a:cxn ang="0">
                  <a:pos x="190" y="59"/>
                </a:cxn>
                <a:cxn ang="0">
                  <a:pos x="194" y="74"/>
                </a:cxn>
                <a:cxn ang="0">
                  <a:pos x="191" y="90"/>
                </a:cxn>
                <a:cxn ang="0">
                  <a:pos x="179" y="169"/>
                </a:cxn>
                <a:cxn ang="0">
                  <a:pos x="91" y="154"/>
                </a:cxn>
                <a:cxn ang="0">
                  <a:pos x="94" y="118"/>
                </a:cxn>
                <a:cxn ang="0">
                  <a:pos x="94" y="118"/>
                </a:cxn>
              </a:cxnLst>
              <a:rect l="0" t="0" r="r" b="b"/>
              <a:pathLst>
                <a:path w="195" h="170">
                  <a:moveTo>
                    <a:pt x="94" y="118"/>
                  </a:moveTo>
                  <a:lnTo>
                    <a:pt x="154" y="127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60" y="74"/>
                  </a:lnTo>
                  <a:lnTo>
                    <a:pt x="152" y="61"/>
                  </a:lnTo>
                  <a:lnTo>
                    <a:pt x="139" y="50"/>
                  </a:lnTo>
                  <a:lnTo>
                    <a:pt x="124" y="44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78" y="38"/>
                  </a:lnTo>
                  <a:lnTo>
                    <a:pt x="61" y="44"/>
                  </a:lnTo>
                  <a:lnTo>
                    <a:pt x="50" y="53"/>
                  </a:lnTo>
                  <a:lnTo>
                    <a:pt x="44" y="64"/>
                  </a:lnTo>
                  <a:lnTo>
                    <a:pt x="41" y="71"/>
                  </a:lnTo>
                  <a:lnTo>
                    <a:pt x="36" y="110"/>
                  </a:lnTo>
                  <a:lnTo>
                    <a:pt x="94" y="118"/>
                  </a:lnTo>
                  <a:lnTo>
                    <a:pt x="91" y="154"/>
                  </a:lnTo>
                  <a:lnTo>
                    <a:pt x="0" y="14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1" y="20"/>
                  </a:lnTo>
                  <a:lnTo>
                    <a:pt x="40" y="13"/>
                  </a:lnTo>
                  <a:lnTo>
                    <a:pt x="52" y="6"/>
                  </a:lnTo>
                  <a:lnTo>
                    <a:pt x="63" y="4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99" y="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58" y="18"/>
                  </a:lnTo>
                  <a:lnTo>
                    <a:pt x="168" y="25"/>
                  </a:lnTo>
                  <a:lnTo>
                    <a:pt x="177" y="36"/>
                  </a:lnTo>
                  <a:lnTo>
                    <a:pt x="186" y="46"/>
                  </a:lnTo>
                  <a:lnTo>
                    <a:pt x="190" y="59"/>
                  </a:lnTo>
                  <a:lnTo>
                    <a:pt x="194" y="74"/>
                  </a:lnTo>
                  <a:lnTo>
                    <a:pt x="191" y="90"/>
                  </a:lnTo>
                  <a:lnTo>
                    <a:pt x="179" y="169"/>
                  </a:lnTo>
                  <a:lnTo>
                    <a:pt x="91" y="154"/>
                  </a:lnTo>
                  <a:lnTo>
                    <a:pt x="94" y="118"/>
                  </a:lnTo>
                  <a:lnTo>
                    <a:pt x="94" y="11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1" name="Freeform 312">
              <a:extLst>
                <a:ext uri="{FF2B5EF4-FFF2-40B4-BE49-F238E27FC236}">
                  <a16:creationId xmlns:a16="http://schemas.microsoft.com/office/drawing/2014/main" id="{223C5B30-D0A6-1707-341D-B644CF0D7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748"/>
              <a:ext cx="228" cy="194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3" y="53"/>
                </a:cxn>
                <a:cxn ang="0">
                  <a:pos x="75" y="39"/>
                </a:cxn>
                <a:cxn ang="0">
                  <a:pos x="88" y="37"/>
                </a:cxn>
                <a:cxn ang="0">
                  <a:pos x="94" y="39"/>
                </a:cxn>
                <a:cxn ang="0">
                  <a:pos x="107" y="50"/>
                </a:cxn>
                <a:cxn ang="0">
                  <a:pos x="109" y="66"/>
                </a:cxn>
                <a:cxn ang="0">
                  <a:pos x="88" y="117"/>
                </a:cxn>
                <a:cxn ang="0">
                  <a:pos x="48" y="140"/>
                </a:cxn>
                <a:cxn ang="0">
                  <a:pos x="178" y="159"/>
                </a:cxn>
                <a:cxn ang="0">
                  <a:pos x="132" y="94"/>
                </a:cxn>
                <a:cxn ang="0">
                  <a:pos x="139" y="81"/>
                </a:cxn>
                <a:cxn ang="0">
                  <a:pos x="153" y="73"/>
                </a:cxn>
                <a:cxn ang="0">
                  <a:pos x="174" y="81"/>
                </a:cxn>
                <a:cxn ang="0">
                  <a:pos x="183" y="85"/>
                </a:cxn>
                <a:cxn ang="0">
                  <a:pos x="197" y="89"/>
                </a:cxn>
                <a:cxn ang="0">
                  <a:pos x="210" y="92"/>
                </a:cxn>
                <a:cxn ang="0">
                  <a:pos x="222" y="51"/>
                </a:cxn>
                <a:cxn ang="0">
                  <a:pos x="218" y="53"/>
                </a:cxn>
                <a:cxn ang="0">
                  <a:pos x="208" y="53"/>
                </a:cxn>
                <a:cxn ang="0">
                  <a:pos x="187" y="43"/>
                </a:cxn>
                <a:cxn ang="0">
                  <a:pos x="169" y="39"/>
                </a:cxn>
                <a:cxn ang="0">
                  <a:pos x="149" y="37"/>
                </a:cxn>
                <a:cxn ang="0">
                  <a:pos x="134" y="48"/>
                </a:cxn>
                <a:cxn ang="0">
                  <a:pos x="134" y="35"/>
                </a:cxn>
                <a:cxn ang="0">
                  <a:pos x="123" y="16"/>
                </a:cxn>
                <a:cxn ang="0">
                  <a:pos x="107" y="3"/>
                </a:cxn>
                <a:cxn ang="0">
                  <a:pos x="103" y="2"/>
                </a:cxn>
                <a:cxn ang="0">
                  <a:pos x="88" y="0"/>
                </a:cxn>
                <a:cxn ang="0">
                  <a:pos x="73" y="0"/>
                </a:cxn>
                <a:cxn ang="0">
                  <a:pos x="59" y="7"/>
                </a:cxn>
                <a:cxn ang="0">
                  <a:pos x="42" y="23"/>
                </a:cxn>
                <a:cxn ang="0">
                  <a:pos x="0" y="117"/>
                </a:cxn>
                <a:cxn ang="0">
                  <a:pos x="63" y="106"/>
                </a:cxn>
              </a:cxnLst>
              <a:rect l="0" t="0" r="r" b="b"/>
              <a:pathLst>
                <a:path w="228" h="194">
                  <a:moveTo>
                    <a:pt x="63" y="106"/>
                  </a:moveTo>
                  <a:lnTo>
                    <a:pt x="42" y="96"/>
                  </a:lnTo>
                  <a:lnTo>
                    <a:pt x="63" y="53"/>
                  </a:lnTo>
                  <a:lnTo>
                    <a:pt x="63" y="53"/>
                  </a:lnTo>
                  <a:lnTo>
                    <a:pt x="66" y="43"/>
                  </a:lnTo>
                  <a:lnTo>
                    <a:pt x="75" y="39"/>
                  </a:lnTo>
                  <a:lnTo>
                    <a:pt x="82" y="37"/>
                  </a:lnTo>
                  <a:lnTo>
                    <a:pt x="88" y="37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103" y="43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09" y="66"/>
                  </a:lnTo>
                  <a:lnTo>
                    <a:pt x="105" y="76"/>
                  </a:lnTo>
                  <a:lnTo>
                    <a:pt x="88" y="117"/>
                  </a:lnTo>
                  <a:lnTo>
                    <a:pt x="63" y="106"/>
                  </a:lnTo>
                  <a:lnTo>
                    <a:pt x="48" y="140"/>
                  </a:lnTo>
                  <a:lnTo>
                    <a:pt x="164" y="193"/>
                  </a:lnTo>
                  <a:lnTo>
                    <a:pt x="178" y="159"/>
                  </a:lnTo>
                  <a:lnTo>
                    <a:pt x="116" y="129"/>
                  </a:lnTo>
                  <a:lnTo>
                    <a:pt x="132" y="94"/>
                  </a:lnTo>
                  <a:lnTo>
                    <a:pt x="132" y="94"/>
                  </a:lnTo>
                  <a:lnTo>
                    <a:pt x="139" y="81"/>
                  </a:lnTo>
                  <a:lnTo>
                    <a:pt x="144" y="75"/>
                  </a:lnTo>
                  <a:lnTo>
                    <a:pt x="153" y="73"/>
                  </a:lnTo>
                  <a:lnTo>
                    <a:pt x="162" y="75"/>
                  </a:lnTo>
                  <a:lnTo>
                    <a:pt x="174" y="81"/>
                  </a:lnTo>
                  <a:lnTo>
                    <a:pt x="174" y="81"/>
                  </a:lnTo>
                  <a:lnTo>
                    <a:pt x="183" y="85"/>
                  </a:lnTo>
                  <a:lnTo>
                    <a:pt x="191" y="87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0" y="92"/>
                  </a:lnTo>
                  <a:lnTo>
                    <a:pt x="227" y="53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18" y="53"/>
                  </a:lnTo>
                  <a:lnTo>
                    <a:pt x="214" y="53"/>
                  </a:lnTo>
                  <a:lnTo>
                    <a:pt x="208" y="53"/>
                  </a:lnTo>
                  <a:lnTo>
                    <a:pt x="199" y="50"/>
                  </a:lnTo>
                  <a:lnTo>
                    <a:pt x="187" y="43"/>
                  </a:lnTo>
                  <a:lnTo>
                    <a:pt x="187" y="43"/>
                  </a:lnTo>
                  <a:lnTo>
                    <a:pt x="169" y="39"/>
                  </a:lnTo>
                  <a:lnTo>
                    <a:pt x="157" y="35"/>
                  </a:lnTo>
                  <a:lnTo>
                    <a:pt x="149" y="37"/>
                  </a:lnTo>
                  <a:lnTo>
                    <a:pt x="141" y="41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4" y="35"/>
                  </a:lnTo>
                  <a:lnTo>
                    <a:pt x="130" y="27"/>
                  </a:lnTo>
                  <a:lnTo>
                    <a:pt x="123" y="16"/>
                  </a:lnTo>
                  <a:lnTo>
                    <a:pt x="117" y="9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5" y="3"/>
                  </a:lnTo>
                  <a:lnTo>
                    <a:pt x="59" y="7"/>
                  </a:lnTo>
                  <a:lnTo>
                    <a:pt x="50" y="14"/>
                  </a:lnTo>
                  <a:lnTo>
                    <a:pt x="42" y="23"/>
                  </a:lnTo>
                  <a:lnTo>
                    <a:pt x="38" y="35"/>
                  </a:lnTo>
                  <a:lnTo>
                    <a:pt x="0" y="117"/>
                  </a:lnTo>
                  <a:lnTo>
                    <a:pt x="48" y="140"/>
                  </a:lnTo>
                  <a:lnTo>
                    <a:pt x="63" y="106"/>
                  </a:lnTo>
                  <a:lnTo>
                    <a:pt x="63" y="106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2" name="Freeform 313">
              <a:extLst>
                <a:ext uri="{FF2B5EF4-FFF2-40B4-BE49-F238E27FC236}">
                  <a16:creationId xmlns:a16="http://schemas.microsoft.com/office/drawing/2014/main" id="{A7051165-BC16-CD7A-F989-3961B9776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559"/>
              <a:ext cx="190" cy="190"/>
            </a:xfrm>
            <a:custGeom>
              <a:avLst/>
              <a:gdLst/>
              <a:ahLst/>
              <a:cxnLst>
                <a:cxn ang="0">
                  <a:pos x="136" y="66"/>
                </a:cxn>
                <a:cxn ang="0">
                  <a:pos x="149" y="85"/>
                </a:cxn>
                <a:cxn ang="0">
                  <a:pos x="153" y="101"/>
                </a:cxn>
                <a:cxn ang="0">
                  <a:pos x="151" y="117"/>
                </a:cxn>
                <a:cxn ang="0">
                  <a:pos x="145" y="129"/>
                </a:cxn>
                <a:cxn ang="0">
                  <a:pos x="142" y="135"/>
                </a:cxn>
                <a:cxn ang="0">
                  <a:pos x="132" y="143"/>
                </a:cxn>
                <a:cxn ang="0">
                  <a:pos x="119" y="150"/>
                </a:cxn>
                <a:cxn ang="0">
                  <a:pos x="103" y="152"/>
                </a:cxn>
                <a:cxn ang="0">
                  <a:pos x="84" y="145"/>
                </a:cxn>
                <a:cxn ang="0">
                  <a:pos x="62" y="131"/>
                </a:cxn>
                <a:cxn ang="0">
                  <a:pos x="52" y="122"/>
                </a:cxn>
                <a:cxn ang="0">
                  <a:pos x="37" y="103"/>
                </a:cxn>
                <a:cxn ang="0">
                  <a:pos x="34" y="87"/>
                </a:cxn>
                <a:cxn ang="0">
                  <a:pos x="35" y="69"/>
                </a:cxn>
                <a:cxn ang="0">
                  <a:pos x="41" y="59"/>
                </a:cxn>
                <a:cxn ang="0">
                  <a:pos x="46" y="53"/>
                </a:cxn>
                <a:cxn ang="0">
                  <a:pos x="54" y="44"/>
                </a:cxn>
                <a:cxn ang="0">
                  <a:pos x="67" y="38"/>
                </a:cxn>
                <a:cxn ang="0">
                  <a:pos x="84" y="36"/>
                </a:cxn>
                <a:cxn ang="0">
                  <a:pos x="103" y="43"/>
                </a:cxn>
                <a:cxn ang="0">
                  <a:pos x="126" y="55"/>
                </a:cxn>
                <a:cxn ang="0">
                  <a:pos x="149" y="25"/>
                </a:cxn>
                <a:cxn ang="0">
                  <a:pos x="113" y="4"/>
                </a:cxn>
                <a:cxn ang="0">
                  <a:pos x="80" y="0"/>
                </a:cxn>
                <a:cxn ang="0">
                  <a:pos x="54" y="6"/>
                </a:cxn>
                <a:cxn ang="0">
                  <a:pos x="34" y="19"/>
                </a:cxn>
                <a:cxn ang="0">
                  <a:pos x="20" y="32"/>
                </a:cxn>
                <a:cxn ang="0">
                  <a:pos x="16" y="38"/>
                </a:cxn>
                <a:cxn ang="0">
                  <a:pos x="4" y="57"/>
                </a:cxn>
                <a:cxn ang="0">
                  <a:pos x="0" y="82"/>
                </a:cxn>
                <a:cxn ang="0">
                  <a:pos x="2" y="112"/>
                </a:cxn>
                <a:cxn ang="0">
                  <a:pos x="20" y="143"/>
                </a:cxn>
                <a:cxn ang="0">
                  <a:pos x="37" y="161"/>
                </a:cxn>
                <a:cxn ang="0">
                  <a:pos x="75" y="184"/>
                </a:cxn>
                <a:cxn ang="0">
                  <a:pos x="107" y="189"/>
                </a:cxn>
                <a:cxn ang="0">
                  <a:pos x="135" y="182"/>
                </a:cxn>
                <a:cxn ang="0">
                  <a:pos x="153" y="169"/>
                </a:cxn>
                <a:cxn ang="0">
                  <a:pos x="165" y="154"/>
                </a:cxn>
                <a:cxn ang="0">
                  <a:pos x="172" y="148"/>
                </a:cxn>
                <a:cxn ang="0">
                  <a:pos x="183" y="129"/>
                </a:cxn>
                <a:cxn ang="0">
                  <a:pos x="189" y="103"/>
                </a:cxn>
                <a:cxn ang="0">
                  <a:pos x="184" y="76"/>
                </a:cxn>
                <a:cxn ang="0">
                  <a:pos x="165" y="43"/>
                </a:cxn>
                <a:cxn ang="0">
                  <a:pos x="126" y="55"/>
                </a:cxn>
              </a:cxnLst>
              <a:rect l="0" t="0" r="r" b="b"/>
              <a:pathLst>
                <a:path w="190" h="190">
                  <a:moveTo>
                    <a:pt x="126" y="55"/>
                  </a:moveTo>
                  <a:lnTo>
                    <a:pt x="136" y="66"/>
                  </a:lnTo>
                  <a:lnTo>
                    <a:pt x="142" y="76"/>
                  </a:lnTo>
                  <a:lnTo>
                    <a:pt x="149" y="85"/>
                  </a:lnTo>
                  <a:lnTo>
                    <a:pt x="151" y="92"/>
                  </a:lnTo>
                  <a:lnTo>
                    <a:pt x="153" y="101"/>
                  </a:lnTo>
                  <a:lnTo>
                    <a:pt x="153" y="110"/>
                  </a:lnTo>
                  <a:lnTo>
                    <a:pt x="151" y="117"/>
                  </a:lnTo>
                  <a:lnTo>
                    <a:pt x="149" y="124"/>
                  </a:lnTo>
                  <a:lnTo>
                    <a:pt x="145" y="129"/>
                  </a:lnTo>
                  <a:lnTo>
                    <a:pt x="142" y="135"/>
                  </a:lnTo>
                  <a:lnTo>
                    <a:pt x="142" y="135"/>
                  </a:lnTo>
                  <a:lnTo>
                    <a:pt x="138" y="140"/>
                  </a:lnTo>
                  <a:lnTo>
                    <a:pt x="132" y="143"/>
                  </a:lnTo>
                  <a:lnTo>
                    <a:pt x="126" y="148"/>
                  </a:lnTo>
                  <a:lnTo>
                    <a:pt x="119" y="150"/>
                  </a:lnTo>
                  <a:lnTo>
                    <a:pt x="110" y="152"/>
                  </a:lnTo>
                  <a:lnTo>
                    <a:pt x="103" y="152"/>
                  </a:lnTo>
                  <a:lnTo>
                    <a:pt x="94" y="150"/>
                  </a:lnTo>
                  <a:lnTo>
                    <a:pt x="84" y="145"/>
                  </a:lnTo>
                  <a:lnTo>
                    <a:pt x="73" y="140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52" y="122"/>
                  </a:lnTo>
                  <a:lnTo>
                    <a:pt x="43" y="112"/>
                  </a:lnTo>
                  <a:lnTo>
                    <a:pt x="37" y="103"/>
                  </a:lnTo>
                  <a:lnTo>
                    <a:pt x="35" y="95"/>
                  </a:lnTo>
                  <a:lnTo>
                    <a:pt x="34" y="87"/>
                  </a:lnTo>
                  <a:lnTo>
                    <a:pt x="34" y="78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1" y="59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50" y="48"/>
                  </a:lnTo>
                  <a:lnTo>
                    <a:pt x="54" y="44"/>
                  </a:lnTo>
                  <a:lnTo>
                    <a:pt x="60" y="40"/>
                  </a:lnTo>
                  <a:lnTo>
                    <a:pt x="67" y="38"/>
                  </a:lnTo>
                  <a:lnTo>
                    <a:pt x="75" y="36"/>
                  </a:lnTo>
                  <a:lnTo>
                    <a:pt x="84" y="36"/>
                  </a:lnTo>
                  <a:lnTo>
                    <a:pt x="92" y="38"/>
                  </a:lnTo>
                  <a:lnTo>
                    <a:pt x="103" y="43"/>
                  </a:lnTo>
                  <a:lnTo>
                    <a:pt x="113" y="46"/>
                  </a:lnTo>
                  <a:lnTo>
                    <a:pt x="126" y="55"/>
                  </a:lnTo>
                  <a:lnTo>
                    <a:pt x="149" y="25"/>
                  </a:lnTo>
                  <a:lnTo>
                    <a:pt x="149" y="25"/>
                  </a:lnTo>
                  <a:lnTo>
                    <a:pt x="130" y="13"/>
                  </a:lnTo>
                  <a:lnTo>
                    <a:pt x="113" y="4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4" y="6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8"/>
                  </a:lnTo>
                  <a:lnTo>
                    <a:pt x="9" y="46"/>
                  </a:lnTo>
                  <a:lnTo>
                    <a:pt x="4" y="57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7"/>
                  </a:lnTo>
                  <a:lnTo>
                    <a:pt x="2" y="112"/>
                  </a:lnTo>
                  <a:lnTo>
                    <a:pt x="8" y="129"/>
                  </a:lnTo>
                  <a:lnTo>
                    <a:pt x="20" y="143"/>
                  </a:lnTo>
                  <a:lnTo>
                    <a:pt x="37" y="161"/>
                  </a:lnTo>
                  <a:lnTo>
                    <a:pt x="37" y="161"/>
                  </a:lnTo>
                  <a:lnTo>
                    <a:pt x="57" y="175"/>
                  </a:lnTo>
                  <a:lnTo>
                    <a:pt x="75" y="184"/>
                  </a:lnTo>
                  <a:lnTo>
                    <a:pt x="92" y="189"/>
                  </a:lnTo>
                  <a:lnTo>
                    <a:pt x="107" y="189"/>
                  </a:lnTo>
                  <a:lnTo>
                    <a:pt x="121" y="186"/>
                  </a:lnTo>
                  <a:lnTo>
                    <a:pt x="135" y="182"/>
                  </a:lnTo>
                  <a:lnTo>
                    <a:pt x="145" y="175"/>
                  </a:lnTo>
                  <a:lnTo>
                    <a:pt x="153" y="169"/>
                  </a:lnTo>
                  <a:lnTo>
                    <a:pt x="161" y="161"/>
                  </a:lnTo>
                  <a:lnTo>
                    <a:pt x="165" y="154"/>
                  </a:lnTo>
                  <a:lnTo>
                    <a:pt x="165" y="154"/>
                  </a:lnTo>
                  <a:lnTo>
                    <a:pt x="172" y="148"/>
                  </a:lnTo>
                  <a:lnTo>
                    <a:pt x="176" y="140"/>
                  </a:lnTo>
                  <a:lnTo>
                    <a:pt x="183" y="129"/>
                  </a:lnTo>
                  <a:lnTo>
                    <a:pt x="186" y="118"/>
                  </a:lnTo>
                  <a:lnTo>
                    <a:pt x="189" y="103"/>
                  </a:lnTo>
                  <a:lnTo>
                    <a:pt x="189" y="91"/>
                  </a:lnTo>
                  <a:lnTo>
                    <a:pt x="184" y="76"/>
                  </a:lnTo>
                  <a:lnTo>
                    <a:pt x="179" y="59"/>
                  </a:lnTo>
                  <a:lnTo>
                    <a:pt x="165" y="43"/>
                  </a:lnTo>
                  <a:lnTo>
                    <a:pt x="149" y="25"/>
                  </a:lnTo>
                  <a:lnTo>
                    <a:pt x="126" y="55"/>
                  </a:lnTo>
                  <a:lnTo>
                    <a:pt x="126" y="55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3" name="Freeform 314">
              <a:extLst>
                <a:ext uri="{FF2B5EF4-FFF2-40B4-BE49-F238E27FC236}">
                  <a16:creationId xmlns:a16="http://schemas.microsoft.com/office/drawing/2014/main" id="{F34ADF33-40C7-09E3-55C9-2518F4A2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459"/>
              <a:ext cx="144" cy="167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13" y="166"/>
                </a:cxn>
                <a:cxn ang="0">
                  <a:pos x="0" y="23"/>
                </a:cxn>
                <a:cxn ang="0">
                  <a:pos x="28" y="0"/>
                </a:cxn>
                <a:cxn ang="0">
                  <a:pos x="143" y="142"/>
                </a:cxn>
                <a:cxn ang="0">
                  <a:pos x="143" y="142"/>
                </a:cxn>
              </a:cxnLst>
              <a:rect l="0" t="0" r="r" b="b"/>
              <a:pathLst>
                <a:path w="144" h="167">
                  <a:moveTo>
                    <a:pt x="143" y="142"/>
                  </a:moveTo>
                  <a:lnTo>
                    <a:pt x="113" y="166"/>
                  </a:lnTo>
                  <a:lnTo>
                    <a:pt x="0" y="23"/>
                  </a:lnTo>
                  <a:lnTo>
                    <a:pt x="28" y="0"/>
                  </a:lnTo>
                  <a:lnTo>
                    <a:pt x="143" y="142"/>
                  </a:lnTo>
                  <a:lnTo>
                    <a:pt x="143" y="14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4" name="Freeform 315">
              <a:extLst>
                <a:ext uri="{FF2B5EF4-FFF2-40B4-BE49-F238E27FC236}">
                  <a16:creationId xmlns:a16="http://schemas.microsoft.com/office/drawing/2014/main" id="{1739817E-3BBA-CF1E-8C91-FEB4409C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352"/>
              <a:ext cx="170" cy="204"/>
            </a:xfrm>
            <a:custGeom>
              <a:avLst/>
              <a:gdLst/>
              <a:ahLst/>
              <a:cxnLst>
                <a:cxn ang="0">
                  <a:pos x="169" y="184"/>
                </a:cxn>
                <a:cxn ang="0">
                  <a:pos x="134" y="203"/>
                </a:cxn>
                <a:cxn ang="0">
                  <a:pos x="63" y="73"/>
                </a:cxn>
                <a:cxn ang="0">
                  <a:pos x="15" y="98"/>
                </a:cxn>
                <a:cxn ang="0">
                  <a:pos x="0" y="71"/>
                </a:cxn>
                <a:cxn ang="0">
                  <a:pos x="128" y="0"/>
                </a:cxn>
                <a:cxn ang="0">
                  <a:pos x="145" y="27"/>
                </a:cxn>
                <a:cxn ang="0">
                  <a:pos x="97" y="54"/>
                </a:cxn>
                <a:cxn ang="0">
                  <a:pos x="169" y="184"/>
                </a:cxn>
                <a:cxn ang="0">
                  <a:pos x="169" y="184"/>
                </a:cxn>
              </a:cxnLst>
              <a:rect l="0" t="0" r="r" b="b"/>
              <a:pathLst>
                <a:path w="170" h="204">
                  <a:moveTo>
                    <a:pt x="169" y="184"/>
                  </a:moveTo>
                  <a:lnTo>
                    <a:pt x="134" y="203"/>
                  </a:lnTo>
                  <a:lnTo>
                    <a:pt x="63" y="73"/>
                  </a:lnTo>
                  <a:lnTo>
                    <a:pt x="15" y="98"/>
                  </a:lnTo>
                  <a:lnTo>
                    <a:pt x="0" y="71"/>
                  </a:lnTo>
                  <a:lnTo>
                    <a:pt x="128" y="0"/>
                  </a:lnTo>
                  <a:lnTo>
                    <a:pt x="145" y="27"/>
                  </a:lnTo>
                  <a:lnTo>
                    <a:pt x="97" y="54"/>
                  </a:lnTo>
                  <a:lnTo>
                    <a:pt x="169" y="184"/>
                  </a:lnTo>
                  <a:lnTo>
                    <a:pt x="169" y="18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5" name="Freeform 316">
              <a:extLst>
                <a:ext uri="{FF2B5EF4-FFF2-40B4-BE49-F238E27FC236}">
                  <a16:creationId xmlns:a16="http://schemas.microsoft.com/office/drawing/2014/main" id="{78533FCA-DD7B-BBF2-6688-CA3E6BBF3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280"/>
              <a:ext cx="168" cy="202"/>
            </a:xfrm>
            <a:custGeom>
              <a:avLst/>
              <a:gdLst/>
              <a:ahLst/>
              <a:cxnLst>
                <a:cxn ang="0">
                  <a:pos x="137" y="30"/>
                </a:cxn>
                <a:cxn ang="0">
                  <a:pos x="42" y="48"/>
                </a:cxn>
                <a:cxn ang="0">
                  <a:pos x="48" y="85"/>
                </a:cxn>
                <a:cxn ang="0">
                  <a:pos x="137" y="71"/>
                </a:cxn>
                <a:cxn ang="0">
                  <a:pos x="141" y="103"/>
                </a:cxn>
                <a:cxn ang="0">
                  <a:pos x="54" y="117"/>
                </a:cxn>
                <a:cxn ang="0">
                  <a:pos x="63" y="163"/>
                </a:cxn>
                <a:cxn ang="0">
                  <a:pos x="160" y="147"/>
                </a:cxn>
                <a:cxn ang="0">
                  <a:pos x="167" y="177"/>
                </a:cxn>
                <a:cxn ang="0">
                  <a:pos x="29" y="201"/>
                </a:cxn>
                <a:cxn ang="0">
                  <a:pos x="0" y="23"/>
                </a:cxn>
                <a:cxn ang="0">
                  <a:pos x="132" y="0"/>
                </a:cxn>
                <a:cxn ang="0">
                  <a:pos x="137" y="30"/>
                </a:cxn>
                <a:cxn ang="0">
                  <a:pos x="137" y="30"/>
                </a:cxn>
              </a:cxnLst>
              <a:rect l="0" t="0" r="r" b="b"/>
              <a:pathLst>
                <a:path w="168" h="202">
                  <a:moveTo>
                    <a:pt x="137" y="30"/>
                  </a:moveTo>
                  <a:lnTo>
                    <a:pt x="42" y="48"/>
                  </a:lnTo>
                  <a:lnTo>
                    <a:pt x="48" y="85"/>
                  </a:lnTo>
                  <a:lnTo>
                    <a:pt x="137" y="71"/>
                  </a:lnTo>
                  <a:lnTo>
                    <a:pt x="141" y="103"/>
                  </a:lnTo>
                  <a:lnTo>
                    <a:pt x="54" y="117"/>
                  </a:lnTo>
                  <a:lnTo>
                    <a:pt x="63" y="163"/>
                  </a:lnTo>
                  <a:lnTo>
                    <a:pt x="160" y="147"/>
                  </a:lnTo>
                  <a:lnTo>
                    <a:pt x="167" y="177"/>
                  </a:lnTo>
                  <a:lnTo>
                    <a:pt x="29" y="201"/>
                  </a:lnTo>
                  <a:lnTo>
                    <a:pt x="0" y="23"/>
                  </a:lnTo>
                  <a:lnTo>
                    <a:pt x="132" y="0"/>
                  </a:lnTo>
                  <a:lnTo>
                    <a:pt x="137" y="30"/>
                  </a:lnTo>
                  <a:lnTo>
                    <a:pt x="137" y="3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6" name="Freeform 317">
              <a:extLst>
                <a:ext uri="{FF2B5EF4-FFF2-40B4-BE49-F238E27FC236}">
                  <a16:creationId xmlns:a16="http://schemas.microsoft.com/office/drawing/2014/main" id="{C9344D34-931B-F315-EF4F-EF9CE45BF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75"/>
              <a:ext cx="152" cy="191"/>
            </a:xfrm>
            <a:custGeom>
              <a:avLst/>
              <a:gdLst/>
              <a:ahLst/>
              <a:cxnLst>
                <a:cxn ang="0">
                  <a:pos x="82" y="190"/>
                </a:cxn>
                <a:cxn ang="0">
                  <a:pos x="45" y="185"/>
                </a:cxn>
                <a:cxn ang="0">
                  <a:pos x="55" y="37"/>
                </a:cxn>
                <a:cxn ang="0">
                  <a:pos x="0" y="34"/>
                </a:cxn>
                <a:cxn ang="0">
                  <a:pos x="2" y="0"/>
                </a:cxn>
                <a:cxn ang="0">
                  <a:pos x="151" y="12"/>
                </a:cxn>
                <a:cxn ang="0">
                  <a:pos x="148" y="44"/>
                </a:cxn>
                <a:cxn ang="0">
                  <a:pos x="93" y="39"/>
                </a:cxn>
                <a:cxn ang="0">
                  <a:pos x="82" y="190"/>
                </a:cxn>
                <a:cxn ang="0">
                  <a:pos x="82" y="190"/>
                </a:cxn>
              </a:cxnLst>
              <a:rect l="0" t="0" r="r" b="b"/>
              <a:pathLst>
                <a:path w="152" h="191">
                  <a:moveTo>
                    <a:pt x="82" y="190"/>
                  </a:moveTo>
                  <a:lnTo>
                    <a:pt x="45" y="185"/>
                  </a:lnTo>
                  <a:lnTo>
                    <a:pt x="55" y="37"/>
                  </a:lnTo>
                  <a:lnTo>
                    <a:pt x="0" y="34"/>
                  </a:lnTo>
                  <a:lnTo>
                    <a:pt x="2" y="0"/>
                  </a:lnTo>
                  <a:lnTo>
                    <a:pt x="151" y="12"/>
                  </a:lnTo>
                  <a:lnTo>
                    <a:pt x="148" y="44"/>
                  </a:lnTo>
                  <a:lnTo>
                    <a:pt x="93" y="39"/>
                  </a:lnTo>
                  <a:lnTo>
                    <a:pt x="82" y="190"/>
                  </a:lnTo>
                  <a:lnTo>
                    <a:pt x="82" y="19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7" name="Freeform 318">
              <a:extLst>
                <a:ext uri="{FF2B5EF4-FFF2-40B4-BE49-F238E27FC236}">
                  <a16:creationId xmlns:a16="http://schemas.microsoft.com/office/drawing/2014/main" id="{7137ED5C-0ACE-779B-4735-DF9763F4C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" y="1346"/>
              <a:ext cx="176" cy="211"/>
            </a:xfrm>
            <a:custGeom>
              <a:avLst/>
              <a:gdLst/>
              <a:ahLst/>
              <a:cxnLst>
                <a:cxn ang="0">
                  <a:pos x="110" y="78"/>
                </a:cxn>
                <a:cxn ang="0">
                  <a:pos x="136" y="46"/>
                </a:cxn>
                <a:cxn ang="0">
                  <a:pos x="136" y="46"/>
                </a:cxn>
                <a:cxn ang="0">
                  <a:pos x="128" y="122"/>
                </a:cxn>
                <a:cxn ang="0">
                  <a:pos x="85" y="103"/>
                </a:cxn>
                <a:cxn ang="0">
                  <a:pos x="110" y="78"/>
                </a:cxn>
                <a:cxn ang="0">
                  <a:pos x="82" y="54"/>
                </a:cxn>
                <a:cxn ang="0">
                  <a:pos x="0" y="140"/>
                </a:cxn>
                <a:cxn ang="0">
                  <a:pos x="37" y="158"/>
                </a:cxn>
                <a:cxn ang="0">
                  <a:pos x="64" y="128"/>
                </a:cxn>
                <a:cxn ang="0">
                  <a:pos x="124" y="156"/>
                </a:cxn>
                <a:cxn ang="0">
                  <a:pos x="119" y="193"/>
                </a:cxn>
                <a:cxn ang="0">
                  <a:pos x="158" y="210"/>
                </a:cxn>
                <a:cxn ang="0">
                  <a:pos x="175" y="18"/>
                </a:cxn>
                <a:cxn ang="0">
                  <a:pos x="133" y="0"/>
                </a:cxn>
                <a:cxn ang="0">
                  <a:pos x="82" y="54"/>
                </a:cxn>
                <a:cxn ang="0">
                  <a:pos x="110" y="78"/>
                </a:cxn>
                <a:cxn ang="0">
                  <a:pos x="110" y="78"/>
                </a:cxn>
              </a:cxnLst>
              <a:rect l="0" t="0" r="r" b="b"/>
              <a:pathLst>
                <a:path w="176" h="211">
                  <a:moveTo>
                    <a:pt x="110" y="78"/>
                  </a:moveTo>
                  <a:lnTo>
                    <a:pt x="136" y="46"/>
                  </a:lnTo>
                  <a:lnTo>
                    <a:pt x="136" y="46"/>
                  </a:lnTo>
                  <a:lnTo>
                    <a:pt x="128" y="122"/>
                  </a:lnTo>
                  <a:lnTo>
                    <a:pt x="85" y="103"/>
                  </a:lnTo>
                  <a:lnTo>
                    <a:pt x="110" y="78"/>
                  </a:lnTo>
                  <a:lnTo>
                    <a:pt x="82" y="54"/>
                  </a:lnTo>
                  <a:lnTo>
                    <a:pt x="0" y="140"/>
                  </a:lnTo>
                  <a:lnTo>
                    <a:pt x="37" y="158"/>
                  </a:lnTo>
                  <a:lnTo>
                    <a:pt x="64" y="128"/>
                  </a:lnTo>
                  <a:lnTo>
                    <a:pt x="124" y="156"/>
                  </a:lnTo>
                  <a:lnTo>
                    <a:pt x="119" y="193"/>
                  </a:lnTo>
                  <a:lnTo>
                    <a:pt x="158" y="210"/>
                  </a:lnTo>
                  <a:lnTo>
                    <a:pt x="175" y="18"/>
                  </a:lnTo>
                  <a:lnTo>
                    <a:pt x="133" y="0"/>
                  </a:lnTo>
                  <a:lnTo>
                    <a:pt x="82" y="54"/>
                  </a:lnTo>
                  <a:lnTo>
                    <a:pt x="110" y="78"/>
                  </a:lnTo>
                  <a:lnTo>
                    <a:pt x="110" y="7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8" name="Freeform 319">
              <a:extLst>
                <a:ext uri="{FF2B5EF4-FFF2-40B4-BE49-F238E27FC236}">
                  <a16:creationId xmlns:a16="http://schemas.microsoft.com/office/drawing/2014/main" id="{849E7E37-DE84-E6ED-3900-ED413B9F1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1423"/>
              <a:ext cx="191" cy="203"/>
            </a:xfrm>
            <a:custGeom>
              <a:avLst/>
              <a:gdLst/>
              <a:ahLst/>
              <a:cxnLst>
                <a:cxn ang="0">
                  <a:pos x="158" y="73"/>
                </a:cxn>
                <a:cxn ang="0">
                  <a:pos x="190" y="98"/>
                </a:cxn>
                <a:cxn ang="0">
                  <a:pos x="27" y="202"/>
                </a:cxn>
                <a:cxn ang="0">
                  <a:pos x="0" y="178"/>
                </a:cxn>
                <a:cxn ang="0">
                  <a:pos x="65" y="0"/>
                </a:cxn>
                <a:cxn ang="0">
                  <a:pos x="96" y="25"/>
                </a:cxn>
                <a:cxn ang="0">
                  <a:pos x="42" y="156"/>
                </a:cxn>
                <a:cxn ang="0">
                  <a:pos x="42" y="156"/>
                </a:cxn>
                <a:cxn ang="0">
                  <a:pos x="158" y="73"/>
                </a:cxn>
                <a:cxn ang="0">
                  <a:pos x="158" y="73"/>
                </a:cxn>
              </a:cxnLst>
              <a:rect l="0" t="0" r="r" b="b"/>
              <a:pathLst>
                <a:path w="191" h="203">
                  <a:moveTo>
                    <a:pt x="158" y="73"/>
                  </a:moveTo>
                  <a:lnTo>
                    <a:pt x="190" y="98"/>
                  </a:lnTo>
                  <a:lnTo>
                    <a:pt x="27" y="202"/>
                  </a:lnTo>
                  <a:lnTo>
                    <a:pt x="0" y="178"/>
                  </a:lnTo>
                  <a:lnTo>
                    <a:pt x="65" y="0"/>
                  </a:lnTo>
                  <a:lnTo>
                    <a:pt x="96" y="25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158" y="73"/>
                  </a:lnTo>
                  <a:lnTo>
                    <a:pt x="158" y="73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9" name="Freeform 320">
              <a:extLst>
                <a:ext uri="{FF2B5EF4-FFF2-40B4-BE49-F238E27FC236}">
                  <a16:creationId xmlns:a16="http://schemas.microsoft.com/office/drawing/2014/main" id="{F0050953-86FA-51E2-857E-211C6CAC3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1617"/>
              <a:ext cx="211" cy="196"/>
            </a:xfrm>
            <a:custGeom>
              <a:avLst/>
              <a:gdLst/>
              <a:ahLst/>
              <a:cxnLst>
                <a:cxn ang="0">
                  <a:pos x="131" y="52"/>
                </a:cxn>
                <a:cxn ang="0">
                  <a:pos x="163" y="41"/>
                </a:cxn>
                <a:cxn ang="0">
                  <a:pos x="163" y="41"/>
                </a:cxn>
                <a:cxn ang="0">
                  <a:pos x="119" y="102"/>
                </a:cxn>
                <a:cxn ang="0">
                  <a:pos x="92" y="66"/>
                </a:cxn>
                <a:cxn ang="0">
                  <a:pos x="131" y="52"/>
                </a:cxn>
                <a:cxn ang="0">
                  <a:pos x="117" y="20"/>
                </a:cxn>
                <a:cxn ang="0">
                  <a:pos x="0" y="56"/>
                </a:cxn>
                <a:cxn ang="0">
                  <a:pos x="23" y="87"/>
                </a:cxn>
                <a:cxn ang="0">
                  <a:pos x="62" y="75"/>
                </a:cxn>
                <a:cxn ang="0">
                  <a:pos x="101" y="130"/>
                </a:cxn>
                <a:cxn ang="0">
                  <a:pos x="80" y="161"/>
                </a:cxn>
                <a:cxn ang="0">
                  <a:pos x="103" y="195"/>
                </a:cxn>
                <a:cxn ang="0">
                  <a:pos x="210" y="35"/>
                </a:cxn>
                <a:cxn ang="0">
                  <a:pos x="184" y="0"/>
                </a:cxn>
                <a:cxn ang="0">
                  <a:pos x="117" y="20"/>
                </a:cxn>
                <a:cxn ang="0">
                  <a:pos x="131" y="52"/>
                </a:cxn>
                <a:cxn ang="0">
                  <a:pos x="131" y="52"/>
                </a:cxn>
              </a:cxnLst>
              <a:rect l="0" t="0" r="r" b="b"/>
              <a:pathLst>
                <a:path w="211" h="196">
                  <a:moveTo>
                    <a:pt x="131" y="52"/>
                  </a:moveTo>
                  <a:lnTo>
                    <a:pt x="163" y="41"/>
                  </a:lnTo>
                  <a:lnTo>
                    <a:pt x="163" y="41"/>
                  </a:lnTo>
                  <a:lnTo>
                    <a:pt x="119" y="102"/>
                  </a:lnTo>
                  <a:lnTo>
                    <a:pt x="92" y="66"/>
                  </a:lnTo>
                  <a:lnTo>
                    <a:pt x="131" y="52"/>
                  </a:lnTo>
                  <a:lnTo>
                    <a:pt x="117" y="20"/>
                  </a:lnTo>
                  <a:lnTo>
                    <a:pt x="0" y="56"/>
                  </a:lnTo>
                  <a:lnTo>
                    <a:pt x="23" y="87"/>
                  </a:lnTo>
                  <a:lnTo>
                    <a:pt x="62" y="75"/>
                  </a:lnTo>
                  <a:lnTo>
                    <a:pt x="101" y="130"/>
                  </a:lnTo>
                  <a:lnTo>
                    <a:pt x="80" y="161"/>
                  </a:lnTo>
                  <a:lnTo>
                    <a:pt x="103" y="195"/>
                  </a:lnTo>
                  <a:lnTo>
                    <a:pt x="210" y="35"/>
                  </a:lnTo>
                  <a:lnTo>
                    <a:pt x="184" y="0"/>
                  </a:lnTo>
                  <a:lnTo>
                    <a:pt x="117" y="20"/>
                  </a:lnTo>
                  <a:lnTo>
                    <a:pt x="131" y="52"/>
                  </a:lnTo>
                  <a:lnTo>
                    <a:pt x="131" y="5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0" name="Freeform 321">
              <a:extLst>
                <a:ext uri="{FF2B5EF4-FFF2-40B4-BE49-F238E27FC236}">
                  <a16:creationId xmlns:a16="http://schemas.microsoft.com/office/drawing/2014/main" id="{21424371-85D4-128D-AB4E-9C4910E3B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1771"/>
              <a:ext cx="224" cy="204"/>
            </a:xfrm>
            <a:custGeom>
              <a:avLst/>
              <a:gdLst/>
              <a:ahLst/>
              <a:cxnLst>
                <a:cxn ang="0">
                  <a:pos x="210" y="104"/>
                </a:cxn>
                <a:cxn ang="0">
                  <a:pos x="223" y="136"/>
                </a:cxn>
                <a:cxn ang="0">
                  <a:pos x="54" y="203"/>
                </a:cxn>
                <a:cxn ang="0">
                  <a:pos x="42" y="167"/>
                </a:cxn>
                <a:cxn ang="0">
                  <a:pos x="135" y="52"/>
                </a:cxn>
                <a:cxn ang="0">
                  <a:pos x="135" y="50"/>
                </a:cxn>
                <a:cxn ang="0">
                  <a:pos x="13" y="98"/>
                </a:cxn>
                <a:cxn ang="0">
                  <a:pos x="0" y="64"/>
                </a:cxn>
                <a:cxn ang="0">
                  <a:pos x="170" y="0"/>
                </a:cxn>
                <a:cxn ang="0">
                  <a:pos x="185" y="37"/>
                </a:cxn>
                <a:cxn ang="0">
                  <a:pos x="93" y="149"/>
                </a:cxn>
                <a:cxn ang="0">
                  <a:pos x="93" y="149"/>
                </a:cxn>
                <a:cxn ang="0">
                  <a:pos x="210" y="104"/>
                </a:cxn>
                <a:cxn ang="0">
                  <a:pos x="210" y="104"/>
                </a:cxn>
              </a:cxnLst>
              <a:rect l="0" t="0" r="r" b="b"/>
              <a:pathLst>
                <a:path w="224" h="204">
                  <a:moveTo>
                    <a:pt x="210" y="104"/>
                  </a:moveTo>
                  <a:lnTo>
                    <a:pt x="223" y="136"/>
                  </a:lnTo>
                  <a:lnTo>
                    <a:pt x="54" y="203"/>
                  </a:lnTo>
                  <a:lnTo>
                    <a:pt x="42" y="167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" y="98"/>
                  </a:lnTo>
                  <a:lnTo>
                    <a:pt x="0" y="64"/>
                  </a:lnTo>
                  <a:lnTo>
                    <a:pt x="170" y="0"/>
                  </a:lnTo>
                  <a:lnTo>
                    <a:pt x="185" y="37"/>
                  </a:lnTo>
                  <a:lnTo>
                    <a:pt x="93" y="149"/>
                  </a:lnTo>
                  <a:lnTo>
                    <a:pt x="93" y="149"/>
                  </a:lnTo>
                  <a:lnTo>
                    <a:pt x="210" y="104"/>
                  </a:lnTo>
                  <a:lnTo>
                    <a:pt x="210" y="10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1" name="Freeform 322">
              <a:extLst>
                <a:ext uri="{FF2B5EF4-FFF2-40B4-BE49-F238E27FC236}">
                  <a16:creationId xmlns:a16="http://schemas.microsoft.com/office/drawing/2014/main" id="{7D8D8220-0686-5B92-DD74-A2B817F46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1976"/>
              <a:ext cx="192" cy="151"/>
            </a:xfrm>
            <a:custGeom>
              <a:avLst/>
              <a:gdLst/>
              <a:ahLst/>
              <a:cxnLst>
                <a:cxn ang="0">
                  <a:pos x="3" y="114"/>
                </a:cxn>
                <a:cxn ang="0">
                  <a:pos x="0" y="76"/>
                </a:cxn>
                <a:cxn ang="0">
                  <a:pos x="149" y="59"/>
                </a:cxn>
                <a:cxn ang="0">
                  <a:pos x="140" y="4"/>
                </a:cxn>
                <a:cxn ang="0">
                  <a:pos x="174" y="0"/>
                </a:cxn>
                <a:cxn ang="0">
                  <a:pos x="191" y="145"/>
                </a:cxn>
                <a:cxn ang="0">
                  <a:pos x="159" y="150"/>
                </a:cxn>
                <a:cxn ang="0">
                  <a:pos x="152" y="97"/>
                </a:cxn>
                <a:cxn ang="0">
                  <a:pos x="3" y="114"/>
                </a:cxn>
                <a:cxn ang="0">
                  <a:pos x="3" y="114"/>
                </a:cxn>
              </a:cxnLst>
              <a:rect l="0" t="0" r="r" b="b"/>
              <a:pathLst>
                <a:path w="192" h="151">
                  <a:moveTo>
                    <a:pt x="3" y="114"/>
                  </a:moveTo>
                  <a:lnTo>
                    <a:pt x="0" y="76"/>
                  </a:lnTo>
                  <a:lnTo>
                    <a:pt x="149" y="59"/>
                  </a:lnTo>
                  <a:lnTo>
                    <a:pt x="140" y="4"/>
                  </a:lnTo>
                  <a:lnTo>
                    <a:pt x="174" y="0"/>
                  </a:lnTo>
                  <a:lnTo>
                    <a:pt x="191" y="145"/>
                  </a:lnTo>
                  <a:lnTo>
                    <a:pt x="159" y="150"/>
                  </a:lnTo>
                  <a:lnTo>
                    <a:pt x="152" y="97"/>
                  </a:lnTo>
                  <a:lnTo>
                    <a:pt x="3" y="114"/>
                  </a:lnTo>
                  <a:lnTo>
                    <a:pt x="3" y="11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2" name="Rectangle 323">
              <a:extLst>
                <a:ext uri="{FF2B5EF4-FFF2-40B4-BE49-F238E27FC236}">
                  <a16:creationId xmlns:a16="http://schemas.microsoft.com/office/drawing/2014/main" id="{3701F6EB-B315-E13C-DEF3-524862DB1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" y="871"/>
              <a:ext cx="3576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53635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2A3C700-0ED5-E0C8-4E56-A8278F82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Line 8">
            <a:extLst>
              <a:ext uri="{FF2B5EF4-FFF2-40B4-BE49-F238E27FC236}">
                <a16:creationId xmlns:a16="http://schemas.microsoft.com/office/drawing/2014/main" id="{842675A2-B014-6235-24B3-0F62C28D75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3116711"/>
            <a:ext cx="1045879" cy="146274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>
            <a:extLst>
              <a:ext uri="{FF2B5EF4-FFF2-40B4-BE49-F238E27FC236}">
                <a16:creationId xmlns:a16="http://schemas.microsoft.com/office/drawing/2014/main" id="{4B9AA928-B930-3A59-28F8-31E8926E01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1552353"/>
            <a:ext cx="1045879" cy="165284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4FFF30-948B-3354-5678-1DE920942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4" y="1699055"/>
            <a:ext cx="4424546" cy="4752654"/>
          </a:xfrm>
          <a:prstGeom prst="rect">
            <a:avLst/>
          </a:prstGeom>
        </p:spPr>
      </p:pic>
      <p:sp>
        <p:nvSpPr>
          <p:cNvPr id="58375" name="Rectangle 9">
            <a:extLst>
              <a:ext uri="{FF2B5EF4-FFF2-40B4-BE49-F238E27FC236}">
                <a16:creationId xmlns:a16="http://schemas.microsoft.com/office/drawing/2014/main" id="{AA982874-EDF1-902F-023B-D3791311B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441" y="3116712"/>
            <a:ext cx="1045879" cy="147904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CC4A35F9-6D2E-896C-725B-1AAD189850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7D68919-FE49-B878-169E-1EFCED357837}"/>
              </a:ext>
            </a:extLst>
          </p:cNvPr>
          <p:cNvSpPr/>
          <p:nvPr/>
        </p:nvSpPr>
        <p:spPr bwMode="auto">
          <a:xfrm>
            <a:off x="229193" y="6556831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0C699B7-460F-7773-FC22-432B7F01BB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343B05-83DC-6AC9-1DDC-2DE54AE91748}"/>
              </a:ext>
            </a:extLst>
          </p:cNvPr>
          <p:cNvSpPr/>
          <p:nvPr/>
        </p:nvSpPr>
        <p:spPr bwMode="auto">
          <a:xfrm>
            <a:off x="3044757" y="1605064"/>
            <a:ext cx="807307" cy="233464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AA54B1-EE4E-5ADC-7F63-1C28027F98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139" t="14848" r="3272" b="12760"/>
          <a:stretch>
            <a:fillRect/>
          </a:stretch>
        </p:blipFill>
        <p:spPr>
          <a:xfrm>
            <a:off x="4690590" y="1470946"/>
            <a:ext cx="1551324" cy="1909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0AEB7B9A-8F9D-EA4B-3F48-C802983E4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88207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2000" dirty="0"/>
              <a:t>Sub-Step 5: Evaluate Evidence</a:t>
            </a:r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92A2FF-3790-9782-8CBC-EFEB4FC3675C}"/>
              </a:ext>
            </a:extLst>
          </p:cNvPr>
          <p:cNvSpPr/>
          <p:nvPr/>
        </p:nvSpPr>
        <p:spPr>
          <a:xfrm>
            <a:off x="4335153" y="3688786"/>
            <a:ext cx="4625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4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Transcripts, Documents, Anything Else?</a:t>
            </a:r>
          </a:p>
          <a:p>
            <a:pPr marL="273044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7304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Now update your Evidence Matrix, witness list, and your interview questions!!!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6" descr="sherlock-holmes.jpg">
            <a:extLst>
              <a:ext uri="{FF2B5EF4-FFF2-40B4-BE49-F238E27FC236}">
                <a16:creationId xmlns:a16="http://schemas.microsoft.com/office/drawing/2014/main" id="{AF5FDA4A-1D78-BBFF-B12D-12D66526D75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9650" y="1666374"/>
            <a:ext cx="2406659" cy="183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E6441FCB-19B1-4180-7BBA-845BFFB07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474" y="6151856"/>
            <a:ext cx="569444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1-11 (II-1-27) / Digital Page 213</a:t>
            </a:r>
          </a:p>
        </p:txBody>
      </p:sp>
    </p:spTree>
    <p:extLst>
      <p:ext uri="{BB962C8B-B14F-4D97-AF65-F5344CB8AC3E}">
        <p14:creationId xmlns:p14="http://schemas.microsoft.com/office/powerpoint/2010/main" val="135060053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5" y="157017"/>
            <a:ext cx="8080375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    Evaluate the Evidence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(Sub-Step 5)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710" y="1915107"/>
            <a:ext cx="8385175" cy="4114800"/>
          </a:xfrm>
        </p:spPr>
        <p:txBody>
          <a:bodyPr/>
          <a:lstStyle/>
          <a:p>
            <a:pPr eaLnBrk="1" hangingPunct="1"/>
            <a:r>
              <a:rPr lang="en-US" sz="2800" dirty="0"/>
              <a:t>Analyze for accuracy, veracity, and relevance</a:t>
            </a:r>
          </a:p>
          <a:p>
            <a:pPr eaLnBrk="1" hangingPunct="1"/>
            <a:r>
              <a:rPr lang="en-US" sz="2800" dirty="0"/>
              <a:t>Check for inconsistencies and corroboration</a:t>
            </a:r>
          </a:p>
          <a:p>
            <a:pPr eaLnBrk="1" hangingPunct="1"/>
            <a:r>
              <a:rPr lang="en-US" sz="2800" dirty="0"/>
              <a:t>Summarize redundancies</a:t>
            </a:r>
          </a:p>
          <a:p>
            <a:pPr eaLnBrk="1" hangingPunct="1"/>
            <a:r>
              <a:rPr lang="en-US" sz="2800" dirty="0"/>
              <a:t>Determine and correct voids</a:t>
            </a:r>
          </a:p>
          <a:p>
            <a:pPr eaLnBrk="1" hangingPunct="1"/>
            <a:r>
              <a:rPr lang="en-US" sz="2800" dirty="0"/>
              <a:t>Draw clear </a:t>
            </a:r>
            <a:r>
              <a:rPr lang="en-US" sz="2800" i="1" u="sng" dirty="0"/>
              <a:t>and</a:t>
            </a:r>
            <a:r>
              <a:rPr lang="en-US" sz="2800" dirty="0"/>
              <a:t> supported </a:t>
            </a:r>
          </a:p>
          <a:p>
            <a:pPr eaLnBrk="1" hangingPunct="1">
              <a:buFontTx/>
              <a:buNone/>
            </a:pPr>
            <a:r>
              <a:rPr lang="en-US" sz="2800" dirty="0"/>
              <a:t>	conclusions</a:t>
            </a:r>
          </a:p>
          <a:p>
            <a:pPr eaLnBrk="1" hangingPunct="1"/>
            <a:r>
              <a:rPr lang="en-US" sz="2800" dirty="0"/>
              <a:t>Use your best judgment</a:t>
            </a:r>
          </a:p>
          <a:p>
            <a:pPr eaLnBrk="1" hangingPunct="1"/>
            <a:r>
              <a:rPr lang="en-US" sz="2800" i="1" u="sng" dirty="0"/>
              <a:t>Complete</a:t>
            </a:r>
            <a:r>
              <a:rPr lang="en-US" sz="2800" dirty="0"/>
              <a:t> your Evidence Matrix</a:t>
            </a:r>
          </a:p>
        </p:txBody>
      </p:sp>
      <p:pic>
        <p:nvPicPr>
          <p:cNvPr id="133126" name="Picture 7" descr="evaluat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048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172285" y="6551451"/>
            <a:ext cx="140920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7382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autoUpdateAnimBg="0"/>
      <p:bldP spid="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85013" y="1882254"/>
            <a:ext cx="8588189" cy="762000"/>
          </a:xfrm>
          <a:solidFill>
            <a:srgbClr val="FFFFFF"/>
          </a:solidFill>
        </p:spPr>
        <p:txBody>
          <a:bodyPr/>
          <a:lstStyle/>
          <a:p>
            <a:pPr algn="l">
              <a:lnSpc>
                <a:spcPct val="115000"/>
              </a:lnSpc>
              <a:spcAft>
                <a:spcPts val="1000"/>
              </a:spcAft>
              <a:tabLst>
                <a:tab pos="0" algn="l"/>
                <a:tab pos="171446" algn="l"/>
                <a:tab pos="228594" algn="l"/>
              </a:tabLst>
            </a:pPr>
            <a:r>
              <a:rPr lang="en-US" sz="18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#2: COL Santa Anna improperly relieved a subordinate commander in violation of Army Regulation (AR) 600-20, paragraph  2-17.  </a:t>
            </a:r>
            <a:r>
              <a:rPr lang="en-US" sz="1500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(Also list the elements of proof here)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232427" y="229871"/>
            <a:ext cx="6861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Arial" charset="0"/>
              </a:rPr>
              <a:t>Force-Field Diagram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Prepare a diagram for each allegation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30084" name="Rectangle 2"/>
          <p:cNvSpPr>
            <a:spLocks noChangeArrowheads="1"/>
          </p:cNvSpPr>
          <p:nvPr/>
        </p:nvSpPr>
        <p:spPr bwMode="auto">
          <a:xfrm>
            <a:off x="528484" y="3138979"/>
            <a:ext cx="2454198" cy="70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9" rIns="92075" bIns="46039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‘S’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ubstantiate</a:t>
            </a: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0085" name="Rectangle 3"/>
          <p:cNvSpPr>
            <a:spLocks noChangeArrowheads="1"/>
          </p:cNvSpPr>
          <p:nvPr/>
        </p:nvSpPr>
        <p:spPr bwMode="auto">
          <a:xfrm>
            <a:off x="5644240" y="3153637"/>
            <a:ext cx="3213915" cy="70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Arial" charset="0"/>
                <a:cs typeface="Arial" charset="0"/>
              </a:rPr>
              <a:t>‘N’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cs typeface="Arial" charset="0"/>
              </a:rPr>
              <a:t>ot Substantiate</a:t>
            </a: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525475" y="3784708"/>
            <a:ext cx="823870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130083" name="Straight Connector 30"/>
          <p:cNvCxnSpPr>
            <a:cxnSpLocks noChangeShapeType="1"/>
          </p:cNvCxnSpPr>
          <p:nvPr/>
        </p:nvCxnSpPr>
        <p:spPr bwMode="auto">
          <a:xfrm>
            <a:off x="4596236" y="3556110"/>
            <a:ext cx="0" cy="2271412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1281042" y="2594041"/>
            <a:ext cx="6914668" cy="3646359"/>
            <a:chOff x="923565" y="1572195"/>
            <a:chExt cx="6970316" cy="4368038"/>
          </a:xfrm>
        </p:grpSpPr>
        <p:pic>
          <p:nvPicPr>
            <p:cNvPr id="130058" name="Picture 12" descr="funnel3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63588" y="2684733"/>
              <a:ext cx="1295407" cy="1017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Down Arrow 18"/>
            <p:cNvSpPr/>
            <p:nvPr/>
          </p:nvSpPr>
          <p:spPr bwMode="auto">
            <a:xfrm>
              <a:off x="4175170" y="2644775"/>
              <a:ext cx="274612" cy="633265"/>
            </a:xfrm>
            <a:prstGeom prst="downArrow">
              <a:avLst/>
            </a:prstGeom>
            <a:solidFill>
              <a:srgbClr val="0080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130060" name="TextBox 10"/>
            <p:cNvSpPr txBox="1">
              <a:spLocks noChangeArrowheads="1"/>
            </p:cNvSpPr>
            <p:nvPr/>
          </p:nvSpPr>
          <p:spPr bwMode="auto">
            <a:xfrm>
              <a:off x="4040579" y="4649815"/>
              <a:ext cx="482602" cy="12904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(D)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(C)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CD8B33"/>
                  </a:solidFill>
                  <a:latin typeface="Arial" charset="0"/>
                  <a:cs typeface="Arial" charset="0"/>
                </a:rPr>
                <a:t>(H)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(O)</a:t>
              </a:r>
            </a:p>
          </p:txBody>
        </p:sp>
        <p:sp>
          <p:nvSpPr>
            <p:cNvPr id="130061" name="Rectangle 2"/>
            <p:cNvSpPr>
              <a:spLocks noChangeArrowheads="1"/>
            </p:cNvSpPr>
            <p:nvPr/>
          </p:nvSpPr>
          <p:spPr bwMode="auto">
            <a:xfrm>
              <a:off x="3397516" y="3257034"/>
              <a:ext cx="1830147" cy="121745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2075" tIns="46039" rIns="92075" bIns="46039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Elements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of proof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'filter'</a:t>
              </a:r>
            </a:p>
          </p:txBody>
        </p:sp>
        <p:sp>
          <p:nvSpPr>
            <p:cNvPr id="16" name="Down Arrow 15"/>
            <p:cNvSpPr/>
            <p:nvPr/>
          </p:nvSpPr>
          <p:spPr bwMode="auto">
            <a:xfrm rot="2853129">
              <a:off x="3302265" y="3931970"/>
              <a:ext cx="250825" cy="514889"/>
            </a:xfrm>
            <a:prstGeom prst="downArrow">
              <a:avLst/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17" name="Down Arrow 16"/>
            <p:cNvSpPr/>
            <p:nvPr/>
          </p:nvSpPr>
          <p:spPr bwMode="auto">
            <a:xfrm rot="19094571">
              <a:off x="5086403" y="3887655"/>
              <a:ext cx="250801" cy="622567"/>
            </a:xfrm>
            <a:prstGeom prst="downArrow">
              <a:avLst/>
            </a:prstGeom>
            <a:solidFill>
              <a:srgbClr val="0000FF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130064" name="Rectangle 2"/>
            <p:cNvSpPr>
              <a:spLocks noChangeArrowheads="1"/>
            </p:cNvSpPr>
            <p:nvPr/>
          </p:nvSpPr>
          <p:spPr bwMode="auto">
            <a:xfrm>
              <a:off x="3576513" y="2319328"/>
              <a:ext cx="1512486" cy="4800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9" rIns="92075" bIns="4603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EVIDENCE</a:t>
              </a:r>
            </a:p>
          </p:txBody>
        </p:sp>
        <p:sp>
          <p:nvSpPr>
            <p:cNvPr id="23" name="Curved Down Arrow 22"/>
            <p:cNvSpPr/>
            <p:nvPr/>
          </p:nvSpPr>
          <p:spPr bwMode="auto">
            <a:xfrm flipH="1">
              <a:off x="7131954" y="1645322"/>
              <a:ext cx="761927" cy="553037"/>
            </a:xfrm>
            <a:prstGeom prst="curvedDownArrow">
              <a:avLst>
                <a:gd name="adj1" fmla="val 25000"/>
                <a:gd name="adj2" fmla="val 50000"/>
                <a:gd name="adj3" fmla="val 41393"/>
              </a:avLst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4" name="Down Arrow 33"/>
            <p:cNvSpPr/>
            <p:nvPr/>
          </p:nvSpPr>
          <p:spPr bwMode="auto">
            <a:xfrm rot="2853129">
              <a:off x="4805028" y="1950769"/>
              <a:ext cx="250825" cy="51488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5" name="Down Arrow 34"/>
            <p:cNvSpPr/>
            <p:nvPr/>
          </p:nvSpPr>
          <p:spPr bwMode="auto">
            <a:xfrm rot="21402292">
              <a:off x="4145010" y="1666743"/>
              <a:ext cx="250801" cy="622567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4744503">
              <a:off x="7261757" y="2088648"/>
              <a:ext cx="250825" cy="51488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7" name="Down Arrow 36"/>
            <p:cNvSpPr/>
            <p:nvPr/>
          </p:nvSpPr>
          <p:spPr bwMode="auto">
            <a:xfrm rot="16200000">
              <a:off x="1055597" y="1871395"/>
              <a:ext cx="250825" cy="51488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9" name="Down Arrow 38"/>
            <p:cNvSpPr/>
            <p:nvPr/>
          </p:nvSpPr>
          <p:spPr bwMode="auto">
            <a:xfrm rot="19635425">
              <a:off x="3781086" y="1846093"/>
              <a:ext cx="100002" cy="57977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41" name="Down Arrow 40"/>
            <p:cNvSpPr/>
            <p:nvPr/>
          </p:nvSpPr>
          <p:spPr bwMode="auto">
            <a:xfrm rot="3435425">
              <a:off x="6351794" y="1607745"/>
              <a:ext cx="101599" cy="483383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42" name="Down Arrow 41"/>
            <p:cNvSpPr/>
            <p:nvPr/>
          </p:nvSpPr>
          <p:spPr bwMode="auto">
            <a:xfrm rot="3435425">
              <a:off x="5442366" y="1827776"/>
              <a:ext cx="101599" cy="483383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43" name="Down Arrow 42"/>
            <p:cNvSpPr/>
            <p:nvPr/>
          </p:nvSpPr>
          <p:spPr bwMode="auto">
            <a:xfrm rot="3435425">
              <a:off x="4680438" y="1760147"/>
              <a:ext cx="101599" cy="483383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130070" name="TextBox 38"/>
            <p:cNvSpPr txBox="1">
              <a:spLocks noChangeArrowheads="1"/>
            </p:cNvSpPr>
            <p:nvPr/>
          </p:nvSpPr>
          <p:spPr bwMode="auto">
            <a:xfrm>
              <a:off x="2047705" y="2224987"/>
              <a:ext cx="1210042" cy="36869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statements</a:t>
              </a:r>
            </a:p>
          </p:txBody>
        </p:sp>
        <p:sp>
          <p:nvSpPr>
            <p:cNvPr id="130072" name="TextBox 40"/>
            <p:cNvSpPr txBox="1">
              <a:spLocks noChangeArrowheads="1"/>
            </p:cNvSpPr>
            <p:nvPr/>
          </p:nvSpPr>
          <p:spPr bwMode="auto">
            <a:xfrm>
              <a:off x="5490661" y="1942534"/>
              <a:ext cx="1727724" cy="368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physical evidence</a:t>
              </a:r>
            </a:p>
          </p:txBody>
        </p:sp>
        <p:sp>
          <p:nvSpPr>
            <p:cNvPr id="130069" name="TextBox 37"/>
            <p:cNvSpPr txBox="1">
              <a:spLocks noChangeArrowheads="1"/>
            </p:cNvSpPr>
            <p:nvPr/>
          </p:nvSpPr>
          <p:spPr bwMode="auto">
            <a:xfrm>
              <a:off x="2943159" y="1575250"/>
              <a:ext cx="1147615" cy="368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documents</a:t>
              </a:r>
            </a:p>
          </p:txBody>
        </p:sp>
        <p:sp>
          <p:nvSpPr>
            <p:cNvPr id="130071" name="TextBox 39"/>
            <p:cNvSpPr txBox="1">
              <a:spLocks noChangeArrowheads="1"/>
            </p:cNvSpPr>
            <p:nvPr/>
          </p:nvSpPr>
          <p:spPr bwMode="auto">
            <a:xfrm>
              <a:off x="4845186" y="1572195"/>
              <a:ext cx="1037734" cy="368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testimony</a:t>
              </a:r>
            </a:p>
          </p:txBody>
        </p:sp>
        <p:sp>
          <p:nvSpPr>
            <p:cNvPr id="22" name="Curved Down Arrow 21"/>
            <p:cNvSpPr/>
            <p:nvPr/>
          </p:nvSpPr>
          <p:spPr bwMode="auto">
            <a:xfrm rot="19737717">
              <a:off x="1430223" y="1757864"/>
              <a:ext cx="761927" cy="553037"/>
            </a:xfrm>
            <a:prstGeom prst="curved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3" name="Down Arrow 32"/>
            <p:cNvSpPr/>
            <p:nvPr/>
          </p:nvSpPr>
          <p:spPr bwMode="auto">
            <a:xfrm rot="19635425">
              <a:off x="3176307" y="1888992"/>
              <a:ext cx="250801" cy="622567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8" name="Down Arrow 37"/>
            <p:cNvSpPr/>
            <p:nvPr/>
          </p:nvSpPr>
          <p:spPr bwMode="auto">
            <a:xfrm rot="19635425">
              <a:off x="2849313" y="1769893"/>
              <a:ext cx="100002" cy="57977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40" name="Down Arrow 39"/>
            <p:cNvSpPr/>
            <p:nvPr/>
          </p:nvSpPr>
          <p:spPr bwMode="auto">
            <a:xfrm rot="19635425">
              <a:off x="2468350" y="1617496"/>
              <a:ext cx="100002" cy="57977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 bwMode="auto">
          <a:xfrm>
            <a:off x="186385" y="6618514"/>
            <a:ext cx="194615" cy="16280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130053" name="Rectangle 8"/>
          <p:cNvSpPr>
            <a:spLocks noChangeArrowheads="1"/>
          </p:cNvSpPr>
          <p:nvPr/>
        </p:nvSpPr>
        <p:spPr bwMode="auto">
          <a:xfrm>
            <a:off x="150137" y="6169824"/>
            <a:ext cx="8705875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1-11 (II-1-28) and Figure II-4-4 (II-4-41) / Digital Page 214 and 320</a:t>
            </a:r>
          </a:p>
        </p:txBody>
      </p:sp>
    </p:spTree>
    <p:extLst>
      <p:ext uri="{BB962C8B-B14F-4D97-AF65-F5344CB8AC3E}">
        <p14:creationId xmlns:p14="http://schemas.microsoft.com/office/powerpoint/2010/main" val="317171203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 animBg="1"/>
      <p:bldP spid="130084" grpId="0"/>
      <p:bldP spid="130085" grpId="0"/>
      <p:bldP spid="4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18535" y="342756"/>
            <a:ext cx="6660240" cy="762000"/>
          </a:xfrm>
        </p:spPr>
        <p:txBody>
          <a:bodyPr/>
          <a:lstStyle/>
          <a:p>
            <a:pPr eaLnBrk="1" hangingPunct="1"/>
            <a:r>
              <a:rPr lang="en-US" sz="3500" dirty="0">
                <a:solidFill>
                  <a:schemeClr val="tx1"/>
                </a:solidFill>
              </a:rPr>
              <a:t>Report of Investigation / Report of Investigative Inquiry</a:t>
            </a:r>
          </a:p>
        </p:txBody>
      </p:sp>
      <p:sp>
        <p:nvSpPr>
          <p:cNvPr id="137219" name="TextBox 30"/>
          <p:cNvSpPr txBox="1">
            <a:spLocks noChangeArrowheads="1"/>
          </p:cNvSpPr>
          <p:nvPr/>
        </p:nvSpPr>
        <p:spPr bwMode="auto">
          <a:xfrm>
            <a:off x="6307139" y="3352802"/>
            <a:ext cx="2667000" cy="1231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Other Matters: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1. (</a:t>
            </a:r>
            <a:r>
              <a:rPr lang="en-US" b="1" dirty="0">
                <a:solidFill>
                  <a:srgbClr val="990000"/>
                </a:solidFill>
                <a:latin typeface="Arial" charset="0"/>
                <a:cs typeface="Arial" charset="0"/>
              </a:rPr>
              <a:t>1</a:t>
            </a:r>
            <a:r>
              <a:rPr lang="en-US" b="1" baseline="30000" dirty="0">
                <a:solidFill>
                  <a:srgbClr val="990000"/>
                </a:solidFill>
                <a:latin typeface="Arial" charset="0"/>
                <a:cs typeface="Arial" charset="0"/>
              </a:rPr>
              <a:t>st</a:t>
            </a:r>
            <a:r>
              <a:rPr lang="en-US" b="1" dirty="0">
                <a:solidFill>
                  <a:srgbClr val="990000"/>
                </a:solidFill>
                <a:latin typeface="Arial" charset="0"/>
                <a:cs typeface="Arial" charset="0"/>
              </a:rPr>
              <a:t> matter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2. (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2</a:t>
            </a:r>
            <a:r>
              <a:rPr lang="en-US" b="1" baseline="30000" dirty="0">
                <a:solidFill>
                  <a:srgbClr val="C00000"/>
                </a:solidFill>
                <a:latin typeface="Arial" charset="0"/>
                <a:cs typeface="Arial" charset="0"/>
              </a:rPr>
              <a:t>nd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 matter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3. Unfavorable info:</a:t>
            </a:r>
          </a:p>
        </p:txBody>
      </p:sp>
      <p:sp>
        <p:nvSpPr>
          <p:cNvPr id="137220" name="TextBox 27"/>
          <p:cNvSpPr txBox="1">
            <a:spLocks noChangeArrowheads="1"/>
          </p:cNvSpPr>
          <p:nvPr/>
        </p:nvSpPr>
        <p:spPr bwMode="auto">
          <a:xfrm>
            <a:off x="6307139" y="1338265"/>
            <a:ext cx="2667000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2. (S/N) Allegation: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a. b. c.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3. (U/F) </a:t>
            </a:r>
            <a:r>
              <a:rPr lang="en-US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Issue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	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a. b. c.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4. (U/F) </a:t>
            </a:r>
            <a:r>
              <a:rPr lang="en-US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Issue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	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a. b. c.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7222" name="TextBox 21"/>
          <p:cNvSpPr txBox="1">
            <a:spLocks noChangeArrowheads="1"/>
          </p:cNvSpPr>
          <p:nvPr/>
        </p:nvSpPr>
        <p:spPr bwMode="auto">
          <a:xfrm>
            <a:off x="136525" y="4724456"/>
            <a:ext cx="2743200" cy="147732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Introduction Paragraph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Name / position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Authority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Background</a:t>
            </a:r>
          </a:p>
        </p:txBody>
      </p:sp>
      <p:sp>
        <p:nvSpPr>
          <p:cNvPr id="137224" name="TextBox 23"/>
          <p:cNvSpPr txBox="1">
            <a:spLocks noChangeArrowheads="1"/>
          </p:cNvSpPr>
          <p:nvPr/>
        </p:nvSpPr>
        <p:spPr bwMode="auto">
          <a:xfrm>
            <a:off x="2966354" y="2119704"/>
            <a:ext cx="3200400" cy="409342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Consideration of Allegations / Issues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1. (S/N) Allegation: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a. Evidence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(1) Standard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(2) Document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(3) Testimony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b. Discussion (3 parts)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(1) Evidence&gt;S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       (2) Evidence&gt;N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(3)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c. Conclusion</a:t>
            </a:r>
          </a:p>
        </p:txBody>
      </p:sp>
      <p:sp>
        <p:nvSpPr>
          <p:cNvPr id="137225" name="Text Box 8"/>
          <p:cNvSpPr txBox="1">
            <a:spLocks noChangeArrowheads="1"/>
          </p:cNvSpPr>
          <p:nvPr/>
        </p:nvSpPr>
        <p:spPr bwMode="auto">
          <a:xfrm>
            <a:off x="136525" y="6225489"/>
            <a:ext cx="6383339" cy="2585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2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2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4-13 (II-4-42), II-D-1 / Digital Page 321 and 603</a:t>
            </a:r>
          </a:p>
        </p:txBody>
      </p:sp>
      <p:sp>
        <p:nvSpPr>
          <p:cNvPr id="137227" name="TextBox 46"/>
          <p:cNvSpPr txBox="1">
            <a:spLocks noChangeArrowheads="1"/>
          </p:cNvSpPr>
          <p:nvPr/>
        </p:nvSpPr>
        <p:spPr bwMode="auto">
          <a:xfrm>
            <a:off x="6307141" y="4648202"/>
            <a:ext cx="2700334" cy="1785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Recommendations: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1. Approve &amp; close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2. Fix </a:t>
            </a:r>
            <a:r>
              <a:rPr lang="en-US" b="1" dirty="0">
                <a:solidFill>
                  <a:srgbClr val="008000"/>
                </a:solidFill>
                <a:latin typeface="Arial" charset="0"/>
                <a:cs typeface="Arial" charset="0"/>
              </a:rPr>
              <a:t>the issue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3. Fix </a:t>
            </a:r>
            <a:r>
              <a:rPr lang="en-US" b="1" dirty="0">
                <a:solidFill>
                  <a:srgbClr val="008000"/>
                </a:solidFill>
                <a:latin typeface="Arial" charset="0"/>
                <a:cs typeface="Arial" charset="0"/>
              </a:rPr>
              <a:t>the issue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4. Fix 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b="1" baseline="30000" dirty="0">
                <a:solidFill>
                  <a:srgbClr val="C00000"/>
                </a:solidFill>
                <a:latin typeface="Arial" charset="0"/>
                <a:cs typeface="Arial" charset="0"/>
              </a:rPr>
              <a:t>st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 [other] matter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5. Fix 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2</a:t>
            </a:r>
            <a:r>
              <a:rPr lang="en-US" b="1" baseline="30000" dirty="0">
                <a:solidFill>
                  <a:srgbClr val="C00000"/>
                </a:solidFill>
                <a:latin typeface="Arial" charset="0"/>
                <a:cs typeface="Arial" charset="0"/>
              </a:rPr>
              <a:t>nd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 [other] matter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52399" y="6531431"/>
            <a:ext cx="181429" cy="152400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BCA22-45D9-4083-D516-9EDC544F2192}"/>
              </a:ext>
            </a:extLst>
          </p:cNvPr>
          <p:cNvSpPr txBox="1"/>
          <p:nvPr/>
        </p:nvSpPr>
        <p:spPr>
          <a:xfrm>
            <a:off x="12578" y="1802340"/>
            <a:ext cx="2953778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u="sng" strike="noStrike" baseline="0" dirty="0">
                <a:latin typeface="Arial" panose="020B0604020202020204" pitchFamily="34" charset="0"/>
              </a:rPr>
              <a:t>Importance of the ROI / ROII</a:t>
            </a:r>
          </a:p>
          <a:p>
            <a:endParaRPr lang="en-US" sz="500" u="sng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Resolve Allegations of Impropriety using a Report of Investigation (ROI)</a:t>
            </a:r>
            <a:endParaRPr lang="en-US" sz="1400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The official record of the case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Presents decision makers with facts, analysis, conclusions, and recommendations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May be subject to a personnel screening process ISO centralized selection boards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Impacts careers</a:t>
            </a:r>
          </a:p>
          <a:p>
            <a:endParaRPr lang="en-US" sz="500" dirty="0"/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7769226" y="95250"/>
            <a:ext cx="1231900" cy="1219200"/>
            <a:chOff x="7467600" y="76200"/>
            <a:chExt cx="1231900" cy="1219200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7760036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783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animBg="1"/>
      <p:bldP spid="137220" grpId="0" animBg="1"/>
      <p:bldP spid="137222" grpId="0" animBg="1"/>
      <p:bldP spid="137224" grpId="0" animBg="1"/>
      <p:bldP spid="137227" grpId="0" animBg="1"/>
      <p:bldP spid="2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3">
            <a:extLst>
              <a:ext uri="{FF2B5EF4-FFF2-40B4-BE49-F238E27FC236}">
                <a16:creationId xmlns:a16="http://schemas.microsoft.com/office/drawing/2014/main" id="{655EAD76-048D-AEA5-00F2-7B399EACE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4551"/>
            <a:ext cx="3039581" cy="418576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Consideration of Allegations / Issues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(S/N) Allegation: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a. Evidence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(1) Standard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(2) Document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(3) Testimony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b. Discussion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(1) Evidence&gt;S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(2) Evidence&gt;N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(3)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c. Conclusion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309256" y="728663"/>
            <a:ext cx="2514600" cy="338554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How you write the ROI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256" y="119744"/>
            <a:ext cx="7086600" cy="762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ROI / ROII</a:t>
            </a:r>
          </a:p>
        </p:txBody>
      </p:sp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12101" y="102972"/>
            <a:ext cx="1231900" cy="1219200"/>
            <a:chOff x="7467600" y="76200"/>
            <a:chExt cx="1231900" cy="1219200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7236" name="Text Box 6"/>
            <p:cNvSpPr txBox="1">
              <a:spLocks noChangeArrowheads="1"/>
            </p:cNvSpPr>
            <p:nvPr/>
          </p:nvSpPr>
          <p:spPr bwMode="auto">
            <a:xfrm>
              <a:off x="7760036" y="516808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13</a:t>
              </a:r>
            </a:p>
          </p:txBody>
        </p:sp>
      </p:grpSp>
      <p:sp>
        <p:nvSpPr>
          <p:cNvPr id="23" name="Oval 22"/>
          <p:cNvSpPr/>
          <p:nvPr/>
        </p:nvSpPr>
        <p:spPr bwMode="auto">
          <a:xfrm>
            <a:off x="166915" y="6541712"/>
            <a:ext cx="159657" cy="210591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FE5A9-81AC-6E01-9CC1-980DCC41260B}"/>
              </a:ext>
            </a:extLst>
          </p:cNvPr>
          <p:cNvSpPr txBox="1"/>
          <p:nvPr/>
        </p:nvSpPr>
        <p:spPr>
          <a:xfrm>
            <a:off x="3099093" y="1759009"/>
            <a:ext cx="6010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+mj-lt"/>
              </a:rPr>
              <a:t>1. (SUB</a:t>
            </a:r>
            <a:r>
              <a:rPr lang="en-US" sz="1400" b="1" dirty="0">
                <a:solidFill>
                  <a:srgbClr val="B2B2B2"/>
                </a:solidFill>
                <a:latin typeface="+mj-lt"/>
              </a:rPr>
              <a:t>/ NOT SUB</a:t>
            </a:r>
            <a:r>
              <a:rPr lang="en-US" sz="1400" b="1" dirty="0">
                <a:latin typeface="+mj-lt"/>
              </a:rPr>
              <a:t>) ALLEGATION</a:t>
            </a:r>
            <a:r>
              <a:rPr lang="en-US" sz="1400" dirty="0">
                <a:latin typeface="+mj-lt"/>
              </a:rPr>
              <a:t>: Restate the allegation as </a:t>
            </a:r>
            <a:r>
              <a:rPr lang="en-US" sz="1400" b="1" dirty="0">
                <a:solidFill>
                  <a:srgbClr val="0033CC"/>
                </a:solidFill>
                <a:latin typeface="+mj-lt"/>
              </a:rPr>
              <a:t>directly from the Action Memorandum, </a:t>
            </a:r>
            <a:r>
              <a:rPr lang="en-US" sz="1400" dirty="0">
                <a:latin typeface="+mj-lt"/>
              </a:rPr>
              <a:t>beginning with substantiated allegations. Each allegation has its own “Consideration” paragraph (1a through 1c)</a:t>
            </a:r>
            <a:endParaRPr lang="en-US" sz="14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FF3CC-5D97-A01B-FEFD-EF4C446631D4}"/>
              </a:ext>
            </a:extLst>
          </p:cNvPr>
          <p:cNvSpPr txBox="1"/>
          <p:nvPr/>
        </p:nvSpPr>
        <p:spPr>
          <a:xfrm>
            <a:off x="3099093" y="2555524"/>
            <a:ext cx="60106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eriod"/>
            </a:pPr>
            <a:r>
              <a:rPr lang="en-US" sz="1400" b="1" dirty="0">
                <a:solidFill>
                  <a:srgbClr val="0033CC"/>
                </a:solidFill>
                <a:latin typeface="+mj-lt"/>
              </a:rPr>
              <a:t>Evidence</a:t>
            </a:r>
            <a:r>
              <a:rPr lang="en-US" sz="1400" dirty="0">
                <a:solidFill>
                  <a:srgbClr val="0033CC"/>
                </a:solidFill>
                <a:latin typeface="+mj-lt"/>
              </a:rPr>
              <a:t>: (No analysis/State Facts)</a:t>
            </a:r>
          </a:p>
          <a:p>
            <a:pPr marL="342900" indent="-342900">
              <a:buAutoNum type="alphaLcPeriod"/>
            </a:pPr>
            <a:endParaRPr lang="en-US" sz="1400" dirty="0">
              <a:solidFill>
                <a:srgbClr val="0033CC"/>
              </a:solidFill>
              <a:latin typeface="+mj-lt"/>
            </a:endParaRPr>
          </a:p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(1)</a:t>
            </a:r>
            <a:r>
              <a:rPr lang="en-US" sz="1400" dirty="0"/>
              <a:t> Cite and describe the </a:t>
            </a:r>
            <a:r>
              <a:rPr lang="en-US" sz="1400" b="1" dirty="0">
                <a:solidFill>
                  <a:srgbClr val="0033CC"/>
                </a:solidFill>
                <a:latin typeface="Arial" charset="0"/>
                <a:cs typeface="Arial" charset="0"/>
              </a:rPr>
              <a:t>standards</a:t>
            </a:r>
            <a:r>
              <a:rPr lang="en-US" sz="1400" dirty="0"/>
              <a:t>. Summarize (if the standard is longer than a paragraph) or quote verbatim the guidance contained in regulations, policies, or the UCMJ.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35E99-5B09-491E-2D7D-C2DABB21AE06}"/>
              </a:ext>
            </a:extLst>
          </p:cNvPr>
          <p:cNvSpPr/>
          <p:nvPr/>
        </p:nvSpPr>
        <p:spPr bwMode="auto">
          <a:xfrm>
            <a:off x="166915" y="1528814"/>
            <a:ext cx="1514248" cy="220248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A9F309-DEF6-67D4-66AB-657BC0B0F772}"/>
              </a:ext>
            </a:extLst>
          </p:cNvPr>
          <p:cNvSpPr txBox="1"/>
          <p:nvPr/>
        </p:nvSpPr>
        <p:spPr>
          <a:xfrm>
            <a:off x="1238234" y="1137386"/>
            <a:ext cx="7331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+mj-lt"/>
              </a:rPr>
              <a:t>PURPOSE: </a:t>
            </a:r>
            <a:r>
              <a:rPr lang="en-US" sz="1400" b="1" i="1" dirty="0"/>
              <a:t>The ultimate purpose of this section is to present everything the IG considered in determining the preponderance of credible evidence</a:t>
            </a:r>
            <a:endParaRPr lang="en-US" sz="1400" b="1" i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D27AC-C223-24A4-EED8-BE17B639D196}"/>
              </a:ext>
            </a:extLst>
          </p:cNvPr>
          <p:cNvSpPr txBox="1"/>
          <p:nvPr/>
        </p:nvSpPr>
        <p:spPr>
          <a:xfrm>
            <a:off x="3133344" y="3777791"/>
            <a:ext cx="6010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(2)</a:t>
            </a:r>
            <a:r>
              <a:rPr lang="en-US" sz="1400" dirty="0"/>
              <a:t> Introduce each item of </a:t>
            </a:r>
            <a:r>
              <a:rPr lang="en-US" sz="1400" b="1" dirty="0">
                <a:solidFill>
                  <a:srgbClr val="0033CC"/>
                </a:solidFill>
                <a:latin typeface="Arial" charset="0"/>
                <a:cs typeface="Arial" charset="0"/>
              </a:rPr>
              <a:t>documentary evidence </a:t>
            </a:r>
            <a:r>
              <a:rPr lang="en-US" sz="1400" dirty="0"/>
              <a:t>(separately) specifically pertaining to this allegation (i.e., ORBs, Flight Manifest, Conference Agenda, receipts, etc.) and its significance to the allegation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CC132B-7114-D448-2045-30E26E27F9A2}"/>
              </a:ext>
            </a:extLst>
          </p:cNvPr>
          <p:cNvSpPr txBox="1"/>
          <p:nvPr/>
        </p:nvSpPr>
        <p:spPr>
          <a:xfrm>
            <a:off x="3133344" y="5441648"/>
            <a:ext cx="6010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     </a:t>
            </a:r>
            <a:r>
              <a:rPr lang="en-US" sz="1400" dirty="0"/>
              <a:t>Testimony paraphrasing and summaries are more appropriate than direct quoting, unless difficult and laborious to capture the substance and sentiment of that piece of key testimony.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CD23AD-CFB6-3FC8-8532-F5786DAD1977}"/>
              </a:ext>
            </a:extLst>
          </p:cNvPr>
          <p:cNvCxnSpPr>
            <a:cxnSpLocks/>
          </p:cNvCxnSpPr>
          <p:nvPr/>
        </p:nvCxnSpPr>
        <p:spPr bwMode="auto">
          <a:xfrm flipH="1">
            <a:off x="1996135" y="2976388"/>
            <a:ext cx="1504149" cy="511655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09D7C8-E976-3A14-EF83-1D57847A9AF6}"/>
              </a:ext>
            </a:extLst>
          </p:cNvPr>
          <p:cNvCxnSpPr>
            <a:cxnSpLocks/>
          </p:cNvCxnSpPr>
          <p:nvPr/>
        </p:nvCxnSpPr>
        <p:spPr bwMode="auto">
          <a:xfrm flipH="1">
            <a:off x="2106511" y="3902596"/>
            <a:ext cx="1861852" cy="6358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9A2209-1ABF-BEA1-C1B2-1B241D892E6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96135" y="4281028"/>
            <a:ext cx="1972228" cy="839745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E077E12-D8E9-81F4-C665-4610E436A980}"/>
              </a:ext>
            </a:extLst>
          </p:cNvPr>
          <p:cNvSpPr txBox="1"/>
          <p:nvPr/>
        </p:nvSpPr>
        <p:spPr>
          <a:xfrm>
            <a:off x="3133344" y="4891299"/>
            <a:ext cx="6010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(3)</a:t>
            </a:r>
            <a:r>
              <a:rPr lang="en-US" sz="1400" dirty="0"/>
              <a:t> Introduce the complainant’s </a:t>
            </a:r>
            <a:r>
              <a:rPr lang="en-US" sz="1400" b="1" dirty="0">
                <a:solidFill>
                  <a:srgbClr val="0033CC"/>
                </a:solidFill>
                <a:latin typeface="Arial" charset="0"/>
                <a:cs typeface="Arial" charset="0"/>
              </a:rPr>
              <a:t>testimony</a:t>
            </a:r>
            <a:r>
              <a:rPr lang="en-US" sz="1400" dirty="0"/>
              <a:t> first, and the subject’s/suspect's testimony last, and all other evidence between.</a:t>
            </a:r>
          </a:p>
        </p:txBody>
      </p:sp>
    </p:spTree>
    <p:extLst>
      <p:ext uri="{BB962C8B-B14F-4D97-AF65-F5344CB8AC3E}">
        <p14:creationId xmlns:p14="http://schemas.microsoft.com/office/powerpoint/2010/main" val="3233184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13" grpId="0"/>
      <p:bldP spid="14" grpId="0"/>
      <p:bldP spid="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23">
            <a:extLst>
              <a:ext uri="{FF2B5EF4-FFF2-40B4-BE49-F238E27FC236}">
                <a16:creationId xmlns:a16="http://schemas.microsoft.com/office/drawing/2014/main" id="{3FC7AA63-DDE9-0F5B-5DF8-AD4A660EE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4551"/>
            <a:ext cx="3039581" cy="418576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Consideration of Allegations / Issues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(S/N) Allegation: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a. Evidence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(1) Standard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(2) Document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(3) Testimony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b. Discussion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(1) Evidence&gt;S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(2) Evidence&gt;N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(3)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c. Conclusion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35E99-5B09-491E-2D7D-C2DABB21AE06}"/>
              </a:ext>
            </a:extLst>
          </p:cNvPr>
          <p:cNvSpPr/>
          <p:nvPr/>
        </p:nvSpPr>
        <p:spPr bwMode="auto">
          <a:xfrm>
            <a:off x="166915" y="1528814"/>
            <a:ext cx="1514248" cy="220248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309256" y="728663"/>
            <a:ext cx="2514600" cy="338554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How you write the ROI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256" y="119744"/>
            <a:ext cx="7086600" cy="762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ROI / ROII</a:t>
            </a:r>
          </a:p>
        </p:txBody>
      </p:sp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181600" y="6374356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12101" y="102972"/>
            <a:ext cx="1231900" cy="1219200"/>
            <a:chOff x="7467600" y="76200"/>
            <a:chExt cx="1231900" cy="1219200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7236" name="Text Box 6"/>
            <p:cNvSpPr txBox="1">
              <a:spLocks noChangeArrowheads="1"/>
            </p:cNvSpPr>
            <p:nvPr/>
          </p:nvSpPr>
          <p:spPr bwMode="auto">
            <a:xfrm>
              <a:off x="7760036" y="516808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13</a:t>
              </a:r>
            </a:p>
          </p:txBody>
        </p:sp>
      </p:grpSp>
      <p:sp>
        <p:nvSpPr>
          <p:cNvPr id="23" name="Oval 22"/>
          <p:cNvSpPr/>
          <p:nvPr/>
        </p:nvSpPr>
        <p:spPr bwMode="auto">
          <a:xfrm>
            <a:off x="166915" y="6541712"/>
            <a:ext cx="159657" cy="210591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FE5A9-81AC-6E01-9CC1-980DCC41260B}"/>
              </a:ext>
            </a:extLst>
          </p:cNvPr>
          <p:cNvSpPr txBox="1"/>
          <p:nvPr/>
        </p:nvSpPr>
        <p:spPr>
          <a:xfrm>
            <a:off x="3039581" y="1695853"/>
            <a:ext cx="6010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(SUB/ NOT SUB) ALLEGATION: Restate the allegation as directly from the Action Memorandum, beginning with substantiated allegations. Each allegation has its own “Consideration” paragraph (1a through 1c)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FF3CC-5D97-A01B-FEFD-EF4C446631D4}"/>
              </a:ext>
            </a:extLst>
          </p:cNvPr>
          <p:cNvSpPr txBox="1"/>
          <p:nvPr/>
        </p:nvSpPr>
        <p:spPr>
          <a:xfrm>
            <a:off x="3114447" y="2660375"/>
            <a:ext cx="6010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+mj-lt"/>
              </a:rPr>
              <a:t>b.  Discussion</a:t>
            </a:r>
            <a:r>
              <a:rPr lang="en-US" sz="1400" dirty="0">
                <a:solidFill>
                  <a:srgbClr val="0033CC"/>
                </a:solidFill>
                <a:latin typeface="+mj-lt"/>
              </a:rPr>
              <a:t>: (Concise evidence evaluation/Tell the story)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A9F309-DEF6-67D4-66AB-657BC0B0F772}"/>
              </a:ext>
            </a:extLst>
          </p:cNvPr>
          <p:cNvSpPr txBox="1"/>
          <p:nvPr/>
        </p:nvSpPr>
        <p:spPr>
          <a:xfrm>
            <a:off x="1254792" y="1235789"/>
            <a:ext cx="7331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+mj-lt"/>
              </a:rPr>
              <a:t>PURPOSE: </a:t>
            </a:r>
            <a:r>
              <a:rPr lang="en-US" sz="1400" b="1" i="1" dirty="0"/>
              <a:t>The ultimate purpose of this section is to present everything the IG considered in determining the preponderance of credible evidence</a:t>
            </a:r>
            <a:endParaRPr lang="en-US" sz="1400" b="1" i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D27AC-C223-24A4-EED8-BE17B639D196}"/>
              </a:ext>
            </a:extLst>
          </p:cNvPr>
          <p:cNvSpPr txBox="1"/>
          <p:nvPr/>
        </p:nvSpPr>
        <p:spPr>
          <a:xfrm>
            <a:off x="3107289" y="3012947"/>
            <a:ext cx="6010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(1)</a:t>
            </a:r>
            <a:r>
              <a:rPr lang="en-US" sz="1400" dirty="0"/>
              <a:t> Summarize the </a:t>
            </a:r>
            <a:r>
              <a:rPr lang="en-US" sz="1400" b="1" i="1" u="sng" dirty="0">
                <a:solidFill>
                  <a:srgbClr val="0033CC"/>
                </a:solidFill>
              </a:rPr>
              <a:t>key</a:t>
            </a:r>
            <a:r>
              <a:rPr lang="en-US" sz="1400" dirty="0"/>
              <a:t> evidence that tended to </a:t>
            </a:r>
            <a:r>
              <a:rPr lang="en-US" sz="1400" b="1" dirty="0">
                <a:solidFill>
                  <a:srgbClr val="00B050"/>
                </a:solidFill>
              </a:rPr>
              <a:t>substantiate</a:t>
            </a:r>
            <a:r>
              <a:rPr lang="en-US" sz="1400" dirty="0"/>
              <a:t> the allegation. </a:t>
            </a:r>
            <a:r>
              <a:rPr lang="en-US" sz="1400" b="1" i="1" dirty="0"/>
              <a:t>(Narrative Format)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CC132B-7114-D448-2045-30E26E27F9A2}"/>
              </a:ext>
            </a:extLst>
          </p:cNvPr>
          <p:cNvSpPr txBox="1"/>
          <p:nvPr/>
        </p:nvSpPr>
        <p:spPr>
          <a:xfrm>
            <a:off x="3107289" y="3602072"/>
            <a:ext cx="6010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(2)</a:t>
            </a:r>
            <a:r>
              <a:rPr lang="en-US" sz="1400" dirty="0"/>
              <a:t> Summarize the </a:t>
            </a:r>
            <a:r>
              <a:rPr lang="en-US" sz="1400" b="1" i="1" u="sng" dirty="0">
                <a:solidFill>
                  <a:srgbClr val="0033CC"/>
                </a:solidFill>
              </a:rPr>
              <a:t>key</a:t>
            </a:r>
            <a:r>
              <a:rPr lang="en-US" sz="1400" dirty="0"/>
              <a:t> evidence that tended to </a:t>
            </a:r>
            <a:r>
              <a:rPr lang="en-US" sz="1400" b="1" i="1" u="sng" dirty="0">
                <a:solidFill>
                  <a:srgbClr val="FF0000"/>
                </a:solidFill>
              </a:rPr>
              <a:t>not</a:t>
            </a:r>
            <a:r>
              <a:rPr lang="en-US" sz="1400" b="1" dirty="0">
                <a:solidFill>
                  <a:srgbClr val="FF0000"/>
                </a:solidFill>
              </a:rPr>
              <a:t> substantiate</a:t>
            </a:r>
            <a:r>
              <a:rPr lang="en-US" sz="1400" dirty="0"/>
              <a:t> the allegation. </a:t>
            </a:r>
            <a:r>
              <a:rPr lang="en-US" sz="1400" b="1" i="1" dirty="0"/>
              <a:t>(Narrative Format)</a:t>
            </a:r>
            <a:endParaRPr lang="en-US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AC1962-4654-D9F6-2A8C-B5A3DE7E5F54}"/>
              </a:ext>
            </a:extLst>
          </p:cNvPr>
          <p:cNvSpPr txBox="1"/>
          <p:nvPr/>
        </p:nvSpPr>
        <p:spPr>
          <a:xfrm>
            <a:off x="3093714" y="4222354"/>
            <a:ext cx="60214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 (3)</a:t>
            </a:r>
            <a:r>
              <a:rPr lang="en-US" sz="1400" dirty="0"/>
              <a:t> </a:t>
            </a:r>
            <a:r>
              <a:rPr lang="en-US" sz="1400" b="1" i="1" dirty="0">
                <a:solidFill>
                  <a:srgbClr val="0033CC"/>
                </a:solidFill>
              </a:rPr>
              <a:t>Apply analysis here. </a:t>
            </a:r>
            <a:r>
              <a:rPr lang="en-US" sz="1400" dirty="0"/>
              <a:t>The </a:t>
            </a:r>
            <a:r>
              <a:rPr lang="en-US" sz="1400" b="1" i="1" dirty="0">
                <a:solidFill>
                  <a:srgbClr val="FF0000"/>
                </a:solidFill>
              </a:rPr>
              <a:t>burden is upon the IG </a:t>
            </a:r>
            <a:r>
              <a:rPr lang="en-US" sz="1400" dirty="0"/>
              <a:t>to logically </a:t>
            </a:r>
            <a:r>
              <a:rPr lang="en-US" sz="1400" b="1" i="1" dirty="0">
                <a:solidFill>
                  <a:srgbClr val="FF0000"/>
                </a:solidFill>
              </a:rPr>
              <a:t>(step-by-step) </a:t>
            </a:r>
            <a:r>
              <a:rPr lang="en-US" sz="1400" dirty="0"/>
              <a:t>and clearly lay out the evidence. Reasoning, critical-thinking, and writing skills are crucial. This is comprehensive narrative. Recommended Format: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Summarize the elements of proof pertaining to </a:t>
            </a:r>
            <a:r>
              <a:rPr lang="en-US" sz="1200" b="1" i="1" dirty="0">
                <a:solidFill>
                  <a:srgbClr val="0033CC"/>
                </a:solidFill>
              </a:rPr>
              <a:t>this </a:t>
            </a:r>
            <a:r>
              <a:rPr lang="en-US" sz="1200" dirty="0">
                <a:solidFill>
                  <a:srgbClr val="0033CC"/>
                </a:solidFill>
              </a:rPr>
              <a:t>allegation.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Articulate the evidence that support &amp; refute the allegation (with specific examples)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Identify key evidence that led to the conclusion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Balance conflicting opinions by considering evidence supporting the offered opinion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Discussion of how the evidence &amp; facts relate to the elements of proof. (Compare actions taken to the actions authorized/required)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Demonstrate where the preponderance credible evidence lies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9271E2D-4DBC-7C54-018E-A27CDC66D13C}"/>
              </a:ext>
            </a:extLst>
          </p:cNvPr>
          <p:cNvCxnSpPr>
            <a:cxnSpLocks/>
          </p:cNvCxnSpPr>
          <p:nvPr/>
        </p:nvCxnSpPr>
        <p:spPr bwMode="auto">
          <a:xfrm flipH="1">
            <a:off x="2226833" y="4573181"/>
            <a:ext cx="988315" cy="932884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A1F1AD1-9AFF-55AB-B893-8C3B0D48A056}"/>
              </a:ext>
            </a:extLst>
          </p:cNvPr>
          <p:cNvCxnSpPr/>
          <p:nvPr/>
        </p:nvCxnSpPr>
        <p:spPr bwMode="auto">
          <a:xfrm>
            <a:off x="3138184" y="2432458"/>
            <a:ext cx="5713380" cy="2286635"/>
          </a:xfrm>
          <a:prstGeom prst="straightConnector1">
            <a:avLst/>
          </a:prstGeom>
          <a:solidFill>
            <a:srgbClr val="FF0000"/>
          </a:solidFill>
          <a:ln w="76200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273" name="Rectangle 54272">
            <a:extLst>
              <a:ext uri="{FF2B5EF4-FFF2-40B4-BE49-F238E27FC236}">
                <a16:creationId xmlns:a16="http://schemas.microsoft.com/office/drawing/2014/main" id="{326E05F6-2CAF-FC5F-9AA0-CCAC64B7637A}"/>
              </a:ext>
            </a:extLst>
          </p:cNvPr>
          <p:cNvSpPr/>
          <p:nvPr/>
        </p:nvSpPr>
        <p:spPr>
          <a:xfrm>
            <a:off x="2226833" y="926001"/>
            <a:ext cx="4768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USE THIS FOR YOUR HOMEWORK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5BA38A-A29A-1CB9-6374-7EB7A590C962}"/>
              </a:ext>
            </a:extLst>
          </p:cNvPr>
          <p:cNvCxnSpPr>
            <a:cxnSpLocks/>
          </p:cNvCxnSpPr>
          <p:nvPr/>
        </p:nvCxnSpPr>
        <p:spPr bwMode="auto">
          <a:xfrm flipH="1">
            <a:off x="2200769" y="4035003"/>
            <a:ext cx="1014379" cy="1076357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B73C90-1DE0-4372-DB83-366E5BFE8F78}"/>
              </a:ext>
            </a:extLst>
          </p:cNvPr>
          <p:cNvCxnSpPr>
            <a:cxnSpLocks/>
          </p:cNvCxnSpPr>
          <p:nvPr/>
        </p:nvCxnSpPr>
        <p:spPr bwMode="auto">
          <a:xfrm flipH="1">
            <a:off x="2200769" y="3458678"/>
            <a:ext cx="1014379" cy="1152651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7618A1B-9486-61E4-082C-9D3F7134EB41}"/>
              </a:ext>
            </a:extLst>
          </p:cNvPr>
          <p:cNvSpPr/>
          <p:nvPr/>
        </p:nvSpPr>
        <p:spPr bwMode="auto">
          <a:xfrm>
            <a:off x="3146899" y="3003115"/>
            <a:ext cx="5844345" cy="1209407"/>
          </a:xfrm>
          <a:prstGeom prst="rect">
            <a:avLst/>
          </a:prstGeom>
          <a:solidFill>
            <a:srgbClr val="FFFFFF">
              <a:alpha val="74902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F4617ACA-3BAB-0A59-0411-E4798FE33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71" y="6626043"/>
            <a:ext cx="8763000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4-13, II-4-46, II-4-53, II-4-64, and Appendix D </a:t>
            </a:r>
            <a:endParaRPr lang="en-US" sz="1400" b="1" u="sng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39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250" autoRev="1" fill="remove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animClr clrSpc="rgb" dir="cw">
                                      <p:cBhvr>
                                        <p:cTn id="34" dur="1250" autoRev="1" fill="remove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set>
                                      <p:cBhvr>
                                        <p:cTn id="35" dur="1250" autoRev="1" fill="remove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250" autoRev="1" fill="remove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build="allAtOnce"/>
      <p:bldP spid="13" grpId="0" build="allAtOnce"/>
      <p:bldP spid="14" grpId="0" build="allAtOnce"/>
      <p:bldP spid="44" grpId="0"/>
      <p:bldP spid="54273" grpId="0"/>
      <p:bldP spid="51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309256" y="728663"/>
            <a:ext cx="2514600" cy="338554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How you write the ROI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256" y="119744"/>
            <a:ext cx="7086600" cy="762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ROI / ROII</a:t>
            </a:r>
          </a:p>
        </p:txBody>
      </p:sp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12101" y="102972"/>
            <a:ext cx="1231900" cy="1219200"/>
            <a:chOff x="7467600" y="76200"/>
            <a:chExt cx="1231900" cy="1219200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7236" name="Text Box 6"/>
            <p:cNvSpPr txBox="1">
              <a:spLocks noChangeArrowheads="1"/>
            </p:cNvSpPr>
            <p:nvPr/>
          </p:nvSpPr>
          <p:spPr bwMode="auto">
            <a:xfrm>
              <a:off x="7760036" y="516808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13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48FE5A9-81AC-6E01-9CC1-980DCC41260B}"/>
              </a:ext>
            </a:extLst>
          </p:cNvPr>
          <p:cNvSpPr txBox="1"/>
          <p:nvPr/>
        </p:nvSpPr>
        <p:spPr>
          <a:xfrm>
            <a:off x="3039581" y="1695853"/>
            <a:ext cx="6010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(SUB/ NOT SUB) ALLEGATION: Restate the allegation as directly from the Action Memorandum, beginning with substantiated allegations. Each allegation has its own “Consideration” paragraph (1a through 1c)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35E99-5B09-491E-2D7D-C2DABB21AE06}"/>
              </a:ext>
            </a:extLst>
          </p:cNvPr>
          <p:cNvSpPr/>
          <p:nvPr/>
        </p:nvSpPr>
        <p:spPr bwMode="auto">
          <a:xfrm>
            <a:off x="166915" y="1528814"/>
            <a:ext cx="1514248" cy="220248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A9F309-DEF6-67D4-66AB-657BC0B0F772}"/>
              </a:ext>
            </a:extLst>
          </p:cNvPr>
          <p:cNvSpPr txBox="1"/>
          <p:nvPr/>
        </p:nvSpPr>
        <p:spPr>
          <a:xfrm>
            <a:off x="1254792" y="1235789"/>
            <a:ext cx="7331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+mj-lt"/>
              </a:rPr>
              <a:t>PURPOSE: </a:t>
            </a:r>
            <a:r>
              <a:rPr lang="en-US" sz="1400" b="1" i="1" dirty="0"/>
              <a:t>The ultimate purpose of this section is to present everything the IG considered in determining the preponderance of credible evidence</a:t>
            </a:r>
            <a:endParaRPr lang="en-US" sz="1400" b="1" i="1" dirty="0">
              <a:latin typeface="+mj-lt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A1F1AD1-9AFF-55AB-B893-8C3B0D48A056}"/>
              </a:ext>
            </a:extLst>
          </p:cNvPr>
          <p:cNvCxnSpPr/>
          <p:nvPr/>
        </p:nvCxnSpPr>
        <p:spPr bwMode="auto">
          <a:xfrm>
            <a:off x="3138184" y="2432458"/>
            <a:ext cx="5713380" cy="2286635"/>
          </a:xfrm>
          <a:prstGeom prst="straightConnector1">
            <a:avLst/>
          </a:prstGeom>
          <a:solidFill>
            <a:srgbClr val="FF0000"/>
          </a:solidFill>
          <a:ln w="76200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C46D3C-13F7-39E5-EF27-789AAD35800A}"/>
              </a:ext>
            </a:extLst>
          </p:cNvPr>
          <p:cNvSpPr txBox="1"/>
          <p:nvPr/>
        </p:nvSpPr>
        <p:spPr>
          <a:xfrm>
            <a:off x="3119701" y="2378789"/>
            <a:ext cx="61044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The conclusion is a concise definitive statement:</a:t>
            </a:r>
          </a:p>
          <a:p>
            <a:endParaRPr lang="en-US" sz="1600" dirty="0"/>
          </a:p>
          <a:p>
            <a:endParaRPr lang="en-US" sz="1600" dirty="0"/>
          </a:p>
          <a:p>
            <a:pPr algn="ctr"/>
            <a:r>
              <a:rPr lang="en-US" sz="1600" i="1" dirty="0"/>
              <a:t>“[State the allegation exactly as written] was substantiated” or “. . … was not substantiated.”</a:t>
            </a:r>
          </a:p>
          <a:p>
            <a:pPr algn="ctr"/>
            <a:endParaRPr lang="en-US" sz="1600" i="1" dirty="0"/>
          </a:p>
          <a:p>
            <a:pPr algn="ctr"/>
            <a:r>
              <a:rPr lang="en-US" sz="1600" i="1" dirty="0"/>
              <a:t>The allegation that (name) improperly (unless wrongdoing is clearly inherent in the language) (did or failed to do something) in violation of (standard) was Substantiated or was Not Substantiated. </a:t>
            </a:r>
          </a:p>
          <a:p>
            <a:pPr algn="ctr"/>
            <a:endParaRPr lang="en-US" sz="1600" i="1" dirty="0"/>
          </a:p>
          <a:p>
            <a:pPr algn="ctr"/>
            <a:endParaRPr lang="en-US" sz="1600" i="1" dirty="0"/>
          </a:p>
          <a:p>
            <a:r>
              <a:rPr lang="en-US" sz="1600" dirty="0"/>
              <a:t>The only conclusions for allegations in an IG Investigation or Investigative Inquiry are “Substantiated” and “Not Substantiated.”</a:t>
            </a:r>
            <a:endParaRPr lang="en-US" sz="16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E1547-9969-2A78-4C11-26B63402D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621" y="560281"/>
            <a:ext cx="7013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1422DE45-2EFF-0AC6-CD4F-44978190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43" y="6218928"/>
            <a:ext cx="8763000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4-13, II-4-46, II-4-53, II-4-64, and Appendix D </a:t>
            </a:r>
            <a:endParaRPr lang="en-US" sz="1400" b="1" u="sng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10CB7-26D5-A0A8-27F9-8266FD43FDDA}"/>
              </a:ext>
            </a:extLst>
          </p:cNvPr>
          <p:cNvSpPr/>
          <p:nvPr/>
        </p:nvSpPr>
        <p:spPr>
          <a:xfrm>
            <a:off x="2182317" y="959762"/>
            <a:ext cx="4768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USE THIS FOR YOUR HOMEWORK</a:t>
            </a: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90682848-68DF-43D3-A2CC-0E9FA9D2D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4551"/>
            <a:ext cx="3039581" cy="418576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Consideration of Allegations / Issues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(S/N) Allegation: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a. Evidence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(1) Standard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(2) Document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(3) Testimony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b. Discussion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(1) Evidence&gt;S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(2) Evidence&gt;N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(3)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c. Conclusion</a:t>
            </a:r>
          </a:p>
        </p:txBody>
      </p:sp>
    </p:spTree>
    <p:extLst>
      <p:ext uri="{BB962C8B-B14F-4D97-AF65-F5344CB8AC3E}">
        <p14:creationId xmlns:p14="http://schemas.microsoft.com/office/powerpoint/2010/main" val="2645436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animClr clrSpc="rgb" dir="cw">
                                      <p:cBhvr>
                                        <p:cTn id="7" dur="1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set>
                                      <p:cBhvr>
                                        <p:cTn id="8" dur="1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799" y="276167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Enabling Learning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Objectives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Advance Sheets pages 21 - 22</a:t>
            </a:r>
            <a:endParaRPr lang="en-US" sz="4000" i="1" dirty="0">
              <a:solidFill>
                <a:schemeClr val="tx1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086" y="1875501"/>
            <a:ext cx="8741827" cy="42402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600" dirty="0"/>
              <a:t>Knowledge-based ELOs:</a:t>
            </a:r>
          </a:p>
          <a:p>
            <a:pPr marL="509575" indent="-509575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600" dirty="0"/>
              <a:t>1. Describe a person's role and status in an Inspector General (IG) Investigation / Investigative Inquiry.</a:t>
            </a:r>
          </a:p>
          <a:p>
            <a:pPr marL="509575" indent="-509575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600" dirty="0"/>
              <a:t>2. Describe an individual’s rights or non-rights given that person’s role and status.</a:t>
            </a:r>
          </a:p>
          <a:p>
            <a:pPr marL="509575" indent="-509575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600" dirty="0"/>
              <a:t>3. Describe a fact and the levels of evidence used in the Investigations function.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AutoNum type="arabicPeriod" startAt="4"/>
            </a:pPr>
            <a:r>
              <a:rPr lang="en-US" sz="2600" dirty="0"/>
              <a:t>Describe the IG Standard of proof.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FontTx/>
              <a:buAutoNum type="arabicPeriod" startAt="4"/>
            </a:pPr>
            <a:r>
              <a:rPr lang="en-US" sz="2600" dirty="0"/>
              <a:t>Describe the parts of an allegation.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AutoNum type="arabicPeriod" startAt="4"/>
            </a:pPr>
            <a:endParaRPr lang="en-US" sz="2600" dirty="0"/>
          </a:p>
          <a:p>
            <a:pPr marL="514338" indent="-514338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FontTx/>
              <a:buAutoNum type="arabicPeriod"/>
            </a:pPr>
            <a:endParaRPr lang="en-US" sz="2600" dirty="0"/>
          </a:p>
        </p:txBody>
      </p:sp>
      <p:grpSp>
        <p:nvGrpSpPr>
          <p:cNvPr id="35845" name="Group 4"/>
          <p:cNvGrpSpPr>
            <a:grpSpLocks/>
          </p:cNvGrpSpPr>
          <p:nvPr/>
        </p:nvGrpSpPr>
        <p:grpSpPr bwMode="auto">
          <a:xfrm>
            <a:off x="7769871" y="592368"/>
            <a:ext cx="1359615" cy="1295400"/>
            <a:chOff x="432" y="624"/>
            <a:chExt cx="554" cy="528"/>
          </a:xfrm>
        </p:grpSpPr>
        <p:sp>
          <p:nvSpPr>
            <p:cNvPr id="453637" name="AutoShape 5"/>
            <p:cNvSpPr>
              <a:spLocks noChangeArrowheads="1"/>
            </p:cNvSpPr>
            <p:nvPr/>
          </p:nvSpPr>
          <p:spPr bwMode="auto">
            <a:xfrm>
              <a:off x="432" y="624"/>
              <a:ext cx="528" cy="528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5847" name="Text Box 6"/>
            <p:cNvSpPr txBox="1">
              <a:spLocks noChangeArrowheads="1"/>
            </p:cNvSpPr>
            <p:nvPr/>
          </p:nvSpPr>
          <p:spPr bwMode="auto">
            <a:xfrm>
              <a:off x="544" y="810"/>
              <a:ext cx="442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+mj-lt"/>
                  <a:cs typeface="Arial" charset="0"/>
                </a:rPr>
                <a:t>ELOs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1028373"/>
      </p:ext>
    </p:extLst>
  </p:cSld>
  <p:clrMapOvr>
    <a:masterClrMapping/>
  </p:clrMapOvr>
  <p:transition>
    <p:pull/>
    <p:sndAc>
      <p:endSnd/>
    </p:sndAc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1750" y="2005875"/>
            <a:ext cx="7772400" cy="11020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tIns="91440">
            <a:spAutoFit/>
          </a:bodyPr>
          <a:lstStyle/>
          <a:p>
            <a:pPr marL="457189" indent="-457189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OTHER MATTERS:</a:t>
            </a:r>
          </a:p>
          <a:p>
            <a:pPr marL="457189" indent="-457189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. Issue the commander must address</a:t>
            </a:r>
          </a:p>
          <a:p>
            <a:pPr marL="457189" indent="-457189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	2. Issue awareness for the commander</a:t>
            </a:r>
          </a:p>
          <a:p>
            <a:pPr marL="457189" indent="-457189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	    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{do not introduce 'new' evidence or issues}</a:t>
            </a:r>
          </a:p>
        </p:txBody>
      </p:sp>
      <p:sp>
        <p:nvSpPr>
          <p:cNvPr id="113667" name="Text Box 5"/>
          <p:cNvSpPr txBox="1">
            <a:spLocks noChangeArrowheads="1"/>
          </p:cNvSpPr>
          <p:nvPr/>
        </p:nvSpPr>
        <p:spPr bwMode="auto">
          <a:xfrm>
            <a:off x="301995" y="3302973"/>
            <a:ext cx="8530114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RECOMMENDATIONS: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1.  Approve the report and close the case</a:t>
            </a:r>
            <a:r>
              <a:rPr lang="en-US" b="1" dirty="0">
                <a:solidFill>
                  <a:srgbClr val="00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 2.  Address each OTHER MATTER with a recommendation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 3.  Address each OTHER MATTER with a recommendation</a:t>
            </a:r>
            <a:endParaRPr 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3369" name="Rectangle 2"/>
          <p:cNvSpPr>
            <a:spLocks noChangeArrowheads="1"/>
          </p:cNvSpPr>
          <p:nvPr/>
        </p:nvSpPr>
        <p:spPr bwMode="auto">
          <a:xfrm>
            <a:off x="1245911" y="49058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Other Matters and Recommendation(s)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63286" y="3754635"/>
            <a:ext cx="1200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(Always first!)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46272" y="4821413"/>
            <a:ext cx="7597378" cy="123110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IGs 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never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recommend 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adverse action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; 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recommending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administrative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action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to correct a mistake is appropriate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.   For instance, recovering an unauthorized BAH or TDY payment is not an adverse action.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165399" y="6539169"/>
            <a:ext cx="155434" cy="16704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15E5ACC3-42D6-3624-1C85-DB10D4AE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9" y="6196737"/>
            <a:ext cx="8763000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4-13, II-4-46 and Appendix D / Digital Page 325 and 603 </a:t>
            </a:r>
            <a:endParaRPr lang="en-US" sz="1400" b="1" u="sng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72593-5435-69B0-FA9C-5FDD769C291F}"/>
              </a:ext>
            </a:extLst>
          </p:cNvPr>
          <p:cNvSpPr/>
          <p:nvPr/>
        </p:nvSpPr>
        <p:spPr>
          <a:xfrm>
            <a:off x="2396263" y="1216671"/>
            <a:ext cx="4768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USE THIS FOR YOUR 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FF87A-82CC-AC96-C34F-AF4D92A67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33" t="18565" r="40417" b="24577"/>
          <a:stretch/>
        </p:blipFill>
        <p:spPr>
          <a:xfrm rot="1449598">
            <a:off x="6234831" y="1985065"/>
            <a:ext cx="2510108" cy="1861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8A5D55-DDCF-EAC7-AA0C-42BC7ED84866}"/>
              </a:ext>
            </a:extLst>
          </p:cNvPr>
          <p:cNvSpPr/>
          <p:nvPr/>
        </p:nvSpPr>
        <p:spPr bwMode="auto">
          <a:xfrm rot="1462515">
            <a:off x="7719168" y="3175470"/>
            <a:ext cx="838043" cy="92232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0577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animClr clrSpc="rgb" dir="cw">
                                      <p:cBhvr>
                                        <p:cTn id="25" dur="1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set>
                                      <p:cBhvr>
                                        <p:cTn id="26" dur="1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18" grpId="0" animBg="1"/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41A6E19-6E34-AA03-6E03-87CF4D5E0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Line 8">
            <a:extLst>
              <a:ext uri="{FF2B5EF4-FFF2-40B4-BE49-F238E27FC236}">
                <a16:creationId xmlns:a16="http://schemas.microsoft.com/office/drawing/2014/main" id="{9895E778-AB2E-2AA9-44D0-4CE4915E61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3116711"/>
            <a:ext cx="1045879" cy="146274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>
            <a:extLst>
              <a:ext uri="{FF2B5EF4-FFF2-40B4-BE49-F238E27FC236}">
                <a16:creationId xmlns:a16="http://schemas.microsoft.com/office/drawing/2014/main" id="{5230DA16-869D-B7F2-98DB-4EFCD2B95D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1552353"/>
            <a:ext cx="1045879" cy="165284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157314-E06A-42C6-8507-63816D95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4" y="1699055"/>
            <a:ext cx="4424546" cy="4752654"/>
          </a:xfrm>
          <a:prstGeom prst="rect">
            <a:avLst/>
          </a:prstGeom>
        </p:spPr>
      </p:pic>
      <p:sp>
        <p:nvSpPr>
          <p:cNvPr id="58375" name="Rectangle 9">
            <a:extLst>
              <a:ext uri="{FF2B5EF4-FFF2-40B4-BE49-F238E27FC236}">
                <a16:creationId xmlns:a16="http://schemas.microsoft.com/office/drawing/2014/main" id="{36D0C1FD-9F3B-0FF2-1946-4D4E0DD49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441" y="3116712"/>
            <a:ext cx="1045879" cy="147904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DB5CED1C-BEEC-A1D4-3B18-C7CE49BB65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9BF9B1B-9974-803D-4607-375E3CA22205}"/>
              </a:ext>
            </a:extLst>
          </p:cNvPr>
          <p:cNvSpPr/>
          <p:nvPr/>
        </p:nvSpPr>
        <p:spPr bwMode="auto">
          <a:xfrm>
            <a:off x="229193" y="6556831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5044D81-A103-36F3-EE28-3C13B33EA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9239BB-985C-6C66-1488-E11B53D39D8A}"/>
              </a:ext>
            </a:extLst>
          </p:cNvPr>
          <p:cNvSpPr/>
          <p:nvPr/>
        </p:nvSpPr>
        <p:spPr bwMode="auto">
          <a:xfrm>
            <a:off x="3044757" y="1605064"/>
            <a:ext cx="807307" cy="233464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7A4C9B-57E8-1FD0-CC28-9D09000CFD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139" t="14848" r="3272" b="12760"/>
          <a:stretch>
            <a:fillRect/>
          </a:stretch>
        </p:blipFill>
        <p:spPr>
          <a:xfrm>
            <a:off x="4690590" y="1470946"/>
            <a:ext cx="1551324" cy="1909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6757F129-D7FD-8771-3C9F-24B9AC346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88207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2000" dirty="0"/>
              <a:t>Sub-Step 6: Write the Report</a:t>
            </a:r>
            <a:endParaRPr lang="en-US" sz="1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42E4F05-C5B3-A957-941A-A8C38E473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496" y="4318711"/>
            <a:ext cx="1087621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#14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E52227-5779-F6D1-F97D-D226277132D2}"/>
              </a:ext>
            </a:extLst>
          </p:cNvPr>
          <p:cNvSpPr/>
          <p:nvPr/>
        </p:nvSpPr>
        <p:spPr>
          <a:xfrm>
            <a:off x="4477117" y="4837132"/>
            <a:ext cx="4572000" cy="770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Graded homework exercise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**Review Page II-D-2 / Digital Page 604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9D444B-378D-8142-C929-7228149B9F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67" t="29630" r="66667" b="9171"/>
          <a:stretch/>
        </p:blipFill>
        <p:spPr>
          <a:xfrm>
            <a:off x="6571906" y="1417893"/>
            <a:ext cx="2237939" cy="27190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BFB1A5CE-9298-1DCD-12F6-C809CAE8B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380" y="6201328"/>
            <a:ext cx="6383339" cy="2585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2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2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4-13 (II-4-44), II-D-1 / Digital Page 323 and 603</a:t>
            </a:r>
          </a:p>
        </p:txBody>
      </p:sp>
    </p:spTree>
    <p:extLst>
      <p:ext uri="{BB962C8B-B14F-4D97-AF65-F5344CB8AC3E}">
        <p14:creationId xmlns:p14="http://schemas.microsoft.com/office/powerpoint/2010/main" val="1387436260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0886" y="2245249"/>
            <a:ext cx="8769967" cy="3352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dirty="0"/>
              <a:t>Review </a:t>
            </a:r>
            <a:r>
              <a:rPr lang="en-US" sz="2800" i="1" u="sng" dirty="0"/>
              <a:t>ALL</a:t>
            </a:r>
            <a:r>
              <a:rPr lang="en-US" sz="2800" dirty="0"/>
              <a:t> of the evidence 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/>
              <a:t>Review </a:t>
            </a:r>
            <a:r>
              <a:rPr lang="en-US" sz="2800" i="1" u="sng" dirty="0"/>
              <a:t>ALL</a:t>
            </a:r>
            <a:r>
              <a:rPr lang="en-US" sz="2800" dirty="0"/>
              <a:t> of the elements of proof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/>
              <a:t>Complete and check your </a:t>
            </a:r>
            <a:r>
              <a:rPr lang="en-US" sz="2800" i="1" u="sng" dirty="0"/>
              <a:t>Evidence Matrix </a:t>
            </a:r>
            <a:endParaRPr lang="en-US" sz="2800" u="sng" dirty="0"/>
          </a:p>
          <a:p>
            <a:pPr eaLnBrk="1" hangingPunct="1">
              <a:lnSpc>
                <a:spcPct val="120000"/>
              </a:lnSpc>
            </a:pPr>
            <a:r>
              <a:rPr lang="en-US" sz="2800" dirty="0"/>
              <a:t>Complete the </a:t>
            </a:r>
            <a:r>
              <a:rPr lang="en-US" sz="2800" i="1" u="sng" dirty="0"/>
              <a:t>Force-Field Diagram(s) 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/>
              <a:t>Organize your evidence into report </a:t>
            </a:r>
            <a:r>
              <a:rPr lang="en-US" sz="2800" i="1" u="sng" dirty="0"/>
              <a:t>exhibits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i="1" u="sng" dirty="0"/>
              <a:t>USE the A&amp;I Guide</a:t>
            </a:r>
            <a:r>
              <a:rPr lang="en-US" sz="2800" i="1" dirty="0"/>
              <a:t> </a:t>
            </a:r>
            <a:r>
              <a:rPr lang="en-US" sz="2800" dirty="0"/>
              <a:t>– write the synopsis </a:t>
            </a:r>
            <a:r>
              <a:rPr lang="en-US" sz="2800" i="1" u="sng" dirty="0"/>
              <a:t>LAST</a:t>
            </a:r>
            <a:r>
              <a:rPr lang="en-US" sz="2800" i="1" dirty="0"/>
              <a:t>!</a:t>
            </a:r>
          </a:p>
        </p:txBody>
      </p:sp>
      <p:sp>
        <p:nvSpPr>
          <p:cNvPr id="9523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4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22963" y="271647"/>
            <a:ext cx="8080375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    Prepare to Write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 the ROI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896985"/>
            <a:ext cx="899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Resolve Allegations of Impropriety using a Report of Investigation (ROI)</a:t>
            </a: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7760036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1438989"/>
      </p:ext>
    </p:extLst>
  </p:cSld>
  <p:clrMapOvr>
    <a:masterClrMapping/>
  </p:clrMapOvr>
  <p:transition>
    <p:pull/>
    <p:sndAc>
      <p:endSnd/>
    </p:sndAc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35171" name="Rectangle 2"/>
          <p:cNvSpPr>
            <a:spLocks noGrp="1" noChangeArrowheads="1"/>
          </p:cNvSpPr>
          <p:nvPr>
            <p:ph type="title"/>
          </p:nvPr>
        </p:nvSpPr>
        <p:spPr>
          <a:xfrm>
            <a:off x="2247900" y="236879"/>
            <a:ext cx="4648200" cy="838200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en-US" sz="4000" dirty="0">
                <a:solidFill>
                  <a:schemeClr val="tx1"/>
                </a:solidFill>
              </a:rPr>
              <a:t>ROI Tips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523" y="1751361"/>
            <a:ext cx="8638954" cy="4081685"/>
          </a:xfrm>
        </p:spPr>
        <p:txBody>
          <a:bodyPr/>
          <a:lstStyle/>
          <a:p>
            <a:pPr eaLnBrk="1" hangingPunct="1"/>
            <a:r>
              <a:rPr lang="en-US" sz="2200" u="sng" dirty="0"/>
              <a:t>Allegations</a:t>
            </a:r>
            <a:r>
              <a:rPr lang="en-US" sz="2200" dirty="0"/>
              <a:t>:  Be clear, concise, and consistent</a:t>
            </a:r>
          </a:p>
          <a:p>
            <a:pPr eaLnBrk="1" hangingPunct="1"/>
            <a:r>
              <a:rPr lang="en-US" sz="2200" u="sng" dirty="0"/>
              <a:t>Standards</a:t>
            </a:r>
            <a:r>
              <a:rPr lang="en-US" sz="2200" dirty="0"/>
              <a:t>:  Use the correct one(s)</a:t>
            </a:r>
          </a:p>
          <a:p>
            <a:pPr eaLnBrk="1" hangingPunct="1"/>
            <a:r>
              <a:rPr lang="en-US" sz="2200" u="sng" dirty="0"/>
              <a:t>Evidence</a:t>
            </a:r>
            <a:r>
              <a:rPr lang="en-US" sz="2200" dirty="0"/>
              <a:t>:  Address elements of proof in standard(s)</a:t>
            </a:r>
          </a:p>
          <a:p>
            <a:pPr eaLnBrk="1" hangingPunct="1"/>
            <a:r>
              <a:rPr lang="en-US" sz="2200" u="sng" dirty="0"/>
              <a:t>Discussion</a:t>
            </a:r>
            <a:r>
              <a:rPr lang="en-US" sz="2200" dirty="0"/>
              <a:t>:  Explain the credibility of the evidence, </a:t>
            </a:r>
            <a:r>
              <a:rPr lang="en-US" sz="2200" i="1" u="sng" dirty="0">
                <a:solidFill>
                  <a:srgbClr val="0000FF"/>
                </a:solidFill>
              </a:rPr>
              <a:t>AND</a:t>
            </a:r>
            <a:r>
              <a:rPr lang="en-US" sz="2200" dirty="0"/>
              <a:t> discuss </a:t>
            </a:r>
            <a:r>
              <a:rPr lang="en-US" sz="2200" u="sng" dirty="0">
                <a:solidFill>
                  <a:srgbClr val="FF0000"/>
                </a:solidFill>
              </a:rPr>
              <a:t>BOTH SIDES</a:t>
            </a:r>
            <a:r>
              <a:rPr lang="en-US" sz="2200" b="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of the allegation (</a:t>
            </a:r>
            <a:r>
              <a:rPr lang="en-US" sz="2200" i="1" u="sng" dirty="0"/>
              <a:t>support and refute</a:t>
            </a:r>
            <a:r>
              <a:rPr lang="en-US" sz="2200" dirty="0"/>
              <a:t>) thoroughly</a:t>
            </a:r>
          </a:p>
          <a:p>
            <a:pPr eaLnBrk="1" hangingPunct="1"/>
            <a:r>
              <a:rPr lang="en-US" sz="2200" u="sng" dirty="0"/>
              <a:t>Style</a:t>
            </a:r>
            <a:r>
              <a:rPr lang="en-US" sz="2200" dirty="0"/>
              <a:t>:</a:t>
            </a:r>
          </a:p>
          <a:p>
            <a:pPr lvl="1" eaLnBrk="1" hangingPunct="1"/>
            <a:r>
              <a:rPr lang="en-US" sz="2200" i="1" dirty="0">
                <a:solidFill>
                  <a:srgbClr val="0000FF"/>
                </a:solidFill>
              </a:rPr>
              <a:t>Past tense; </a:t>
            </a:r>
            <a:r>
              <a:rPr lang="en-US" sz="2200" dirty="0"/>
              <a:t>“</a:t>
            </a:r>
            <a:r>
              <a:rPr lang="en-US" sz="2200" i="1" dirty="0"/>
              <a:t>alleged</a:t>
            </a:r>
            <a:r>
              <a:rPr lang="en-US" sz="2200" dirty="0"/>
              <a:t>” (NOT passive voice)</a:t>
            </a:r>
          </a:p>
          <a:p>
            <a:pPr lvl="1" eaLnBrk="1" hangingPunct="1"/>
            <a:r>
              <a:rPr lang="en-US" sz="2200" i="1" dirty="0">
                <a:solidFill>
                  <a:srgbClr val="0000FF"/>
                </a:solidFill>
              </a:rPr>
              <a:t>Testified </a:t>
            </a:r>
            <a:r>
              <a:rPr lang="en-US" sz="2200" dirty="0"/>
              <a:t>(under oath) vs. </a:t>
            </a:r>
            <a:r>
              <a:rPr lang="en-US" sz="2200" i="1" dirty="0">
                <a:solidFill>
                  <a:srgbClr val="0000FF"/>
                </a:solidFill>
              </a:rPr>
              <a:t>stated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(not under oath)</a:t>
            </a:r>
          </a:p>
          <a:p>
            <a:pPr lvl="1" eaLnBrk="1" hangingPunct="1"/>
            <a:r>
              <a:rPr lang="en-US" sz="2200" i="1" dirty="0">
                <a:solidFill>
                  <a:srgbClr val="0000FF"/>
                </a:solidFill>
              </a:rPr>
              <a:t>Header and Footer on all report pages:  </a:t>
            </a:r>
            <a:r>
              <a:rPr lang="en-US" sz="2200" dirty="0"/>
              <a:t>CUI</a:t>
            </a:r>
          </a:p>
          <a:p>
            <a:pPr eaLnBrk="1" hangingPunct="1"/>
            <a:r>
              <a:rPr lang="en-US" sz="2200" u="sng" dirty="0"/>
              <a:t>Example ROI in Section 4-13</a:t>
            </a:r>
            <a:endParaRPr lang="en-US" sz="2200" dirty="0"/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54558D19-F1E8-1CAD-E97B-4ED6848F5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67" y="6214603"/>
            <a:ext cx="6383339" cy="2585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2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2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4-13 (II-4-44), II-D-1 / Digital Page 323 and 603</a:t>
            </a:r>
          </a:p>
        </p:txBody>
      </p:sp>
    </p:spTree>
    <p:extLst>
      <p:ext uri="{BB962C8B-B14F-4D97-AF65-F5344CB8AC3E}">
        <p14:creationId xmlns:p14="http://schemas.microsoft.com/office/powerpoint/2010/main" val="73092881"/>
      </p:ext>
    </p:extLst>
  </p:cSld>
  <p:clrMapOvr>
    <a:masterClrMapping/>
  </p:clrMapOvr>
  <p:transition>
    <p:sndAc>
      <p:endSnd/>
    </p:sndAc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46DA234-26A1-9976-70D3-A466DA96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Line 8">
            <a:extLst>
              <a:ext uri="{FF2B5EF4-FFF2-40B4-BE49-F238E27FC236}">
                <a16:creationId xmlns:a16="http://schemas.microsoft.com/office/drawing/2014/main" id="{9C01D34F-3818-D7A1-0BEB-43A3EA47D9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3116711"/>
            <a:ext cx="1045879" cy="146274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>
            <a:extLst>
              <a:ext uri="{FF2B5EF4-FFF2-40B4-BE49-F238E27FC236}">
                <a16:creationId xmlns:a16="http://schemas.microsoft.com/office/drawing/2014/main" id="{0EE9603B-5130-BF5D-9577-B34635FC6E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1552353"/>
            <a:ext cx="1045879" cy="165284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7E71E8-EDE9-F03E-477A-ED0805352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4" y="1699055"/>
            <a:ext cx="4424546" cy="4752654"/>
          </a:xfrm>
          <a:prstGeom prst="rect">
            <a:avLst/>
          </a:prstGeom>
        </p:spPr>
      </p:pic>
      <p:sp>
        <p:nvSpPr>
          <p:cNvPr id="58375" name="Rectangle 9">
            <a:extLst>
              <a:ext uri="{FF2B5EF4-FFF2-40B4-BE49-F238E27FC236}">
                <a16:creationId xmlns:a16="http://schemas.microsoft.com/office/drawing/2014/main" id="{4767C5C4-DFC4-C211-62E4-FB3F18A17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441" y="3116712"/>
            <a:ext cx="1045879" cy="147904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DFF64426-7954-B691-97A2-E1D3F96B4E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92C9F8-2655-C67B-E567-0FCF21E87BD6}"/>
              </a:ext>
            </a:extLst>
          </p:cNvPr>
          <p:cNvSpPr/>
          <p:nvPr/>
        </p:nvSpPr>
        <p:spPr bwMode="auto">
          <a:xfrm>
            <a:off x="229193" y="6556831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B613853-2E6A-4289-F122-4BC831F3B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D5C62-AACA-DF86-57C0-5B1CBB1389C0}"/>
              </a:ext>
            </a:extLst>
          </p:cNvPr>
          <p:cNvSpPr/>
          <p:nvPr/>
        </p:nvSpPr>
        <p:spPr bwMode="auto">
          <a:xfrm>
            <a:off x="3044757" y="1605064"/>
            <a:ext cx="807307" cy="233464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0993C9-FCA1-85CA-DABB-681EBCB4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139" t="14848" r="3272" b="12760"/>
          <a:stretch>
            <a:fillRect/>
          </a:stretch>
        </p:blipFill>
        <p:spPr>
          <a:xfrm>
            <a:off x="4690590" y="1470946"/>
            <a:ext cx="1551324" cy="1909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4E0E4D7F-6146-BF28-3970-7C8D71DBAB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88207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2000" dirty="0"/>
              <a:t>Sub-Step 6: Obtain a Legal Review</a:t>
            </a:r>
            <a:endParaRPr lang="en-US" sz="180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7074AA2-4838-404F-4BC0-ED37DC8B5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074" y="1828597"/>
            <a:ext cx="2573841" cy="119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731" tIns="30865" rIns="61731" bIns="30865">
            <a:spAutoFit/>
          </a:bodyPr>
          <a:lstStyle/>
          <a:p>
            <a:pPr algn="ctr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SJA reviews</a:t>
            </a:r>
          </a:p>
          <a:p>
            <a:pPr marL="342891" indent="-342891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Always for ROI</a:t>
            </a:r>
          </a:p>
          <a:p>
            <a:pPr marL="342891" indent="-342891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'S'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for ROII  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07431A0-ACF4-76CB-1E76-BC6A4C566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7131" y="3477850"/>
            <a:ext cx="4615711" cy="247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731" tIns="30865" rIns="61731" bIns="30865">
            <a:spAutoFit/>
          </a:bodyPr>
          <a:lstStyle/>
          <a:p>
            <a:pPr marL="342891" indent="-342891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i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Hand-carry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the report </a:t>
            </a:r>
          </a:p>
          <a:p>
            <a:pPr marL="342891" indent="-342891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CIG usually briefs results</a:t>
            </a:r>
          </a:p>
          <a:p>
            <a:pPr marL="342891" indent="-342891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Commander can:</a:t>
            </a:r>
          </a:p>
          <a:p>
            <a:pPr marL="604824" lvl="1" indent="-285744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Approve</a:t>
            </a:r>
          </a:p>
          <a:p>
            <a:pPr marL="604824" lvl="1" indent="-285744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Modify</a:t>
            </a:r>
          </a:p>
          <a:p>
            <a:pPr marL="604824" lvl="1" indent="-285744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Direct additional action</a:t>
            </a:r>
          </a:p>
          <a:p>
            <a:pPr marL="604824" lvl="1" indent="-285744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Disapprove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BF651756-907E-B683-C1E7-CC35436E5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6870" y="5975845"/>
            <a:ext cx="505305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7-1b(4); </a:t>
            </a: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Guide,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 Part Two, Section 4-15 (II-4-151) / Digital Page 430</a:t>
            </a:r>
          </a:p>
        </p:txBody>
      </p:sp>
    </p:spTree>
    <p:extLst>
      <p:ext uri="{BB962C8B-B14F-4D97-AF65-F5344CB8AC3E}">
        <p14:creationId xmlns:p14="http://schemas.microsoft.com/office/powerpoint/2010/main" val="368736202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build="p" autoUpdateAnimBg="0"/>
      <p:bldP spid="9" grpId="0" build="p" autoUpdateAnimBg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Line 9"/>
          <p:cNvSpPr>
            <a:spLocks noChangeShapeType="1"/>
          </p:cNvSpPr>
          <p:nvPr/>
        </p:nvSpPr>
        <p:spPr bwMode="auto">
          <a:xfrm flipV="1">
            <a:off x="2723746" y="2660650"/>
            <a:ext cx="1848255" cy="221238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5414" name="Line 10"/>
          <p:cNvSpPr>
            <a:spLocks noChangeShapeType="1"/>
          </p:cNvSpPr>
          <p:nvPr/>
        </p:nvSpPr>
        <p:spPr bwMode="auto">
          <a:xfrm flipV="1">
            <a:off x="2727533" y="3429000"/>
            <a:ext cx="1951471" cy="1676569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14C26-8FB1-D63A-B847-98D80673E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6" y="1765570"/>
            <a:ext cx="4161480" cy="4470080"/>
          </a:xfrm>
          <a:prstGeom prst="rect">
            <a:avLst/>
          </a:prstGeom>
        </p:spPr>
      </p:pic>
      <p:sp>
        <p:nvSpPr>
          <p:cNvPr id="8089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5415" name="Rectangle 11"/>
          <p:cNvSpPr>
            <a:spLocks noChangeArrowheads="1"/>
          </p:cNvSpPr>
          <p:nvPr/>
        </p:nvSpPr>
        <p:spPr bwMode="auto">
          <a:xfrm>
            <a:off x="1205730" y="4873038"/>
            <a:ext cx="1518016" cy="26235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5416" name="Text Box 12"/>
          <p:cNvSpPr txBox="1">
            <a:spLocks noChangeArrowheads="1"/>
          </p:cNvSpPr>
          <p:nvPr/>
        </p:nvSpPr>
        <p:spPr bwMode="auto">
          <a:xfrm>
            <a:off x="4566556" y="2664772"/>
            <a:ext cx="4114800" cy="841541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rgbClr val="9933FF">
                <a:alpha val="40000"/>
              </a:srgb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4  Make Notification of Results</a:t>
            </a:r>
          </a:p>
        </p:txBody>
      </p:sp>
      <p:sp>
        <p:nvSpPr>
          <p:cNvPr id="145417" name="Text Box 13"/>
          <p:cNvSpPr txBox="1">
            <a:spLocks noChangeArrowheads="1"/>
          </p:cNvSpPr>
          <p:nvPr/>
        </p:nvSpPr>
        <p:spPr bwMode="auto">
          <a:xfrm>
            <a:off x="223156" y="6189787"/>
            <a:ext cx="86868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7-1b(5) </a:t>
            </a: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Guide,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 Part Two, Chapter 5 (II-5-1) / Digital Page 434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338F94-B14B-A963-C9EB-5B06510E387A}"/>
              </a:ext>
            </a:extLst>
          </p:cNvPr>
          <p:cNvSpPr/>
          <p:nvPr/>
        </p:nvSpPr>
        <p:spPr bwMode="auto">
          <a:xfrm>
            <a:off x="3268494" y="1643974"/>
            <a:ext cx="1034996" cy="243192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522E96-04C9-8CBE-A6F6-6E87A7AFD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0981" y="250032"/>
            <a:ext cx="7162800" cy="1143000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en-US" sz="4000" dirty="0">
                <a:solidFill>
                  <a:schemeClr val="tx1"/>
                </a:solidFill>
              </a:rPr>
              <a:t>Notification of Results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chemeClr val="tx1"/>
                </a:solidFill>
              </a:rPr>
              <a:t>Step 4</a:t>
            </a:r>
          </a:p>
        </p:txBody>
      </p:sp>
    </p:spTree>
    <p:extLst>
      <p:ext uri="{BB962C8B-B14F-4D97-AF65-F5344CB8AC3E}">
        <p14:creationId xmlns:p14="http://schemas.microsoft.com/office/powerpoint/2010/main" val="276971340"/>
      </p:ext>
    </p:extLst>
  </p:cSld>
  <p:clrMapOvr>
    <a:masterClrMapping/>
  </p:clrMapOvr>
  <p:transition>
    <p:pull/>
    <p:sndAc>
      <p:endSnd/>
    </p:sndAc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310981" y="250032"/>
            <a:ext cx="7162800" cy="1143000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en-US" sz="4000" dirty="0">
                <a:solidFill>
                  <a:schemeClr val="tx1"/>
                </a:solidFill>
              </a:rPr>
              <a:t>Notification of Results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chemeClr val="tx1"/>
                </a:solidFill>
              </a:rPr>
              <a:t>Step 4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224" y="1424939"/>
            <a:ext cx="8841218" cy="4648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1600" dirty="0"/>
              <a:t>The IG prepares all IG records for proper retention before notifications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solidFill>
                  <a:srgbClr val="008000"/>
                </a:solidFill>
              </a:rPr>
              <a:t>Commander / Supervisor:  </a:t>
            </a:r>
            <a:r>
              <a:rPr lang="en-US" sz="1600" b="0" i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[Format:  A&amp;I Guide page II-5-4]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dirty="0"/>
              <a:t>Notify </a:t>
            </a:r>
            <a:r>
              <a:rPr lang="en-US" sz="1600" i="1" u="sng" dirty="0">
                <a:solidFill>
                  <a:srgbClr val="008000"/>
                </a:solidFill>
              </a:rPr>
              <a:t>in writing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of the approved results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dirty="0"/>
              <a:t>Upload a copy of the notification in IGARS</a:t>
            </a:r>
          </a:p>
          <a:p>
            <a:pPr marL="457188" lvl="1" indent="0" eaLnBrk="1" hangingPunct="1">
              <a:buNone/>
            </a:pPr>
            <a:endParaRPr lang="en-US" sz="1000" dirty="0"/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</a:rPr>
              <a:t>Subject / Suspect:  </a:t>
            </a:r>
            <a:r>
              <a:rPr lang="en-US" sz="1600" b="0" i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[Format:  A&amp;I Guide page II-5-3]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dirty="0"/>
              <a:t>Notify </a:t>
            </a:r>
            <a:r>
              <a:rPr lang="en-US" sz="1600" i="1" u="sng" dirty="0">
                <a:solidFill>
                  <a:srgbClr val="C00000"/>
                </a:solidFill>
              </a:rPr>
              <a:t>in writing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of the approved results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dirty="0"/>
              <a:t>Upload a copy of the notification in IGARS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dirty="0"/>
              <a:t>Notify them of any </a:t>
            </a:r>
            <a:r>
              <a:rPr lang="en-US" sz="1600" i="1" u="sng" dirty="0">
                <a:solidFill>
                  <a:srgbClr val="C00000"/>
                </a:solidFill>
              </a:rPr>
              <a:t>unfavorable information</a:t>
            </a:r>
            <a:r>
              <a:rPr lang="en-US" sz="1600" b="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included in the    ROI / ROII and </a:t>
            </a:r>
            <a:r>
              <a:rPr lang="en-US" sz="1600" dirty="0">
                <a:solidFill>
                  <a:srgbClr val="C00000"/>
                </a:solidFill>
              </a:rPr>
              <a:t>provide the opportunity to comment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i="1" u="sng" dirty="0">
                <a:solidFill>
                  <a:srgbClr val="C00000"/>
                </a:solidFill>
              </a:rPr>
              <a:t>Substantiated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allegation notifications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i="1" u="sng" dirty="0">
                <a:solidFill>
                  <a:srgbClr val="C00000"/>
                </a:solidFill>
              </a:rPr>
              <a:t>must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include </a:t>
            </a:r>
            <a:r>
              <a:rPr lang="en-US" sz="1600" i="1" u="sng" dirty="0">
                <a:solidFill>
                  <a:srgbClr val="008000"/>
                </a:solidFill>
              </a:rPr>
              <a:t>FOIA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request procedures / instructions</a:t>
            </a:r>
          </a:p>
        </p:txBody>
      </p:sp>
      <p:sp>
        <p:nvSpPr>
          <p:cNvPr id="146437" name="Rectangle 8"/>
          <p:cNvSpPr>
            <a:spLocks noChangeArrowheads="1"/>
          </p:cNvSpPr>
          <p:nvPr/>
        </p:nvSpPr>
        <p:spPr bwMode="auto">
          <a:xfrm>
            <a:off x="186050" y="5994412"/>
            <a:ext cx="7848600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7-1b(5) / Digital Page 64;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Chapter 5 (II-5-2) / Digital Page 435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86050" y="6560392"/>
            <a:ext cx="126406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4142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autoUpdateAnimBg="0"/>
      <p:bldP spid="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9509" name="Line 9"/>
          <p:cNvSpPr>
            <a:spLocks noChangeShapeType="1"/>
          </p:cNvSpPr>
          <p:nvPr/>
        </p:nvSpPr>
        <p:spPr bwMode="auto">
          <a:xfrm flipV="1">
            <a:off x="2886725" y="2256558"/>
            <a:ext cx="1870332" cy="284884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9510" name="Line 10"/>
          <p:cNvSpPr>
            <a:spLocks noChangeShapeType="1"/>
          </p:cNvSpPr>
          <p:nvPr/>
        </p:nvSpPr>
        <p:spPr bwMode="auto">
          <a:xfrm flipV="1">
            <a:off x="2886727" y="2599459"/>
            <a:ext cx="2004823" cy="291176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9511" name="Rectangle 11"/>
          <p:cNvSpPr>
            <a:spLocks noChangeArrowheads="1"/>
          </p:cNvSpPr>
          <p:nvPr/>
        </p:nvSpPr>
        <p:spPr bwMode="auto">
          <a:xfrm>
            <a:off x="1219201" y="5105402"/>
            <a:ext cx="1667524" cy="415279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9512" name="Text Box 12"/>
          <p:cNvSpPr txBox="1">
            <a:spLocks noChangeArrowheads="1"/>
          </p:cNvSpPr>
          <p:nvPr/>
        </p:nvSpPr>
        <p:spPr bwMode="auto">
          <a:xfrm>
            <a:off x="2491250" y="6136586"/>
            <a:ext cx="619555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Chapter 6 (II-6-1) / Digital Page 440</a:t>
            </a:r>
          </a:p>
        </p:txBody>
      </p:sp>
      <p:sp>
        <p:nvSpPr>
          <p:cNvPr id="149513" name="Text Box 13"/>
          <p:cNvSpPr txBox="1">
            <a:spLocks noChangeArrowheads="1"/>
          </p:cNvSpPr>
          <p:nvPr/>
        </p:nvSpPr>
        <p:spPr bwMode="auto">
          <a:xfrm>
            <a:off x="4757056" y="2166936"/>
            <a:ext cx="3429000" cy="4722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bg1">
                <a:lumMod val="10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5  Follow-Up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EAE4D96-035A-3521-F7E2-974175A9B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713" y="133227"/>
            <a:ext cx="98363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/>
              <a:t>Follow-Up</a:t>
            </a:r>
            <a:br>
              <a:rPr lang="en-US" sz="4000" kern="0" dirty="0"/>
            </a:br>
            <a:r>
              <a:rPr lang="en-US" sz="3400" kern="0" dirty="0"/>
              <a:t>Step 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D51722-8A70-822F-5295-2EEFA3281F35}"/>
              </a:ext>
            </a:extLst>
          </p:cNvPr>
          <p:cNvSpPr/>
          <p:nvPr/>
        </p:nvSpPr>
        <p:spPr bwMode="auto">
          <a:xfrm>
            <a:off x="3307404" y="1614791"/>
            <a:ext cx="672903" cy="235942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06848-9398-4129-D1C6-0482F005F007}"/>
              </a:ext>
            </a:extLst>
          </p:cNvPr>
          <p:cNvSpPr txBox="1"/>
          <p:nvPr/>
        </p:nvSpPr>
        <p:spPr>
          <a:xfrm>
            <a:off x="4749481" y="2661734"/>
            <a:ext cx="42359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Ensure that all IG allegations and issues were thoroughly addressed, and IG responsibilities were completed.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The IG will attach to the electronic IGARS file all notifications and responses received from the subject or suspect relating to unfavorable information that appeared in the ROI / ROII.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4079E-634F-C433-92E3-4A7403C38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7" y="1457870"/>
            <a:ext cx="4424546" cy="4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30871"/>
      </p:ext>
    </p:extLst>
  </p:cSld>
  <p:clrMapOvr>
    <a:masterClrMapping/>
  </p:clrMapOvr>
  <p:transition>
    <p:pull/>
    <p:sndAc>
      <p:endSnd/>
    </p:sndAc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3C488A-31EA-5F89-D49B-BB1D7D245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4" y="1699055"/>
            <a:ext cx="4424546" cy="4752654"/>
          </a:xfrm>
          <a:prstGeom prst="rect">
            <a:avLst/>
          </a:prstGeom>
        </p:spPr>
      </p:pic>
      <p:sp>
        <p:nvSpPr>
          <p:cNvPr id="8909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1558" name="Line 9"/>
          <p:cNvSpPr>
            <a:spLocks noChangeShapeType="1"/>
          </p:cNvSpPr>
          <p:nvPr/>
        </p:nvSpPr>
        <p:spPr bwMode="auto">
          <a:xfrm flipV="1">
            <a:off x="2813960" y="1899816"/>
            <a:ext cx="1834243" cy="358681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1559" name="Line 10"/>
          <p:cNvSpPr>
            <a:spLocks noChangeShapeType="1"/>
          </p:cNvSpPr>
          <p:nvPr/>
        </p:nvSpPr>
        <p:spPr bwMode="auto">
          <a:xfrm flipV="1">
            <a:off x="2813960" y="2377211"/>
            <a:ext cx="1959603" cy="379499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1560" name="Rectangle 11"/>
          <p:cNvSpPr>
            <a:spLocks noChangeArrowheads="1"/>
          </p:cNvSpPr>
          <p:nvPr/>
        </p:nvSpPr>
        <p:spPr bwMode="auto">
          <a:xfrm>
            <a:off x="1146540" y="5783863"/>
            <a:ext cx="1518557" cy="679192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1561" name="Text Box 12"/>
          <p:cNvSpPr txBox="1">
            <a:spLocks noChangeArrowheads="1"/>
          </p:cNvSpPr>
          <p:nvPr/>
        </p:nvSpPr>
        <p:spPr bwMode="auto">
          <a:xfrm>
            <a:off x="2969897" y="6123459"/>
            <a:ext cx="6347444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Chapter 7 (II-7-1) / Digital Page 441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69140" y="2567598"/>
            <a:ext cx="4648201" cy="250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609585" indent="-609585" eaLnBrk="1" hangingPunct="1">
              <a:buFontTx/>
              <a:buAutoNum type="arabicPeriod"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Provide </a:t>
            </a:r>
            <a:r>
              <a:rPr lang="en-US" sz="2000" u="sng" kern="0" dirty="0">
                <a:solidFill>
                  <a:srgbClr val="0000FF"/>
                </a:solidFill>
                <a:latin typeface="Arial"/>
              </a:rPr>
              <a:t>complainant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 a final reply </a:t>
            </a:r>
            <a:r>
              <a:rPr lang="en-US" sz="2000" i="1" u="sng" kern="0" dirty="0">
                <a:solidFill>
                  <a:srgbClr val="0000FF"/>
                </a:solidFill>
                <a:latin typeface="Arial"/>
              </a:rPr>
              <a:t>in writing</a:t>
            </a:r>
            <a:r>
              <a:rPr lang="en-US" sz="2000" i="1" kern="0" dirty="0">
                <a:solidFill>
                  <a:srgbClr val="0000FF"/>
                </a:solidFill>
                <a:latin typeface="Arial"/>
              </a:rPr>
              <a:t>  </a:t>
            </a:r>
            <a:r>
              <a:rPr lang="en-US" sz="2000" kern="0" dirty="0">
                <a:solidFill>
                  <a:srgbClr val="0000FF"/>
                </a:solidFill>
                <a:latin typeface="Arial"/>
              </a:rPr>
              <a:t>[Format:  A&amp;I Guide page II-7-3]</a:t>
            </a:r>
          </a:p>
          <a:p>
            <a:pPr marL="609585" indent="-609585" eaLnBrk="1" hangingPunct="1">
              <a:buFontTx/>
              <a:buAutoNum type="arabicPeriod"/>
            </a:pPr>
            <a:endParaRPr lang="en-US" sz="1200" kern="0" dirty="0">
              <a:solidFill>
                <a:srgbClr val="000000"/>
              </a:solidFill>
              <a:latin typeface="Arial"/>
            </a:endParaRPr>
          </a:p>
          <a:p>
            <a:pPr marL="609585" indent="-609585" eaLnBrk="1" hangingPunct="1">
              <a:buFontTx/>
              <a:buAutoNum type="arabicPeriod"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Close the file in the IGARS database</a:t>
            </a:r>
          </a:p>
          <a:p>
            <a:pPr marL="609585" indent="-609585" eaLnBrk="1" hangingPunct="1">
              <a:buFontTx/>
              <a:buAutoNum type="arabicPeriod"/>
            </a:pPr>
            <a:endParaRPr lang="en-US" sz="1200" kern="0" dirty="0">
              <a:solidFill>
                <a:srgbClr val="000000"/>
              </a:solidFill>
              <a:latin typeface="Arial"/>
            </a:endParaRPr>
          </a:p>
          <a:p>
            <a:pPr marL="609585" indent="-609585" eaLnBrk="1" hangingPunct="1">
              <a:buFontTx/>
              <a:buAutoNum type="arabicPeriod"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Make appropriate reports</a:t>
            </a:r>
          </a:p>
          <a:p>
            <a:pPr marL="609585" indent="-609585" eaLnBrk="1" hangingPunct="1">
              <a:buFontTx/>
              <a:buAutoNum type="arabicPeriod"/>
            </a:pPr>
            <a:endParaRPr lang="en-US" sz="1200" kern="0" dirty="0">
              <a:solidFill>
                <a:srgbClr val="000000"/>
              </a:solidFill>
              <a:latin typeface="Arial"/>
            </a:endParaRPr>
          </a:p>
          <a:p>
            <a:pPr marL="609585" indent="-609585" eaLnBrk="1" hangingPunct="1">
              <a:buFontTx/>
              <a:buAutoNum type="arabicPeriod"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Analyze developing trends</a:t>
            </a:r>
          </a:p>
        </p:txBody>
      </p:sp>
      <p:pic>
        <p:nvPicPr>
          <p:cNvPr id="11" name="Picture 2" descr="C:\Users\michael.p.warrington\AppData\Local\Microsoft\Windows\Temporary Internet Files\Content.IE5\5E9EYWSO\MC900433836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597" y="5509397"/>
            <a:ext cx="914172" cy="914172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 bwMode="auto">
          <a:xfrm>
            <a:off x="178395" y="6565768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151557" name="Text Box 8"/>
          <p:cNvSpPr txBox="1">
            <a:spLocks noChangeArrowheads="1"/>
          </p:cNvSpPr>
          <p:nvPr/>
        </p:nvSpPr>
        <p:spPr bwMode="auto">
          <a:xfrm>
            <a:off x="4648201" y="1905724"/>
            <a:ext cx="3886200" cy="4722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6  Close the IGAR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8556CB0-ABF0-EF34-3677-463AED3EB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713" y="133227"/>
            <a:ext cx="98363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/>
              <a:t>Close the IGAR</a:t>
            </a:r>
            <a:br>
              <a:rPr lang="en-US" sz="4000" kern="0" dirty="0"/>
            </a:br>
            <a:r>
              <a:rPr lang="en-US" sz="3400" kern="0" dirty="0"/>
              <a:t>Step 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B4F10-66FB-8E6B-0985-EB9968D167C8}"/>
              </a:ext>
            </a:extLst>
          </p:cNvPr>
          <p:cNvSpPr/>
          <p:nvPr/>
        </p:nvSpPr>
        <p:spPr bwMode="auto">
          <a:xfrm>
            <a:off x="3307404" y="1614791"/>
            <a:ext cx="672903" cy="235942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3068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979374"/>
            <a:ext cx="8382000" cy="3188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13.  Complete a Report of Investigation (ROI). 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ROI utilization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Interview order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Required information to subject / suspect in substantiated finding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EC671F7-F7A6-6729-FAF6-15019A3D17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</p:spTree>
    <p:extLst>
      <p:ext uri="{BB962C8B-B14F-4D97-AF65-F5344CB8AC3E}">
        <p14:creationId xmlns:p14="http://schemas.microsoft.com/office/powerpoint/2010/main" val="1906585031"/>
      </p:ext>
    </p:extLst>
  </p:cSld>
  <p:clrMapOvr>
    <a:masterClrMapping/>
  </p:clrMapOvr>
  <p:transition>
    <p:pull/>
    <p:sndAc>
      <p:endSnd/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427" y="1790069"/>
            <a:ext cx="8600975" cy="4316412"/>
          </a:xfrm>
        </p:spPr>
        <p:txBody>
          <a:bodyPr/>
          <a:lstStyle/>
          <a:p>
            <a:pPr marL="514338" indent="-514338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800" dirty="0"/>
              <a:t>Knowledge-based ELOs (cont.):</a:t>
            </a:r>
          </a:p>
          <a:p>
            <a:pPr marL="0" indent="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800" dirty="0"/>
              <a:t>6. Describe an IG Investigation and an IG     Investigative Inquiry and the differences between them.</a:t>
            </a:r>
          </a:p>
          <a:p>
            <a:pPr marL="0" indent="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800" dirty="0"/>
              <a:t>7. Describe the procedures for referring allegations of impropriety to the command.</a:t>
            </a:r>
          </a:p>
          <a:p>
            <a:pPr marL="0" indent="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800" dirty="0"/>
              <a:t>8. Describe how an IG plans an Investigative Inquiry or Investigation.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AutoNum type="arabicPeriod" startAt="5"/>
            </a:pPr>
            <a:endParaRPr lang="en-US" sz="2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421C74C-5B22-BD52-CA02-A3A08E394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39180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Enabling Learning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Objectives</a:t>
            </a:r>
            <a:endParaRPr lang="en-US" sz="4000" i="1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A441DF-5F10-5121-61B1-4D5CC0480D6B}"/>
              </a:ext>
            </a:extLst>
          </p:cNvPr>
          <p:cNvGrpSpPr>
            <a:grpSpLocks/>
          </p:cNvGrpSpPr>
          <p:nvPr/>
        </p:nvGrpSpPr>
        <p:grpSpPr bwMode="auto">
          <a:xfrm>
            <a:off x="7555787" y="506936"/>
            <a:ext cx="1359615" cy="1295400"/>
            <a:chOff x="432" y="624"/>
            <a:chExt cx="554" cy="528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4C478CCA-89C5-DAE5-00A8-86A73D827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624"/>
              <a:ext cx="528" cy="528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FA4A10E6-5D15-11CA-9658-1EE82B5D9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810"/>
              <a:ext cx="442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+mj-lt"/>
                  <a:cs typeface="Arial" charset="0"/>
                </a:rPr>
                <a:t>ELOs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08113"/>
      </p:ext>
    </p:extLst>
  </p:cSld>
  <p:clrMapOvr>
    <a:masterClrMapping/>
  </p:clrMapOvr>
  <p:transition>
    <p:pull/>
    <p:sndAc>
      <p:endSnd/>
    </p:sndAc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9075"/>
            <a:ext cx="9144000" cy="1371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7200" dirty="0">
                <a:solidFill>
                  <a:srgbClr val="0000FF"/>
                </a:solidFill>
              </a:rPr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A1A3D-B5C5-9AEB-30C1-A60FAC279C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12" t="23956" r="46354" b="25430"/>
          <a:stretch/>
        </p:blipFill>
        <p:spPr>
          <a:xfrm>
            <a:off x="2809874" y="1315813"/>
            <a:ext cx="3914776" cy="5040274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2" name="Picture 1" descr="A car parked in front of a sign&#10;&#10;AI-generated content may be incorrect.">
            <a:extLst>
              <a:ext uri="{FF2B5EF4-FFF2-40B4-BE49-F238E27FC236}">
                <a16:creationId xmlns:a16="http://schemas.microsoft.com/office/drawing/2014/main" id="{B246C089-1B29-E39A-0304-BDCC56EB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21" y="3631854"/>
            <a:ext cx="2123871" cy="276564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91156010"/>
      </p:ext>
    </p:extLst>
  </p:cSld>
  <p:clrMapOvr>
    <a:masterClrMapping/>
  </p:clrMapOvr>
  <p:transition>
    <p:pull/>
    <p:sndAc>
      <p:endSnd/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9954"/>
            <a:ext cx="8534400" cy="3810000"/>
          </a:xfrm>
        </p:spPr>
        <p:txBody>
          <a:bodyPr/>
          <a:lstStyle/>
          <a:p>
            <a:pPr marL="514338" indent="-514338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600" dirty="0"/>
              <a:t>Knowledge-based ELOs (cont.):</a:t>
            </a:r>
          </a:p>
          <a:p>
            <a:pPr marL="514338" indent="-514338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9.</a:t>
            </a:r>
            <a:r>
              <a:rPr lang="en-US" sz="2600" dirty="0"/>
              <a:t> Describe a request for IG information and the proper actions taken by the IG.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B133BFC-6224-63B5-3B53-4FDFB3123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15570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Enabling Learning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Objectives</a:t>
            </a:r>
            <a:endParaRPr lang="en-US" sz="4000" i="1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8BE42F-28DD-0DF4-063B-9AAD13914EAD}"/>
              </a:ext>
            </a:extLst>
          </p:cNvPr>
          <p:cNvGrpSpPr>
            <a:grpSpLocks/>
          </p:cNvGrpSpPr>
          <p:nvPr/>
        </p:nvGrpSpPr>
        <p:grpSpPr bwMode="auto">
          <a:xfrm>
            <a:off x="7648213" y="430736"/>
            <a:ext cx="1359615" cy="1295400"/>
            <a:chOff x="432" y="624"/>
            <a:chExt cx="554" cy="528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9472DA2D-4F9D-8F21-F0F5-C5C5B5DBF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624"/>
              <a:ext cx="528" cy="528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6B5FF568-4D59-7BC9-A955-27982499D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810"/>
              <a:ext cx="442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+mj-lt"/>
                  <a:cs typeface="Arial" charset="0"/>
                </a:rPr>
                <a:t>ELOs</a:t>
              </a:r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58AB3FBB-02DA-7379-51D3-7C895983D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25" y="3494091"/>
            <a:ext cx="8600975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FontTx/>
              <a:buNone/>
            </a:pPr>
            <a:r>
              <a:rPr lang="en-US" sz="2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Application-based ELOs</a:t>
            </a:r>
            <a:r>
              <a:rPr lang="en-US" sz="2600" kern="0" dirty="0"/>
              <a:t> (cont.):</a:t>
            </a:r>
            <a:endParaRPr lang="en-US" sz="26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FontTx/>
              <a:buNone/>
            </a:pPr>
            <a:r>
              <a:rPr lang="en-US" sz="2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10. Determine if an allegation received by the IG is appropriate for IG action.</a:t>
            </a:r>
          </a:p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FontTx/>
              <a:buNone/>
            </a:pPr>
            <a:r>
              <a:rPr lang="en-US" sz="2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11. Explain which IG method – Investigative Inquiry or Investigation – is preferable for a particular case.</a:t>
            </a:r>
          </a:p>
        </p:txBody>
      </p:sp>
    </p:spTree>
    <p:extLst>
      <p:ext uri="{BB962C8B-B14F-4D97-AF65-F5344CB8AC3E}">
        <p14:creationId xmlns:p14="http://schemas.microsoft.com/office/powerpoint/2010/main" val="609729873"/>
      </p:ext>
    </p:extLst>
  </p:cSld>
  <p:clrMapOvr>
    <a:masterClrMapping/>
  </p:clrMapOvr>
  <p:transition>
    <p:pull/>
    <p:sndAc>
      <p:endSnd/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28" y="4311840"/>
            <a:ext cx="4471792" cy="20393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43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427" y="1692061"/>
            <a:ext cx="8600975" cy="2944813"/>
          </a:xfrm>
        </p:spPr>
        <p:txBody>
          <a:bodyPr/>
          <a:lstStyle/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800" dirty="0"/>
              <a:t>Application-based ELOs (cont.):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12. Demonstrate evidence-gathering activities by reviewing documents; analyzing data; and interviewing witnesses, subjects, or suspects.</a:t>
            </a:r>
          </a:p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800" dirty="0"/>
              <a:t>13. Complete a Report of Investigation (ROI).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7D57441-1F64-5865-78AA-6622E65C9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15915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Enabling Learning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Objectives</a:t>
            </a:r>
            <a:endParaRPr lang="en-US" sz="4000" i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80D1A7-2086-F168-4D4E-73D13CFA2317}"/>
              </a:ext>
            </a:extLst>
          </p:cNvPr>
          <p:cNvGrpSpPr>
            <a:grpSpLocks/>
          </p:cNvGrpSpPr>
          <p:nvPr/>
        </p:nvGrpSpPr>
        <p:grpSpPr bwMode="auto">
          <a:xfrm>
            <a:off x="7583096" y="408608"/>
            <a:ext cx="1359615" cy="1295400"/>
            <a:chOff x="432" y="624"/>
            <a:chExt cx="554" cy="528"/>
          </a:xfrm>
        </p:grpSpPr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1854950A-2331-8FF4-78FA-3821C478D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624"/>
              <a:ext cx="528" cy="528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674AEE59-BF06-4BD3-896C-A1E7E0FF1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810"/>
              <a:ext cx="442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+mj-lt"/>
                  <a:cs typeface="Arial" charset="0"/>
                </a:rPr>
                <a:t>ELOs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29270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6782BC-602C-61FF-86CB-696292056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Safety Requirements: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No other specific safety requirements are unique to this block of instruction per DA PAM 385-30, </a:t>
            </a:r>
            <a:r>
              <a:rPr kumimoji="0" lang="en-US" sz="23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Risk Management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dated 2 December 2014.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Risk Assessment Level: </a:t>
            </a:r>
            <a:r>
              <a:rPr kumimoji="0" lang="en-US" sz="23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accordance with TRADOC Regulation 385-2, </a:t>
            </a:r>
            <a:r>
              <a:rPr kumimoji="0" lang="en-US" sz="23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U.S. Army Training and Doctrine Command Safety and Occupational Health Program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dated 9 January 2019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Environmental Considerations: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None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accordance with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AR 200-1, </a:t>
            </a:r>
            <a:r>
              <a:rPr kumimoji="0" lang="en-US" sz="23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Environmental Protection and Enhancement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dated 13 December 2007, and ATP 3-34.5, </a:t>
            </a:r>
            <a:r>
              <a:rPr kumimoji="0" lang="en-US" sz="23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Environmental Considerations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dated 10 August 2015.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20F6B-718C-0747-96E3-81B31844C5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F9ABBE-8DC9-2548-128F-5B4DEDE2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and Environmental</a:t>
            </a:r>
          </a:p>
        </p:txBody>
      </p:sp>
    </p:spTree>
    <p:extLst>
      <p:ext uri="{BB962C8B-B14F-4D97-AF65-F5344CB8AC3E}">
        <p14:creationId xmlns:p14="http://schemas.microsoft.com/office/powerpoint/2010/main" val="2253483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821" y="2020707"/>
            <a:ext cx="9614771" cy="4128499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2400" dirty="0"/>
              <a:t>Complainant:  Anonymous, Injured Party, Third Party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1500" dirty="0"/>
          </a:p>
          <a:p>
            <a:pPr eaLnBrk="1" hangingPunct="1">
              <a:spcBef>
                <a:spcPts val="600"/>
              </a:spcBef>
            </a:pPr>
            <a:r>
              <a:rPr lang="en-US" sz="2400" dirty="0"/>
              <a:t>Role:  </a:t>
            </a:r>
            <a:r>
              <a:rPr lang="en-US" sz="2400" dirty="0">
                <a:solidFill>
                  <a:srgbClr val="FF0000"/>
                </a:solidFill>
              </a:rPr>
              <a:t>Witness, Subject, Suspect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15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sz="2400" dirty="0"/>
              <a:t>Status:  </a:t>
            </a:r>
            <a:r>
              <a:rPr lang="en-US" sz="2400" dirty="0">
                <a:solidFill>
                  <a:srgbClr val="008000"/>
                </a:solidFill>
              </a:rPr>
              <a:t>Military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00FF"/>
                </a:solidFill>
              </a:rPr>
              <a:t>DA Civilian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00FF"/>
                </a:solidFill>
              </a:rPr>
              <a:t>Contract Civilian</a:t>
            </a:r>
            <a:r>
              <a:rPr lang="en-US" sz="2400" dirty="0"/>
              <a:t>, </a:t>
            </a:r>
          </a:p>
          <a:p>
            <a:pPr eaLnBrk="1" hangingPunct="1">
              <a:spcBef>
                <a:spcPts val="600"/>
              </a:spcBef>
              <a:buNone/>
            </a:pPr>
            <a:r>
              <a:rPr lang="en-US" sz="2400" dirty="0"/>
              <a:t>	or </a:t>
            </a:r>
            <a:r>
              <a:rPr lang="en-US" sz="2400" dirty="0">
                <a:solidFill>
                  <a:srgbClr val="0000FF"/>
                </a:solidFill>
              </a:rPr>
              <a:t>Civilian-Civilian</a:t>
            </a:r>
            <a:endParaRPr lang="en-US" sz="1500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1500" dirty="0"/>
          </a:p>
          <a:p>
            <a:pPr eaLnBrk="1" hangingPunct="1"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</a:rPr>
              <a:t>Subject / Suspect:  </a:t>
            </a:r>
            <a:r>
              <a:rPr lang="en-US" sz="2400" dirty="0"/>
              <a:t>Unit?  Status? </a:t>
            </a:r>
            <a:r>
              <a:rPr lang="en-US" sz="2400" i="1" dirty="0"/>
              <a:t>At the time in question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1500" i="1" dirty="0">
              <a:solidFill>
                <a:srgbClr val="0000FF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sz="2400" dirty="0"/>
              <a:t>Commander / Supervisor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02726" y="149419"/>
            <a:ext cx="6346609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  <a:cs typeface="Arial" charset="0"/>
              </a:rPr>
              <a:t>Person's Role and Status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/>
                <a:cs typeface="Arial" charset="0"/>
              </a:rPr>
              <a:t>DEFINITIONS</a:t>
            </a:r>
          </a:p>
        </p:txBody>
      </p:sp>
      <p:grpSp>
        <p:nvGrpSpPr>
          <p:cNvPr id="40967" name="Group 9"/>
          <p:cNvGrpSpPr>
            <a:grpSpLocks/>
          </p:cNvGrpSpPr>
          <p:nvPr/>
        </p:nvGrpSpPr>
        <p:grpSpPr bwMode="auto">
          <a:xfrm>
            <a:off x="7454900" y="560246"/>
            <a:ext cx="1231900" cy="1219200"/>
            <a:chOff x="7467600" y="76200"/>
            <a:chExt cx="1231900" cy="1219200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0969" name="Text Box 6"/>
            <p:cNvSpPr txBox="1">
              <a:spLocks noChangeArrowheads="1"/>
            </p:cNvSpPr>
            <p:nvPr/>
          </p:nvSpPr>
          <p:spPr bwMode="auto">
            <a:xfrm>
              <a:off x="7778707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1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2E76C8C-6FBF-5908-CF18-DD2645964477}"/>
              </a:ext>
            </a:extLst>
          </p:cNvPr>
          <p:cNvSpPr/>
          <p:nvPr/>
        </p:nvSpPr>
        <p:spPr bwMode="auto">
          <a:xfrm>
            <a:off x="159376" y="6561755"/>
            <a:ext cx="166445" cy="1333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63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5931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Roles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825" y="1758701"/>
            <a:ext cx="8677175" cy="455892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00B050"/>
                </a:solidFill>
              </a:rPr>
              <a:t>                          </a:t>
            </a:r>
            <a:r>
              <a:rPr lang="en-US" sz="2800" kern="1200" dirty="0">
                <a:solidFill>
                  <a:srgbClr val="008000"/>
                </a:solidFill>
                <a:latin typeface="Arial" charset="0"/>
                <a:cs typeface="Arial" charset="0"/>
              </a:rPr>
              <a:t>Witness:</a:t>
            </a:r>
          </a:p>
          <a:p>
            <a:pPr marL="285744" lvl="1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400" dirty="0"/>
              <a:t>Someone who we believe has some </a:t>
            </a:r>
            <a:r>
              <a:rPr lang="en-US" sz="2400" i="1" u="sng" dirty="0"/>
              <a:t>knowledge</a:t>
            </a:r>
            <a:r>
              <a:rPr lang="en-US" sz="2400" dirty="0"/>
              <a:t> to support or to refute an allegation (may be a subject-matter expert (SME))</a:t>
            </a:r>
          </a:p>
          <a:p>
            <a:pPr marL="285744" indent="-285744" eaLnBrk="1" hangingPunct="1"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    </a:t>
            </a:r>
            <a:r>
              <a:rPr lang="en-US" sz="2800" dirty="0"/>
              <a:t>Su</a:t>
            </a:r>
            <a:r>
              <a:rPr lang="en-US" sz="2800" u="sng" dirty="0">
                <a:solidFill>
                  <a:srgbClr val="990000"/>
                </a:solidFill>
              </a:rPr>
              <a:t>bj</a:t>
            </a:r>
            <a:r>
              <a:rPr lang="en-US" sz="2800" dirty="0"/>
              <a:t>ect:</a:t>
            </a:r>
            <a:r>
              <a:rPr lang="en-US" sz="2800" b="0" dirty="0"/>
              <a:t>	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r>
              <a:rPr lang="en-US" sz="2400" dirty="0"/>
              <a:t>Someone against whom a </a:t>
            </a:r>
            <a:r>
              <a:rPr lang="en-US" sz="2400" i="1" u="sng" dirty="0">
                <a:solidFill>
                  <a:srgbClr val="990000"/>
                </a:solidFill>
              </a:rPr>
              <a:t>non-</a:t>
            </a:r>
            <a:r>
              <a:rPr lang="en-US" sz="2400" i="1" u="sng" dirty="0"/>
              <a:t>punitive</a:t>
            </a:r>
            <a:r>
              <a:rPr lang="en-US" sz="2400" dirty="0"/>
              <a:t>  allegation is made</a:t>
            </a:r>
          </a:p>
          <a:p>
            <a:pPr marL="285744" indent="-285744" eaLnBrk="1" hangingPunct="1"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    </a:t>
            </a:r>
            <a:r>
              <a:rPr lang="en-US" sz="2800" dirty="0"/>
              <a:t>Su</a:t>
            </a:r>
            <a:r>
              <a:rPr lang="en-US" sz="2800" u="sng" dirty="0">
                <a:solidFill>
                  <a:srgbClr val="FF0000"/>
                </a:solidFill>
              </a:rPr>
              <a:t>sp</a:t>
            </a:r>
            <a:r>
              <a:rPr lang="en-US" sz="2800" dirty="0"/>
              <a:t>ect: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r>
              <a:rPr lang="en-US" sz="2400" dirty="0"/>
              <a:t>Someone against whom a </a:t>
            </a:r>
            <a:r>
              <a:rPr lang="en-US" sz="2400" i="1" u="sng" dirty="0">
                <a:solidFill>
                  <a:srgbClr val="FF0000"/>
                </a:solidFill>
              </a:rPr>
              <a:t>punitive</a:t>
            </a:r>
            <a:r>
              <a:rPr lang="en-US" sz="2400" dirty="0"/>
              <a:t>* allegation is made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endParaRPr lang="en-US" sz="800" dirty="0"/>
          </a:p>
          <a:p>
            <a:pPr marL="285744" lvl="1" eaLnBrk="1" hangingPunct="1">
              <a:buNone/>
              <a:defRPr/>
            </a:pPr>
            <a:r>
              <a:rPr lang="en-US" sz="1600" i="1" u="sng" dirty="0"/>
              <a:t>*Violations of law (UCMJ &amp; USC) are punitive offenses. 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52400" y="6203631"/>
            <a:ext cx="853440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1-3 (II-1-9) /Digital Page 195</a:t>
            </a:r>
            <a:endParaRPr 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 rot="5400000">
            <a:off x="6155953" y="5198273"/>
            <a:ext cx="997149" cy="1321345"/>
            <a:chOff x="7238998" y="4496097"/>
            <a:chExt cx="1447800" cy="1321021"/>
          </a:xfrm>
        </p:grpSpPr>
        <p:sp>
          <p:nvSpPr>
            <p:cNvPr id="12" name="Explosion 2 11"/>
            <p:cNvSpPr/>
            <p:nvPr/>
          </p:nvSpPr>
          <p:spPr bwMode="auto">
            <a:xfrm>
              <a:off x="7238998" y="4496097"/>
              <a:ext cx="1447800" cy="1037375"/>
            </a:xfrm>
            <a:prstGeom prst="irregularSeal2">
              <a:avLst/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>
              <a:off x="7565534" y="5266291"/>
              <a:ext cx="532801" cy="550827"/>
            </a:xfrm>
            <a:prstGeom prst="downArrow">
              <a:avLst/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41737" y="6579476"/>
            <a:ext cx="107735" cy="11768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62A6D20F-682E-0C62-677E-89E43F886A0A}"/>
              </a:ext>
            </a:extLst>
          </p:cNvPr>
          <p:cNvGrpSpPr>
            <a:grpSpLocks/>
          </p:cNvGrpSpPr>
          <p:nvPr/>
        </p:nvGrpSpPr>
        <p:grpSpPr bwMode="auto">
          <a:xfrm>
            <a:off x="7454900" y="560246"/>
            <a:ext cx="1231900" cy="1219200"/>
            <a:chOff x="7467600" y="76200"/>
            <a:chExt cx="1231900" cy="1219200"/>
          </a:xfrm>
        </p:grpSpPr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36915A2F-32EB-18C5-1CD8-CB36334E5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427BF56C-8A4E-138E-81F9-A81A07453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8707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0033749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5931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Roles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3" y="1565918"/>
            <a:ext cx="8677175" cy="455892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00B050"/>
                </a:solidFill>
              </a:rPr>
              <a:t>                          </a:t>
            </a:r>
            <a:r>
              <a:rPr lang="en-US" sz="2800" dirty="0">
                <a:solidFill>
                  <a:srgbClr val="FF0000"/>
                </a:solidFill>
              </a:rPr>
              <a:t>Witness:</a:t>
            </a:r>
          </a:p>
          <a:p>
            <a:pPr marL="285744" lvl="1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400" dirty="0"/>
              <a:t>Someone who we believe has some </a:t>
            </a:r>
            <a:r>
              <a:rPr lang="en-US" sz="2400" i="1" u="sng" dirty="0"/>
              <a:t>knowledge</a:t>
            </a:r>
            <a:r>
              <a:rPr lang="en-US" sz="2400" dirty="0"/>
              <a:t> to support or to refute an allegation (may be a subject-matter expert (SME))</a:t>
            </a:r>
          </a:p>
          <a:p>
            <a:pPr marL="285744" indent="-285744" eaLnBrk="1" hangingPunct="1"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    Subject:</a:t>
            </a:r>
            <a:r>
              <a:rPr lang="en-US" sz="2800" b="0" dirty="0"/>
              <a:t>	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r>
              <a:rPr lang="en-US" sz="2400" dirty="0"/>
              <a:t>Someone against whom a </a:t>
            </a:r>
            <a:r>
              <a:rPr lang="en-US" sz="2400" i="1" u="sng" dirty="0"/>
              <a:t>non-punitive</a:t>
            </a:r>
            <a:r>
              <a:rPr lang="en-US" sz="2400" dirty="0"/>
              <a:t>  allegation is made</a:t>
            </a:r>
          </a:p>
          <a:p>
            <a:pPr marL="285744" indent="-285744" eaLnBrk="1" hangingPunct="1"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    Suspect: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r>
              <a:rPr lang="en-US" sz="2400" dirty="0"/>
              <a:t>Someone against whom a </a:t>
            </a:r>
            <a:r>
              <a:rPr lang="en-US" sz="2400" i="1" u="sng" dirty="0">
                <a:solidFill>
                  <a:srgbClr val="FF0000"/>
                </a:solidFill>
              </a:rPr>
              <a:t>punitive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* allegation is made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endParaRPr lang="en-US" sz="800" dirty="0"/>
          </a:p>
          <a:p>
            <a:pPr marL="285744" lvl="1" eaLnBrk="1" hangingPunct="1">
              <a:buNone/>
              <a:defRPr/>
            </a:pPr>
            <a:r>
              <a:rPr lang="en-US" sz="1600" i="1" u="sng" dirty="0"/>
              <a:t>*Violations of law (UCMJ &amp; USC) are punitive offenses. 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60936" y="6124843"/>
            <a:ext cx="8534400" cy="3385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7-1g;</a:t>
            </a:r>
            <a:r>
              <a:rPr lang="en-US" sz="160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1-3 (II-1-9)</a:t>
            </a:r>
            <a:endParaRPr lang="en-US" sz="16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 rot="5400000">
            <a:off x="6333467" y="5071322"/>
            <a:ext cx="997149" cy="1321345"/>
            <a:chOff x="7238998" y="4496097"/>
            <a:chExt cx="1447800" cy="1321021"/>
          </a:xfrm>
        </p:grpSpPr>
        <p:sp>
          <p:nvSpPr>
            <p:cNvPr id="12" name="Explosion 2 11"/>
            <p:cNvSpPr/>
            <p:nvPr/>
          </p:nvSpPr>
          <p:spPr bwMode="auto">
            <a:xfrm>
              <a:off x="7238998" y="4496097"/>
              <a:ext cx="1447800" cy="1037375"/>
            </a:xfrm>
            <a:prstGeom prst="irregularSeal2">
              <a:avLst/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>
              <a:off x="7565534" y="5266291"/>
              <a:ext cx="532801" cy="550827"/>
            </a:xfrm>
            <a:prstGeom prst="downArrow">
              <a:avLst/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41737" y="6579476"/>
            <a:ext cx="107735" cy="11768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72969-FEE4-F36D-A634-B08DEC99E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6" y="4998955"/>
            <a:ext cx="8836445" cy="1425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3C926-7428-B8F7-40E5-7D12A423F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83" y="1423828"/>
            <a:ext cx="8534399" cy="3489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491227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95942"/>
            <a:ext cx="5486400" cy="598714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Linked IG Functions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0288" y="3421063"/>
            <a:ext cx="196532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313" tIns="42863" rIns="87313" bIns="42863">
            <a:spAutoFit/>
          </a:bodyPr>
          <a:lstStyle/>
          <a:p>
            <a:pPr algn="ctr" defTabSz="858838" eaLnBrk="0" hangingPunct="0">
              <a:lnSpc>
                <a:spcPct val="90000"/>
              </a:lnSpc>
              <a:defRPr/>
            </a:pPr>
            <a:r>
              <a:rPr lang="en-US" sz="2200" dirty="0">
                <a:solidFill>
                  <a:srgbClr val="081D58"/>
                </a:solidFill>
                <a:cs typeface="+mn-cs"/>
              </a:rPr>
              <a:t>TEACHING</a:t>
            </a:r>
          </a:p>
          <a:p>
            <a:pPr algn="ctr" defTabSz="858838" eaLnBrk="0" hangingPunct="0">
              <a:lnSpc>
                <a:spcPct val="90000"/>
              </a:lnSpc>
              <a:defRPr/>
            </a:pPr>
            <a:r>
              <a:rPr lang="en-US" sz="2200" dirty="0">
                <a:solidFill>
                  <a:srgbClr val="081D58"/>
                </a:solidFill>
                <a:cs typeface="+mn-cs"/>
              </a:rPr>
              <a:t>AND</a:t>
            </a:r>
          </a:p>
          <a:p>
            <a:pPr algn="ctr" defTabSz="858838" eaLnBrk="0" hangingPunct="0">
              <a:lnSpc>
                <a:spcPct val="90000"/>
              </a:lnSpc>
              <a:defRPr/>
            </a:pPr>
            <a:r>
              <a:rPr lang="en-US" sz="2200" dirty="0">
                <a:solidFill>
                  <a:srgbClr val="081D58"/>
                </a:solidFill>
                <a:cs typeface="+mn-cs"/>
              </a:rPr>
              <a:t>TRAINING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990802" y="1135523"/>
            <a:ext cx="3173267" cy="2203747"/>
            <a:chOff x="3215613" y="1676400"/>
            <a:chExt cx="2907890" cy="2057400"/>
          </a:xfrm>
          <a:solidFill>
            <a:srgbClr val="00B050"/>
          </a:solidFill>
        </p:grpSpPr>
        <p:sp>
          <p:nvSpPr>
            <p:cNvPr id="23" name="Isosceles Triangle 27"/>
            <p:cNvSpPr>
              <a:spLocks noChangeArrowheads="1"/>
            </p:cNvSpPr>
            <p:nvPr/>
          </p:nvSpPr>
          <p:spPr bwMode="auto">
            <a:xfrm>
              <a:off x="3215613" y="1676400"/>
              <a:ext cx="2907890" cy="2057400"/>
            </a:xfrm>
            <a:prstGeom prst="triangle">
              <a:avLst>
                <a:gd name="adj" fmla="val 50000"/>
              </a:avLst>
            </a:prstGeom>
            <a:grpFill/>
            <a:ln w="762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endParaRPr lang="en-US" dirty="0">
                <a:solidFill>
                  <a:schemeClr val="accent3"/>
                </a:solidFill>
                <a:cs typeface="+mn-cs"/>
              </a:endParaRPr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3574367" y="3276600"/>
              <a:ext cx="2182108" cy="3652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87313" tIns="42863" rIns="87313" bIns="42863">
              <a:spAutoFit/>
            </a:bodyPr>
            <a:lstStyle/>
            <a:p>
              <a:pPr algn="ctr" defTabSz="858838" eaLnBrk="0" hangingPunct="0">
                <a:lnSpc>
                  <a:spcPct val="90000"/>
                </a:lnSpc>
                <a:defRPr/>
              </a:pPr>
              <a:r>
                <a:rPr lang="en-US" sz="2200" dirty="0">
                  <a:solidFill>
                    <a:schemeClr val="accent3"/>
                  </a:solidFill>
                  <a:cs typeface="+mn-cs"/>
                </a:rPr>
                <a:t>INSPECTIONS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392904" y="3339270"/>
            <a:ext cx="3175000" cy="2203747"/>
            <a:chOff x="1752600" y="3733800"/>
            <a:chExt cx="2908214" cy="2057400"/>
          </a:xfrm>
          <a:solidFill>
            <a:srgbClr val="0000FF"/>
          </a:solidFill>
        </p:grpSpPr>
        <p:sp>
          <p:nvSpPr>
            <p:cNvPr id="30" name="Isosceles Triangle 25"/>
            <p:cNvSpPr>
              <a:spLocks noChangeArrowheads="1"/>
            </p:cNvSpPr>
            <p:nvPr/>
          </p:nvSpPr>
          <p:spPr bwMode="auto">
            <a:xfrm>
              <a:off x="1752600" y="3733800"/>
              <a:ext cx="2908214" cy="2057400"/>
            </a:xfrm>
            <a:prstGeom prst="triangle">
              <a:avLst>
                <a:gd name="adj" fmla="val 50000"/>
              </a:avLst>
            </a:prstGeom>
            <a:grpFill/>
            <a:ln w="762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14"/>
            <p:cNvSpPr>
              <a:spLocks noChangeArrowheads="1"/>
            </p:cNvSpPr>
            <p:nvPr/>
          </p:nvSpPr>
          <p:spPr bwMode="auto">
            <a:xfrm>
              <a:off x="2192395" y="5350838"/>
              <a:ext cx="2028766" cy="3652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87313" tIns="42863" rIns="87313" bIns="42863">
              <a:spAutoFit/>
            </a:bodyPr>
            <a:lstStyle/>
            <a:p>
              <a:pPr algn="ctr" defTabSz="858838" eaLnBrk="0" hangingPunct="0">
                <a:lnSpc>
                  <a:spcPct val="90000"/>
                </a:lnSpc>
                <a:defRPr/>
              </a:pPr>
              <a:r>
                <a:rPr lang="en-US" sz="2200" dirty="0">
                  <a:solidFill>
                    <a:schemeClr val="accent3"/>
                  </a:solidFill>
                  <a:cs typeface="+mn-cs"/>
                </a:rPr>
                <a:t>ASSISTANCE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567904" y="3339270"/>
            <a:ext cx="3175000" cy="2203747"/>
            <a:chOff x="4660813" y="3733800"/>
            <a:chExt cx="2908214" cy="2057400"/>
          </a:xfrm>
          <a:solidFill>
            <a:srgbClr val="FF0000"/>
          </a:solidFill>
        </p:grpSpPr>
        <p:sp>
          <p:nvSpPr>
            <p:cNvPr id="33" name="Isosceles Triangle 26"/>
            <p:cNvSpPr>
              <a:spLocks noChangeArrowheads="1"/>
            </p:cNvSpPr>
            <p:nvPr/>
          </p:nvSpPr>
          <p:spPr bwMode="auto">
            <a:xfrm>
              <a:off x="4660813" y="3733800"/>
              <a:ext cx="2908214" cy="2057400"/>
            </a:xfrm>
            <a:prstGeom prst="triangle">
              <a:avLst>
                <a:gd name="adj" fmla="val 50000"/>
              </a:avLst>
            </a:prstGeom>
            <a:grpFill/>
            <a:ln w="762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4833430" y="5350838"/>
              <a:ext cx="2560561" cy="365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7313" tIns="42863" rIns="87313" bIns="42863">
              <a:spAutoFit/>
            </a:bodyPr>
            <a:lstStyle/>
            <a:p>
              <a:pPr algn="ctr" defTabSz="858838" eaLnBrk="0" hangingPunct="0">
                <a:lnSpc>
                  <a:spcPct val="90000"/>
                </a:lnSpc>
                <a:defRPr/>
              </a:pPr>
              <a:r>
                <a:rPr lang="en-US" sz="2200" dirty="0">
                  <a:solidFill>
                    <a:schemeClr val="accent3"/>
                  </a:solidFill>
                  <a:cs typeface="+mn-cs"/>
                </a:rPr>
                <a:t>INVESTIGATIONS</a:t>
              </a:r>
            </a:p>
          </p:txBody>
        </p:sp>
      </p:grpSp>
      <p:sp>
        <p:nvSpPr>
          <p:cNvPr id="22" name="Left-Up Arrow 21"/>
          <p:cNvSpPr/>
          <p:nvPr/>
        </p:nvSpPr>
        <p:spPr bwMode="auto">
          <a:xfrm rot="9600000">
            <a:off x="2122488" y="2549525"/>
            <a:ext cx="1006475" cy="1004888"/>
          </a:xfrm>
          <a:prstGeom prst="leftUpArrow">
            <a:avLst>
              <a:gd name="adj1" fmla="val 10553"/>
              <a:gd name="adj2" fmla="val 25000"/>
              <a:gd name="adj3" fmla="val 11960"/>
            </a:avLst>
          </a:prstGeom>
          <a:solidFill>
            <a:srgbClr val="00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Left-Up Arrow 24"/>
          <p:cNvSpPr/>
          <p:nvPr/>
        </p:nvSpPr>
        <p:spPr bwMode="auto">
          <a:xfrm rot="2700000">
            <a:off x="4120357" y="5415756"/>
            <a:ext cx="1009650" cy="1004887"/>
          </a:xfrm>
          <a:prstGeom prst="leftUpArrow">
            <a:avLst>
              <a:gd name="adj1" fmla="val 10553"/>
              <a:gd name="adj2" fmla="val 25000"/>
              <a:gd name="adj3" fmla="val 11960"/>
            </a:avLst>
          </a:prstGeom>
          <a:solidFill>
            <a:srgbClr val="CC00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6" name="Left-Up Arrow 25"/>
          <p:cNvSpPr/>
          <p:nvPr/>
        </p:nvSpPr>
        <p:spPr bwMode="auto">
          <a:xfrm rot="17293496">
            <a:off x="5993321" y="2550674"/>
            <a:ext cx="1004887" cy="1004887"/>
          </a:xfrm>
          <a:prstGeom prst="leftUpArrow">
            <a:avLst>
              <a:gd name="adj1" fmla="val 10553"/>
              <a:gd name="adj2" fmla="val 25000"/>
              <a:gd name="adj3" fmla="val 11960"/>
            </a:avLst>
          </a:prstGeom>
          <a:solidFill>
            <a:srgbClr val="FFC0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7" name="Quad Arrow 26"/>
          <p:cNvSpPr/>
          <p:nvPr/>
        </p:nvSpPr>
        <p:spPr bwMode="auto">
          <a:xfrm rot="2692975">
            <a:off x="4286250" y="4419600"/>
            <a:ext cx="588963" cy="604838"/>
          </a:xfrm>
          <a:prstGeom prst="quadArrow">
            <a:avLst>
              <a:gd name="adj1" fmla="val 7395"/>
              <a:gd name="adj2" fmla="val 22500"/>
              <a:gd name="adj3" fmla="val 13256"/>
            </a:avLst>
          </a:prstGeom>
          <a:solidFill>
            <a:srgbClr val="FF9933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8AB8F1-8642-CC47-EAF4-5CCDA6BA38F3}"/>
              </a:ext>
            </a:extLst>
          </p:cNvPr>
          <p:cNvSpPr/>
          <p:nvPr/>
        </p:nvSpPr>
        <p:spPr bwMode="auto">
          <a:xfrm>
            <a:off x="159376" y="6561755"/>
            <a:ext cx="166445" cy="1333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314425" y="1834383"/>
            <a:ext cx="8534400" cy="428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330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Military? </a:t>
            </a:r>
          </a:p>
          <a:p>
            <a:pPr marL="295267" lvl="1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 Army Active Component?</a:t>
            </a:r>
          </a:p>
          <a:p>
            <a:pPr marL="295267" lvl="1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 Army Reserve?</a:t>
            </a:r>
          </a:p>
          <a:p>
            <a:pPr marL="295267" lvl="1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 Army National Guard? </a:t>
            </a:r>
          </a:p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latin typeface="Arial" charset="0"/>
                <a:cs typeface="Arial" charset="0"/>
              </a:rPr>
              <a:t>Department of the Army Civilians? </a:t>
            </a:r>
          </a:p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 charset="0"/>
              </a:rPr>
              <a:t>Contractors?</a:t>
            </a:r>
          </a:p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9933FF"/>
                </a:solidFill>
                <a:latin typeface="Arial" charset="0"/>
                <a:cs typeface="Arial" charset="0"/>
              </a:rPr>
              <a:t>Other DoD Military / Civilian Personnel?</a:t>
            </a:r>
          </a:p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 Civilians not employed by the DoD?</a:t>
            </a:r>
          </a:p>
          <a:p>
            <a:pPr marL="295267" lvl="1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(Civilian / Civilians)</a:t>
            </a:r>
          </a:p>
        </p:txBody>
      </p:sp>
      <p:sp>
        <p:nvSpPr>
          <p:cNvPr id="2457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863610" y="6446445"/>
            <a:ext cx="41148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59376" y="6199395"/>
            <a:ext cx="8070453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1-6 (II-1-17) Digital Page 203</a:t>
            </a:r>
            <a:endParaRPr lang="en-US" sz="14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259980" y="2312128"/>
            <a:ext cx="1369423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rgbClr val="008000"/>
                </a:solidFill>
                <a:latin typeface="Arial" charset="0"/>
                <a:cs typeface="Arial" charset="0"/>
              </a:rPr>
              <a:t>Always</a:t>
            </a:r>
          </a:p>
        </p:txBody>
      </p:sp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1754779" y="1162948"/>
            <a:ext cx="7010400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Who is </a:t>
            </a:r>
            <a:r>
              <a:rPr lang="en-US" sz="2800" b="1" i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required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 to cooperate &amp; when?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05200" y="2784431"/>
            <a:ext cx="4114800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rgbClr val="008000"/>
                </a:solidFill>
                <a:latin typeface="Arial" charset="0"/>
                <a:cs typeface="Arial" charset="0"/>
              </a:rPr>
              <a:t>When in a duty status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572003" y="3259660"/>
            <a:ext cx="4276825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rgbClr val="008000"/>
                </a:solidFill>
                <a:latin typeface="Arial" charset="0"/>
                <a:cs typeface="Arial" charset="0"/>
              </a:rPr>
              <a:t>When in a duty status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400800" y="3725684"/>
            <a:ext cx="1676400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Always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247225" y="4556516"/>
            <a:ext cx="1910614" cy="86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600" b="1" i="1" u="sng" dirty="0">
                <a:solidFill>
                  <a:srgbClr val="9933FF"/>
                </a:solidFill>
                <a:latin typeface="Arial" charset="0"/>
                <a:cs typeface="Arial" charset="0"/>
              </a:rPr>
              <a:t>Chain of Command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823557" y="4135500"/>
            <a:ext cx="6564763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 charset="0"/>
              </a:rPr>
              <a:t>It depends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114800" y="5601810"/>
            <a:ext cx="1524000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Never</a:t>
            </a:r>
          </a:p>
        </p:txBody>
      </p:sp>
      <p:sp>
        <p:nvSpPr>
          <p:cNvPr id="43021" name="Rectangle 2"/>
          <p:cNvSpPr>
            <a:spLocks noChangeArrowheads="1"/>
          </p:cNvSpPr>
          <p:nvPr/>
        </p:nvSpPr>
        <p:spPr bwMode="auto">
          <a:xfrm>
            <a:off x="1838425" y="350024"/>
            <a:ext cx="5486400" cy="6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Status</a:t>
            </a:r>
            <a:endParaRPr lang="en-US" sz="24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7" name="Picture 2" descr="C:\Users\michael.p.warrington\AppData\Local\Microsoft\Windows\Temporary Internet Files\Content.IE5\5E9EYWSO\MC900433836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829" y="5486629"/>
            <a:ext cx="914172" cy="914172"/>
          </a:xfrm>
          <a:prstGeom prst="rect">
            <a:avLst/>
          </a:prstGeom>
          <a:noFill/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11EE8BB-FC47-719C-6B66-443EBC4D04E4}"/>
              </a:ext>
            </a:extLst>
          </p:cNvPr>
          <p:cNvSpPr/>
          <p:nvPr/>
        </p:nvSpPr>
        <p:spPr bwMode="auto">
          <a:xfrm>
            <a:off x="159376" y="6561755"/>
            <a:ext cx="166445" cy="1333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25FE021A-549D-006C-349C-D4E763A82F0C}"/>
              </a:ext>
            </a:extLst>
          </p:cNvPr>
          <p:cNvGrpSpPr>
            <a:grpSpLocks/>
          </p:cNvGrpSpPr>
          <p:nvPr/>
        </p:nvGrpSpPr>
        <p:grpSpPr bwMode="auto">
          <a:xfrm>
            <a:off x="7455015" y="31215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85D8DD9C-9E3E-BE59-DFB1-5EC07AD15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222EDC0D-8749-2D03-D3BB-7362C3F4E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8707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47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11" grpId="0" build="allAtOnce"/>
      <p:bldP spid="12" grpId="0" build="allAtOnce"/>
      <p:bldP spid="13" grpId="0"/>
      <p:bldP spid="14" grpId="0"/>
      <p:bldP spid="15" grpId="0"/>
      <p:bldP spid="16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225" y="1914625"/>
            <a:ext cx="8686800" cy="4495800"/>
          </a:xfrm>
        </p:spPr>
        <p:txBody>
          <a:bodyPr/>
          <a:lstStyle/>
          <a:p>
            <a:pPr marL="509575" indent="-509575" eaLnBrk="1" hangingPunct="1">
              <a:lnSpc>
                <a:spcPct val="90000"/>
              </a:lnSpc>
              <a:spcBef>
                <a:spcPct val="5000"/>
              </a:spcBef>
              <a:spcAft>
                <a:spcPts val="120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ELO 1.  Describe a person’s role and status in an IG Investigation / Investigative Inquiry.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</a:rPr>
              <a:t>	</a:t>
            </a:r>
            <a:r>
              <a:rPr lang="en-US" sz="2200" dirty="0">
                <a:solidFill>
                  <a:srgbClr val="000000"/>
                </a:solidFill>
              </a:rPr>
              <a:t>Witness, Subject, Suspect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solidFill>
                  <a:srgbClr val="000000"/>
                </a:solidFill>
              </a:rPr>
              <a:t>	DA Civilian Employee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solidFill>
                  <a:srgbClr val="000000"/>
                </a:solidFill>
              </a:rPr>
              <a:t>	Civilian-Civilian</a:t>
            </a:r>
            <a:endParaRPr lang="en-US" sz="2000" dirty="0"/>
          </a:p>
        </p:txBody>
      </p:sp>
      <p:sp>
        <p:nvSpPr>
          <p:cNvPr id="6" name="Oval 5"/>
          <p:cNvSpPr/>
          <p:nvPr/>
        </p:nvSpPr>
        <p:spPr bwMode="auto">
          <a:xfrm>
            <a:off x="208412" y="6540623"/>
            <a:ext cx="124404" cy="17755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2354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035" name="Rectangle 7"/>
          <p:cNvSpPr>
            <a:spLocks noChangeArrowheads="1"/>
          </p:cNvSpPr>
          <p:nvPr/>
        </p:nvSpPr>
        <p:spPr bwMode="auto">
          <a:xfrm>
            <a:off x="1198563" y="473075"/>
            <a:ext cx="7315200" cy="6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Rights and Non-Rights</a:t>
            </a:r>
          </a:p>
        </p:txBody>
      </p:sp>
      <p:sp>
        <p:nvSpPr>
          <p:cNvPr id="44036" name="Text Box 8"/>
          <p:cNvSpPr txBox="1">
            <a:spLocks noChangeArrowheads="1"/>
          </p:cNvSpPr>
          <p:nvPr/>
        </p:nvSpPr>
        <p:spPr bwMode="auto">
          <a:xfrm>
            <a:off x="152400" y="5980394"/>
            <a:ext cx="7453694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7-1g; Digital Page 65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1-4 (II-1-11) &amp;1-5 (II-1-15) / Digital Page 197 &amp; 201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855865" y="2514602"/>
            <a:ext cx="3531199" cy="79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ADMINISTRATIVE DUE </a:t>
            </a:r>
          </a:p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PROCESS</a:t>
            </a: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390295" y="1371602"/>
            <a:ext cx="6172200" cy="97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8027" tIns="29631" rIns="58027" bIns="29631">
            <a:spAutoFit/>
          </a:bodyPr>
          <a:lstStyle/>
          <a:p>
            <a:pPr algn="ctr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Inspector General </a:t>
            </a:r>
          </a:p>
          <a:p>
            <a:pPr algn="ctr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Investigation / Investigative Inquiry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254816" y="3276603"/>
            <a:ext cx="2773360" cy="3108325"/>
            <a:chOff x="5303840" y="3276600"/>
            <a:chExt cx="2773360" cy="3108325"/>
          </a:xfrm>
        </p:grpSpPr>
        <p:pic>
          <p:nvPicPr>
            <p:cNvPr id="44046" name="Picture 15" descr="not TV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3962400"/>
              <a:ext cx="1143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7" name="Picture 16" descr="law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3840" y="4114800"/>
              <a:ext cx="1111248" cy="820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048" name="Group 6"/>
            <p:cNvGrpSpPr>
              <a:grpSpLocks/>
            </p:cNvGrpSpPr>
            <p:nvPr/>
          </p:nvGrpSpPr>
          <p:grpSpPr bwMode="auto">
            <a:xfrm>
              <a:off x="5867400" y="3276600"/>
              <a:ext cx="1571625" cy="963613"/>
              <a:chOff x="2868" y="2366"/>
              <a:chExt cx="1237" cy="810"/>
            </a:xfrm>
          </p:grpSpPr>
          <p:sp>
            <p:nvSpPr>
              <p:cNvPr id="20" name="Freeform 7"/>
              <p:cNvSpPr>
                <a:spLocks/>
              </p:cNvSpPr>
              <p:nvPr/>
            </p:nvSpPr>
            <p:spPr bwMode="auto">
              <a:xfrm>
                <a:off x="2868" y="2366"/>
                <a:ext cx="1237" cy="686"/>
              </a:xfrm>
              <a:custGeom>
                <a:avLst/>
                <a:gdLst/>
                <a:ahLst/>
                <a:cxnLst>
                  <a:cxn ang="0">
                    <a:pos x="263" y="0"/>
                  </a:cxn>
                  <a:cxn ang="0">
                    <a:pos x="973" y="0"/>
                  </a:cxn>
                  <a:cxn ang="0">
                    <a:pos x="1048" y="374"/>
                  </a:cxn>
                  <a:cxn ang="0">
                    <a:pos x="1236" y="374"/>
                  </a:cxn>
                  <a:cxn ang="0">
                    <a:pos x="618" y="685"/>
                  </a:cxn>
                  <a:cxn ang="0">
                    <a:pos x="0" y="374"/>
                  </a:cxn>
                  <a:cxn ang="0">
                    <a:pos x="188" y="374"/>
                  </a:cxn>
                  <a:cxn ang="0">
                    <a:pos x="263" y="0"/>
                  </a:cxn>
                </a:cxnLst>
                <a:rect l="0" t="0" r="r" b="b"/>
                <a:pathLst>
                  <a:path w="1237" h="686">
                    <a:moveTo>
                      <a:pt x="263" y="0"/>
                    </a:moveTo>
                    <a:lnTo>
                      <a:pt x="973" y="0"/>
                    </a:lnTo>
                    <a:lnTo>
                      <a:pt x="1048" y="374"/>
                    </a:lnTo>
                    <a:lnTo>
                      <a:pt x="1236" y="374"/>
                    </a:lnTo>
                    <a:lnTo>
                      <a:pt x="618" y="685"/>
                    </a:lnTo>
                    <a:lnTo>
                      <a:pt x="0" y="374"/>
                    </a:lnTo>
                    <a:lnTo>
                      <a:pt x="188" y="374"/>
                    </a:lnTo>
                    <a:lnTo>
                      <a:pt x="263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Freeform 8"/>
              <p:cNvSpPr>
                <a:spLocks/>
              </p:cNvSpPr>
              <p:nvPr/>
            </p:nvSpPr>
            <p:spPr bwMode="auto">
              <a:xfrm>
                <a:off x="2868" y="2740"/>
                <a:ext cx="621" cy="4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0" y="312"/>
                  </a:cxn>
                  <a:cxn ang="0">
                    <a:pos x="620" y="436"/>
                  </a:cxn>
                  <a:cxn ang="0">
                    <a:pos x="0" y="93"/>
                  </a:cxn>
                  <a:cxn ang="0">
                    <a:pos x="0" y="0"/>
                  </a:cxn>
                </a:cxnLst>
                <a:rect l="0" t="0" r="r" b="b"/>
                <a:pathLst>
                  <a:path w="621" h="437">
                    <a:moveTo>
                      <a:pt x="0" y="0"/>
                    </a:moveTo>
                    <a:lnTo>
                      <a:pt x="620" y="312"/>
                    </a:lnTo>
                    <a:lnTo>
                      <a:pt x="620" y="436"/>
                    </a:lnTo>
                    <a:lnTo>
                      <a:pt x="0" y="9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 9"/>
              <p:cNvSpPr>
                <a:spLocks/>
              </p:cNvSpPr>
              <p:nvPr/>
            </p:nvSpPr>
            <p:spPr bwMode="auto">
              <a:xfrm>
                <a:off x="3488" y="2740"/>
                <a:ext cx="617" cy="436"/>
              </a:xfrm>
              <a:custGeom>
                <a:avLst/>
                <a:gdLst/>
                <a:ahLst/>
                <a:cxnLst>
                  <a:cxn ang="0">
                    <a:pos x="0" y="312"/>
                  </a:cxn>
                  <a:cxn ang="0">
                    <a:pos x="0" y="436"/>
                  </a:cxn>
                  <a:cxn ang="0">
                    <a:pos x="616" y="93"/>
                  </a:cxn>
                  <a:cxn ang="0">
                    <a:pos x="616" y="0"/>
                  </a:cxn>
                  <a:cxn ang="0">
                    <a:pos x="0" y="312"/>
                  </a:cxn>
                </a:cxnLst>
                <a:rect l="0" t="0" r="r" b="b"/>
                <a:pathLst>
                  <a:path w="617" h="437">
                    <a:moveTo>
                      <a:pt x="0" y="312"/>
                    </a:moveTo>
                    <a:lnTo>
                      <a:pt x="0" y="436"/>
                    </a:lnTo>
                    <a:lnTo>
                      <a:pt x="616" y="93"/>
                    </a:lnTo>
                    <a:lnTo>
                      <a:pt x="616" y="0"/>
                    </a:lnTo>
                    <a:lnTo>
                      <a:pt x="0" y="312"/>
                    </a:lnTo>
                  </a:path>
                </a:pathLst>
              </a:custGeom>
              <a:solidFill>
                <a:srgbClr val="FFCC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8" name="&quot;No&quot; Symbol 17"/>
            <p:cNvSpPr/>
            <p:nvPr/>
          </p:nvSpPr>
          <p:spPr bwMode="auto">
            <a:xfrm rot="16429166">
              <a:off x="5377713" y="4090827"/>
              <a:ext cx="835675" cy="961930"/>
            </a:xfrm>
            <a:prstGeom prst="noSmoking">
              <a:avLst>
                <a:gd name="adj" fmla="val 6424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pic>
          <p:nvPicPr>
            <p:cNvPr id="44050" name="Picture 20" descr="C:\Users\tiguinstructor\AppData\Local\Microsoft\Windows\Temporary Internet Files\Content.IE5\551CVWZN\MC900318880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45163" y="4786313"/>
              <a:ext cx="1824037" cy="159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40" name="Rectangle 5"/>
          <p:cNvSpPr>
            <a:spLocks noChangeArrowheads="1"/>
          </p:cNvSpPr>
          <p:nvPr/>
        </p:nvSpPr>
        <p:spPr bwMode="auto">
          <a:xfrm>
            <a:off x="1033465" y="4343402"/>
            <a:ext cx="3004196" cy="135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8027" tIns="29631" rIns="58027" bIns="29631">
            <a:spAutoFit/>
          </a:bodyPr>
          <a:lstStyle/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WITNESS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	SUBJECT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		SUSPECT</a:t>
            </a:r>
          </a:p>
        </p:txBody>
      </p:sp>
      <p:pic>
        <p:nvPicPr>
          <p:cNvPr id="44041" name="Picture 21" descr="C:\Users\Robert.s.keating\AppData\Local\Microsoft\Windows\Temporary Internet Files\Content.IE5\J2O82EPZ\MC90000102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216" y="2590800"/>
            <a:ext cx="33035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23"/>
          <p:cNvSpPr/>
          <p:nvPr/>
        </p:nvSpPr>
        <p:spPr bwMode="auto">
          <a:xfrm>
            <a:off x="219220" y="6537726"/>
            <a:ext cx="145208" cy="150881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725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48D12-8350-68F2-0A09-07A0D258C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ED89C-EC01-9707-77C6-CF4C1C72F7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7572" y="6423213"/>
            <a:ext cx="41148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BB5F995-CEEE-E54B-8320-A3EBC7834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36" y="1704654"/>
            <a:ext cx="266007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algn="ctr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2000" b="1" i="1" u="sng" dirty="0">
                <a:solidFill>
                  <a:srgbClr val="008000"/>
                </a:solidFill>
                <a:latin typeface="Arial" charset="0"/>
                <a:cs typeface="Arial" charset="0"/>
              </a:rPr>
              <a:t>WITNESS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1.  Consult with Counsel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2.  Confidentiality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3.  Review Own Testimony (in...)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4.  </a:t>
            </a:r>
            <a:r>
              <a:rPr lang="en-US" sz="1600" b="1" i="1" dirty="0">
                <a:latin typeface="Arial" charset="0"/>
                <a:cs typeface="Arial" charset="0"/>
              </a:rPr>
              <a:t>Avoid Self Incrimination (Stop!)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i="1" dirty="0">
                <a:latin typeface="Arial" charset="0"/>
                <a:cs typeface="Arial" charset="0"/>
              </a:rPr>
              <a:t>5.  Have a Union Rep present (if...)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  <a:endParaRPr lang="en-US" sz="1600" b="1" i="1" u="sng" dirty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0000"/>
              <a:defRPr/>
            </a:pPr>
            <a:endParaRPr lang="en-US" sz="16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45060" name="Rectangle 6">
            <a:extLst>
              <a:ext uri="{FF2B5EF4-FFF2-40B4-BE49-F238E27FC236}">
                <a16:creationId xmlns:a16="http://schemas.microsoft.com/office/drawing/2014/main" id="{131FD4C1-47EC-1095-1AAB-367DF3875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744" y="30549"/>
            <a:ext cx="2962517" cy="153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 Rights </a:t>
            </a:r>
          </a:p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Based on Role</a:t>
            </a:r>
          </a:p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DEFINITIONS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DBE8363-AABB-ADC6-9199-6CDD59895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533" y="5314777"/>
            <a:ext cx="3163270" cy="113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9. Subject and Witness rights...AND!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	Have Article 31 Rights:</a:t>
            </a:r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 Have Counsel Present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05ACF77-6D50-F473-5904-DA7E6A691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391" y="3429541"/>
            <a:ext cx="3675888" cy="142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CC6600"/>
                </a:solidFill>
                <a:latin typeface="Arial" charset="0"/>
                <a:cs typeface="Arial" charset="0"/>
              </a:rPr>
              <a:t>6</a:t>
            </a: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.  Know and Comment on Allegations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7.  Know and Comment on   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     Unfavorable Information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8.  Remain Silent</a:t>
            </a:r>
            <a:r>
              <a:rPr lang="en-US" sz="1600" b="1" dirty="0">
                <a:solidFill>
                  <a:srgbClr val="CC6600"/>
                </a:solidFill>
                <a:latin typeface="Arial" charset="0"/>
                <a:cs typeface="Arial" charset="0"/>
              </a:rPr>
              <a:t>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0000"/>
              <a:defRPr/>
            </a:pPr>
            <a:endParaRPr lang="en-US" sz="16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677E94-09CB-FB8C-0117-AA058AB30F49}"/>
              </a:ext>
            </a:extLst>
          </p:cNvPr>
          <p:cNvSpPr/>
          <p:nvPr/>
        </p:nvSpPr>
        <p:spPr bwMode="auto">
          <a:xfrm>
            <a:off x="219456" y="6589752"/>
            <a:ext cx="112836" cy="96820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44043" name="Group 23">
            <a:extLst>
              <a:ext uri="{FF2B5EF4-FFF2-40B4-BE49-F238E27FC236}">
                <a16:creationId xmlns:a16="http://schemas.microsoft.com/office/drawing/2014/main" id="{EED468B8-51BA-149A-27A7-2E0279BE14C0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1"/>
            <a:ext cx="1231900" cy="1219200"/>
            <a:chOff x="7467600" y="76200"/>
            <a:chExt cx="1231900" cy="1219200"/>
          </a:xfrm>
        </p:grpSpPr>
        <p:sp>
          <p:nvSpPr>
            <p:cNvPr id="26" name="AutoShape 5">
              <a:extLst>
                <a:ext uri="{FF2B5EF4-FFF2-40B4-BE49-F238E27FC236}">
                  <a16:creationId xmlns:a16="http://schemas.microsoft.com/office/drawing/2014/main" id="{BCA8BA71-308A-FA14-E8E6-DF36BEDF2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4045" name="Text Box 6">
              <a:extLst>
                <a:ext uri="{FF2B5EF4-FFF2-40B4-BE49-F238E27FC236}">
                  <a16:creationId xmlns:a16="http://schemas.microsoft.com/office/drawing/2014/main" id="{383E89C6-C98B-DC7B-8DC5-D853E32A73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036" y="52099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8153FF2-44DA-0FFA-882E-D8997CA8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391" y="1692124"/>
            <a:ext cx="35052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algn="ctr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2000" b="1" i="1" u="sng" dirty="0">
                <a:solidFill>
                  <a:srgbClr val="CC6600"/>
                </a:solidFill>
                <a:latin typeface="Arial" charset="0"/>
                <a:cs typeface="Arial" charset="0"/>
              </a:rPr>
              <a:t>SUBJECT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1.  Consult with Counsel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2.  Confidentiality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3.  Review Own Testimony (in...)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4.  </a:t>
            </a:r>
            <a:r>
              <a:rPr lang="en-US" sz="1600" b="1" i="1" dirty="0">
                <a:latin typeface="Arial" charset="0"/>
                <a:cs typeface="Arial" charset="0"/>
              </a:rPr>
              <a:t>Avoid Self Incrimination (Stop!)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i="1" dirty="0">
                <a:latin typeface="Arial" charset="0"/>
                <a:cs typeface="Arial" charset="0"/>
              </a:rPr>
              <a:t>5.  Have a Union Rep present (if...)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  <a:endParaRPr lang="en-US" sz="1600" b="1" i="1" u="sng" dirty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0000"/>
              <a:defRPr/>
            </a:pPr>
            <a:endParaRPr lang="en-US" sz="16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66DDCD-A240-726C-BEF3-C22E35151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533" y="3918722"/>
            <a:ext cx="3285554" cy="142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CC6600"/>
                </a:solidFill>
                <a:latin typeface="Arial" charset="0"/>
                <a:cs typeface="Arial" charset="0"/>
              </a:rPr>
              <a:t>6</a:t>
            </a: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.  Know and Comment on Allegations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7.  Know and Comment on   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     Unfavorable Information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8.  Remain Silent</a:t>
            </a:r>
            <a:r>
              <a:rPr lang="en-US" sz="1600" b="1" dirty="0">
                <a:solidFill>
                  <a:srgbClr val="CC6600"/>
                </a:solidFill>
                <a:latin typeface="Arial" charset="0"/>
                <a:cs typeface="Arial" charset="0"/>
              </a:rPr>
              <a:t>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0000"/>
              <a:defRPr/>
            </a:pPr>
            <a:endParaRPr lang="en-US" sz="1600" b="1" dirty="0">
              <a:solidFill>
                <a:srgbClr val="CC66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6E9CB-8268-C9BE-6D03-941CD9428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533" y="1655277"/>
            <a:ext cx="3333054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algn="ctr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20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SUSPECT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1.  Consult with Counsel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2.  Confidentiality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3.  Review Own Testimony (in...)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4.  </a:t>
            </a:r>
            <a:r>
              <a:rPr lang="en-US" sz="1600" b="1" i="1" dirty="0">
                <a:latin typeface="Arial" charset="0"/>
                <a:cs typeface="Arial" charset="0"/>
              </a:rPr>
              <a:t>Avoid Self Incrimination (Stop!)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i="1" dirty="0">
                <a:latin typeface="Arial" charset="0"/>
                <a:cs typeface="Arial" charset="0"/>
              </a:rPr>
              <a:t>5.  Have a Union Rep present (if...)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  <a:endParaRPr lang="en-US" sz="1600" b="1" i="1" u="sng" dirty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0000"/>
              <a:defRPr/>
            </a:pPr>
            <a:endParaRPr lang="en-US" sz="16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4716CDB-CE14-0515-2862-A7C86E374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80394"/>
            <a:ext cx="7453694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7-1g; Digital Page 65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1-4 (II-1-11) / Digital Page 197</a:t>
            </a:r>
          </a:p>
        </p:txBody>
      </p:sp>
    </p:spTree>
    <p:extLst>
      <p:ext uri="{BB962C8B-B14F-4D97-AF65-F5344CB8AC3E}">
        <p14:creationId xmlns:p14="http://schemas.microsoft.com/office/powerpoint/2010/main" val="181883905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238228" y="1916615"/>
            <a:ext cx="8397875" cy="399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8027" tIns="29631" rIns="58027" bIns="29631">
            <a:spAutoFit/>
          </a:bodyPr>
          <a:lstStyle/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Know the identity of witnesses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Be present during questioning of others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Question others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Review evidence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Audio / video record testimony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[AR 20-1, 7-1b(4)(d)]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Take / Remove written notes from IG interview*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Have a third-party present during questioning*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					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* IG / CIG has some discretion</a:t>
            </a:r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3061088" y="420187"/>
            <a:ext cx="3021829" cy="104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330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Non-Rights</a:t>
            </a:r>
          </a:p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DEFINITIONS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-2666561">
            <a:off x="6320523" y="2139793"/>
            <a:ext cx="23622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IG confidentiality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C6A463-C6D6-1475-DBE1-4DC97A1F1CC2}"/>
              </a:ext>
            </a:extLst>
          </p:cNvPr>
          <p:cNvSpPr/>
          <p:nvPr/>
        </p:nvSpPr>
        <p:spPr bwMode="auto">
          <a:xfrm>
            <a:off x="234718" y="6540642"/>
            <a:ext cx="119041" cy="17418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1359F6F0-8550-6AC8-2AF4-62BC59FD833D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1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6EC39819-F722-64D8-5BCB-D97899CF5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98A89111-06D3-378A-61EA-5AA4DC02B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036" y="52099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6" name="Text Box 8">
            <a:extLst>
              <a:ext uri="{FF2B5EF4-FFF2-40B4-BE49-F238E27FC236}">
                <a16:creationId xmlns:a16="http://schemas.microsoft.com/office/drawing/2014/main" id="{644ADFD4-10CA-8719-EFC5-E854309C7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18" y="6196326"/>
            <a:ext cx="7453694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1-5 (II-1-15) / Digital Page 201</a:t>
            </a:r>
          </a:p>
        </p:txBody>
      </p:sp>
    </p:spTree>
    <p:extLst>
      <p:ext uri="{BB962C8B-B14F-4D97-AF65-F5344CB8AC3E}">
        <p14:creationId xmlns:p14="http://schemas.microsoft.com/office/powerpoint/2010/main" val="323187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438400"/>
            <a:ext cx="7772400" cy="3581400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rgbClr val="0000FF"/>
                </a:solidFill>
              </a:rPr>
              <a:t>Testimony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- Recorded under oath, transcribed or summarized! (</a:t>
            </a:r>
            <a:r>
              <a:rPr lang="en-US" sz="2000" dirty="0"/>
              <a:t>sworn statement</a:t>
            </a:r>
            <a:r>
              <a:rPr lang="en-US" sz="2800" dirty="0"/>
              <a:t>) 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rgbClr val="0070C0"/>
                </a:solidFill>
              </a:rPr>
              <a:t>Physical</a:t>
            </a:r>
            <a:r>
              <a:rPr lang="en-US" sz="2800" dirty="0">
                <a:solidFill>
                  <a:srgbClr val="009900"/>
                </a:solidFill>
              </a:rPr>
              <a:t> </a:t>
            </a:r>
            <a:r>
              <a:rPr lang="en-US" sz="2800" dirty="0"/>
              <a:t>- Objects; not common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rgbClr val="008000"/>
                </a:solidFill>
              </a:rPr>
              <a:t>Standard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- Regulation, SOP, </a:t>
            </a:r>
            <a:r>
              <a:rPr lang="en-US" sz="2800" dirty="0" err="1"/>
              <a:t>etc</a:t>
            </a:r>
            <a:endParaRPr lang="en-US" sz="2800" dirty="0"/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rgbClr val="CD8B33"/>
                </a:solidFill>
              </a:rPr>
              <a:t>Documents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Statements</a:t>
            </a:r>
            <a:r>
              <a:rPr lang="en-US" sz="2800" dirty="0"/>
              <a:t> - Written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rgbClr val="FF0000"/>
                </a:solidFill>
              </a:rPr>
              <a:t>IG Personal Observation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- Stay Away!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endParaRPr lang="en-US" sz="2800" dirty="0"/>
          </a:p>
          <a:p>
            <a:pPr eaLnBrk="1" hangingPunct="1">
              <a:lnSpc>
                <a:spcPct val="50000"/>
              </a:lnSpc>
              <a:buClr>
                <a:srgbClr val="FF3300"/>
              </a:buClr>
              <a:buFontTx/>
              <a:buNone/>
            </a:pPr>
            <a:endParaRPr lang="en-US" sz="2800" dirty="0"/>
          </a:p>
        </p:txBody>
      </p:sp>
      <p:sp>
        <p:nvSpPr>
          <p:cNvPr id="286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5200" cy="9144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    Categories of Evidence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DEFINITIONS</a:t>
            </a:r>
            <a:endParaRPr lang="en-US" sz="4000" i="1" dirty="0">
              <a:solidFill>
                <a:schemeClr val="tx1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219456" y="2438403"/>
            <a:ext cx="914400" cy="46166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  <a:cs typeface="Arial" charset="0"/>
              </a:rPr>
              <a:t>High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19520" y="4953003"/>
            <a:ext cx="874712" cy="46166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Low</a:t>
            </a:r>
          </a:p>
        </p:txBody>
      </p:sp>
      <p:sp>
        <p:nvSpPr>
          <p:cNvPr id="31755" name="Text Box 6"/>
          <p:cNvSpPr txBox="1">
            <a:spLocks noChangeArrowheads="1"/>
          </p:cNvSpPr>
          <p:nvPr/>
        </p:nvSpPr>
        <p:spPr bwMode="auto">
          <a:xfrm>
            <a:off x="152400" y="6175009"/>
            <a:ext cx="5529072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u="sng" dirty="0">
                <a:solidFill>
                  <a:srgbClr val="0000FF"/>
                </a:solidFill>
                <a:latin typeface="Arial"/>
                <a:cs typeface="Arial" pitchFamily="34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 pitchFamily="34" charset="0"/>
              </a:rPr>
              <a:t>, Part Two, Section 1-8 (II-1-22) / Digital  Page 208 </a:t>
            </a:r>
          </a:p>
        </p:txBody>
      </p:sp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295403"/>
            <a:ext cx="1143000" cy="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 descr="C:\Users\brent.haas\Pictures\recor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2058" y="1295402"/>
            <a:ext cx="114188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6" name="TextBox 13"/>
          <p:cNvSpPr txBox="1">
            <a:spLocks noChangeArrowheads="1"/>
          </p:cNvSpPr>
          <p:nvPr/>
        </p:nvSpPr>
        <p:spPr bwMode="auto">
          <a:xfrm>
            <a:off x="1752600" y="2105661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Recorded                Under oath               Documents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218975" y="3078163"/>
            <a:ext cx="914400" cy="613470"/>
          </a:xfrm>
          <a:prstGeom prst="down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3489960"/>
            <a:ext cx="1484376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3334" r="11600" b="17777"/>
          <a:stretch/>
        </p:blipFill>
        <p:spPr>
          <a:xfrm>
            <a:off x="6172200" y="1334841"/>
            <a:ext cx="1143000" cy="84358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194440" y="6546848"/>
            <a:ext cx="134915" cy="12459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5795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80901" grpId="0" animBg="1"/>
      <p:bldP spid="14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599" y="368948"/>
            <a:ext cx="6400800" cy="9144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Levels of Evidence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DEFINITIONS</a:t>
            </a:r>
            <a:endParaRPr lang="en-US" sz="4000" i="1" dirty="0">
              <a:solidFill>
                <a:schemeClr val="tx1"/>
              </a:solidFill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7772400" cy="3048000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dirty="0">
                <a:solidFill>
                  <a:srgbClr val="FF33CC"/>
                </a:solidFill>
              </a:rPr>
              <a:t> </a:t>
            </a:r>
            <a:r>
              <a:rPr lang="en-US" sz="2800" u="sng" dirty="0">
                <a:solidFill>
                  <a:srgbClr val="0000FF"/>
                </a:solidFill>
              </a:rPr>
              <a:t>Direct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- First-hand knowledge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en-US" sz="2800" u="sng" dirty="0">
                <a:solidFill>
                  <a:srgbClr val="008000"/>
                </a:solidFill>
              </a:rPr>
              <a:t>Circumstantial</a:t>
            </a: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en-US" sz="2800" dirty="0"/>
              <a:t>- Tends to prove or disprove an issue by inference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dirty="0">
                <a:solidFill>
                  <a:srgbClr val="FF3300"/>
                </a:solidFill>
              </a:rPr>
              <a:t> </a:t>
            </a:r>
            <a:r>
              <a:rPr lang="en-US" sz="2800" u="sng" dirty="0">
                <a:solidFill>
                  <a:srgbClr val="CD8B33"/>
                </a:solidFill>
              </a:rPr>
              <a:t>Hearsay</a:t>
            </a:r>
            <a:r>
              <a:rPr lang="en-US" sz="2800" dirty="0">
                <a:solidFill>
                  <a:srgbClr val="009900"/>
                </a:solidFill>
              </a:rPr>
              <a:t> </a:t>
            </a:r>
            <a:r>
              <a:rPr lang="en-US" sz="2800" dirty="0"/>
              <a:t>- What one individual says another person said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dirty="0"/>
              <a:t> </a:t>
            </a:r>
            <a:r>
              <a:rPr lang="en-US" sz="2800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Opinion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- A person’s belief or judgment</a:t>
            </a:r>
          </a:p>
          <a:p>
            <a:pPr eaLnBrk="1" hangingPunct="1">
              <a:lnSpc>
                <a:spcPct val="50000"/>
              </a:lnSpc>
              <a:buClr>
                <a:srgbClr val="FF3300"/>
              </a:buClr>
              <a:buFontTx/>
              <a:buNone/>
            </a:pPr>
            <a:endParaRPr lang="en-US" sz="2800" dirty="0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04800" y="1752603"/>
            <a:ext cx="914400" cy="46166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  <a:cs typeface="Arial" charset="0"/>
              </a:rPr>
              <a:t>High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344488" y="3962403"/>
            <a:ext cx="874712" cy="461665"/>
          </a:xfrm>
          <a:prstGeom prst="rect">
            <a:avLst/>
          </a:prstGeom>
          <a:noFill/>
          <a:ln w="12700">
            <a:solidFill>
              <a:schemeClr val="tx2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21304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rPr>
              <a:t>Low</a:t>
            </a:r>
          </a:p>
        </p:txBody>
      </p:sp>
      <p:grpSp>
        <p:nvGrpSpPr>
          <p:cNvPr id="48136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4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8144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  3</a:t>
              </a:r>
            </a:p>
          </p:txBody>
        </p:sp>
      </p:grpSp>
      <p:sp>
        <p:nvSpPr>
          <p:cNvPr id="13" name="Down Arrow 12"/>
          <p:cNvSpPr/>
          <p:nvPr/>
        </p:nvSpPr>
        <p:spPr bwMode="auto">
          <a:xfrm>
            <a:off x="304800" y="2286000"/>
            <a:ext cx="914400" cy="613470"/>
          </a:xfrm>
          <a:prstGeom prst="down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1754" name="TextBox 11"/>
          <p:cNvSpPr txBox="1">
            <a:spLocks noChangeArrowheads="1"/>
          </p:cNvSpPr>
          <p:nvPr/>
        </p:nvSpPr>
        <p:spPr bwMode="auto">
          <a:xfrm>
            <a:off x="2438400" y="5035550"/>
            <a:ext cx="4724400" cy="1015663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EFDE3"/>
                </a:solidFill>
                <a:latin typeface="Arial" charset="0"/>
                <a:cs typeface="Arial" charset="0"/>
              </a:rPr>
              <a:t>Evidence is also characterized by its quality, detail, and credibility.  Always conduct a credibility assessment.</a:t>
            </a:r>
          </a:p>
        </p:txBody>
      </p:sp>
      <p:sp>
        <p:nvSpPr>
          <p:cNvPr id="31755" name="Text Box 6"/>
          <p:cNvSpPr txBox="1">
            <a:spLocks noChangeArrowheads="1"/>
          </p:cNvSpPr>
          <p:nvPr/>
        </p:nvSpPr>
        <p:spPr bwMode="auto">
          <a:xfrm>
            <a:off x="152400" y="6175685"/>
            <a:ext cx="569976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u="sng" dirty="0">
                <a:solidFill>
                  <a:srgbClr val="0000FF"/>
                </a:solidFill>
                <a:latin typeface="Arial"/>
                <a:cs typeface="Arial" pitchFamily="34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 pitchFamily="34" charset="0"/>
              </a:rPr>
              <a:t>, Part Two, Section 1-9 (II-1-25) / Digital Page 211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11539" y="4528349"/>
            <a:ext cx="23214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cs typeface="Arial" charset="0"/>
              </a:rPr>
              <a:t>D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– </a:t>
            </a:r>
            <a:r>
              <a:rPr lang="en-US" sz="2400" b="1" dirty="0">
                <a:solidFill>
                  <a:srgbClr val="008000"/>
                </a:solidFill>
                <a:latin typeface="Arial" charset="0"/>
                <a:cs typeface="Arial" charset="0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– </a:t>
            </a:r>
            <a:r>
              <a:rPr lang="en-US" sz="2400" b="1" dirty="0">
                <a:solidFill>
                  <a:srgbClr val="CD8B33"/>
                </a:solidFill>
                <a:latin typeface="Arial" charset="0"/>
                <a:cs typeface="Arial" charset="0"/>
              </a:rPr>
              <a:t>H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– </a:t>
            </a:r>
            <a:r>
              <a:rPr lang="en-US" sz="2400" b="1" dirty="0">
                <a:solidFill>
                  <a:srgbClr val="221304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rPr>
              <a:t>O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188554" y="6569995"/>
            <a:ext cx="155934" cy="11881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6426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uiExpand="1" build="p" autoUpdateAnimBg="0"/>
      <p:bldP spid="80900" grpId="0" animBg="1"/>
      <p:bldP spid="80901" grpId="0" animBg="1"/>
      <p:bldP spid="13" grpId="0" animBg="1"/>
      <p:bldP spid="31754" grpId="0" animBg="1"/>
      <p:bldP spid="15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314425" y="1916415"/>
            <a:ext cx="4572000" cy="41322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Events that are known to have happened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i="1" dirty="0"/>
              <a:t>Things that are known to be true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Can be a combination of testimonies, documents or physical evidence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i="1" dirty="0"/>
              <a:t>Must independently agree on a single point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9157" name="Picture 8" descr="facts jinu7_blogspot_co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364" y="1433555"/>
            <a:ext cx="29622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9" descr="SinglePointOfContact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95079" y="4220239"/>
            <a:ext cx="2409860" cy="23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10"/>
          <p:cNvSpPr txBox="1">
            <a:spLocks noChangeArrowheads="1"/>
          </p:cNvSpPr>
          <p:nvPr/>
        </p:nvSpPr>
        <p:spPr bwMode="auto">
          <a:xfrm>
            <a:off x="97016" y="6168996"/>
            <a:ext cx="61799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1-10 (II-1-26) / Digital Page 212 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673039" y="233423"/>
            <a:ext cx="1231900" cy="1219200"/>
            <a:chOff x="7467600" y="76200"/>
            <a:chExt cx="1231900" cy="1219200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784119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3</a:t>
              </a:r>
            </a:p>
          </p:txBody>
        </p:sp>
      </p:grpSp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2286000" y="233423"/>
            <a:ext cx="457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Fact</a:t>
            </a:r>
            <a:b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DEFINITIONS</a:t>
            </a:r>
            <a:endParaRPr lang="en-US" sz="4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7981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027" y="271647"/>
            <a:ext cx="8080375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IG Standard of Proof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403" y="1729860"/>
            <a:ext cx="8683625" cy="4087813"/>
          </a:xfrm>
        </p:spPr>
        <p:txBody>
          <a:bodyPr/>
          <a:lstStyle/>
          <a:p>
            <a:pPr eaLnBrk="1" hangingPunct="1"/>
            <a:r>
              <a:rPr lang="en-US" sz="2800" dirty="0"/>
              <a:t> </a:t>
            </a:r>
            <a:r>
              <a:rPr lang="en-US" sz="2800" i="1" u="sng" dirty="0"/>
              <a:t>Preponderance of credible evidence</a:t>
            </a:r>
          </a:p>
          <a:p>
            <a:pPr lvl="1" eaLnBrk="1" hangingPunct="1"/>
            <a:r>
              <a:rPr lang="en-US" sz="2400" dirty="0"/>
              <a:t>That evidence which has superiority of weight</a:t>
            </a:r>
          </a:p>
          <a:p>
            <a:pPr lvl="1" eaLnBrk="1" hangingPunct="1"/>
            <a:r>
              <a:rPr lang="en-US" sz="2400" dirty="0">
                <a:solidFill>
                  <a:srgbClr val="0033CC"/>
                </a:solidFill>
                <a:highlight>
                  <a:srgbClr val="FFFF00"/>
                </a:highlight>
              </a:rPr>
              <a:t>&gt;</a:t>
            </a:r>
            <a:r>
              <a:rPr lang="en-US" sz="2400" dirty="0"/>
              <a:t>50%</a:t>
            </a:r>
          </a:p>
          <a:p>
            <a:pPr lvl="1" eaLnBrk="1" hangingPunct="1"/>
            <a:r>
              <a:rPr lang="en-US" sz="2400" dirty="0"/>
              <a:t>"More likely than not, it probably occurred"</a:t>
            </a: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buFontTx/>
              <a:buNone/>
            </a:pPr>
            <a:endParaRPr lang="en-US" sz="24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2800" dirty="0"/>
              <a:t> </a:t>
            </a:r>
            <a:r>
              <a:rPr lang="en-US" sz="2800" i="1" u="sng" dirty="0"/>
              <a:t>Only two conclusions</a:t>
            </a:r>
            <a:r>
              <a:rPr lang="en-US" sz="2800" dirty="0"/>
              <a:t>: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sz="3600" b="0" dirty="0">
                <a:solidFill>
                  <a:srgbClr val="FF3300"/>
                </a:solidFill>
              </a:rPr>
              <a:t>    </a:t>
            </a:r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2800" dirty="0">
                <a:solidFill>
                  <a:srgbClr val="FF0000"/>
                </a:solidFill>
              </a:rPr>
              <a:t>ubstantiated</a:t>
            </a:r>
          </a:p>
          <a:p>
            <a:pPr eaLnBrk="1" hangingPunct="1">
              <a:lnSpc>
                <a:spcPct val="140000"/>
              </a:lnSpc>
              <a:spcBef>
                <a:spcPct val="10000"/>
              </a:spcBef>
              <a:buFontTx/>
              <a:buNone/>
            </a:pPr>
            <a:r>
              <a:rPr lang="en-US" sz="3600" b="0" dirty="0">
                <a:solidFill>
                  <a:srgbClr val="FF3300"/>
                </a:solidFill>
              </a:rPr>
              <a:t>    </a:t>
            </a:r>
            <a:r>
              <a:rPr lang="en-US" sz="3600" dirty="0">
                <a:solidFill>
                  <a:srgbClr val="008000"/>
                </a:solidFill>
              </a:rPr>
              <a:t>N</a:t>
            </a:r>
            <a:r>
              <a:rPr lang="en-US" sz="2800" u="sng" dirty="0">
                <a:solidFill>
                  <a:srgbClr val="008000"/>
                </a:solidFill>
              </a:rPr>
              <a:t>ot</a:t>
            </a:r>
            <a:r>
              <a:rPr lang="en-US" sz="2800" dirty="0">
                <a:solidFill>
                  <a:srgbClr val="008000"/>
                </a:solidFill>
              </a:rPr>
              <a:t> Substantiated</a:t>
            </a:r>
          </a:p>
        </p:txBody>
      </p:sp>
      <p:sp>
        <p:nvSpPr>
          <p:cNvPr id="84037" name="WordArt 69"/>
          <p:cNvSpPr>
            <a:spLocks noChangeArrowheads="1" noChangeShapeType="1" noTextEdit="1"/>
          </p:cNvSpPr>
          <p:nvPr/>
        </p:nvSpPr>
        <p:spPr bwMode="auto">
          <a:xfrm>
            <a:off x="4724881" y="5110090"/>
            <a:ext cx="838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8000"/>
                </a:solidFill>
                <a:latin typeface="Arial Black"/>
                <a:cs typeface="Arial" charset="0"/>
              </a:rPr>
              <a:t>"N"</a:t>
            </a:r>
          </a:p>
        </p:txBody>
      </p:sp>
      <p:sp>
        <p:nvSpPr>
          <p:cNvPr id="84038" name="WordArt 70"/>
          <p:cNvSpPr>
            <a:spLocks noChangeArrowheads="1" noChangeShapeType="1" noTextEdit="1"/>
          </p:cNvSpPr>
          <p:nvPr/>
        </p:nvSpPr>
        <p:spPr bwMode="auto">
          <a:xfrm>
            <a:off x="4039084" y="4424290"/>
            <a:ext cx="7905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Arial Black"/>
                <a:cs typeface="Arial" charset="0"/>
              </a:rPr>
              <a:t>"S"</a:t>
            </a:r>
          </a:p>
        </p:txBody>
      </p:sp>
      <p:grpSp>
        <p:nvGrpSpPr>
          <p:cNvPr id="50185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0188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  4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49" y="4103487"/>
            <a:ext cx="2600325" cy="17526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200221" y="6561251"/>
            <a:ext cx="124404" cy="9065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6A0BBAD9-7316-491F-0B86-043759A29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80394"/>
            <a:ext cx="7453694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7-2b; Digital Page 70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1-11 (II-1-27) / Digital Page 213</a:t>
            </a:r>
          </a:p>
        </p:txBody>
      </p:sp>
    </p:spTree>
    <p:extLst>
      <p:ext uri="{BB962C8B-B14F-4D97-AF65-F5344CB8AC3E}">
        <p14:creationId xmlns:p14="http://schemas.microsoft.com/office/powerpoint/2010/main" val="166241132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74" dur="20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uiExpand="1" build="p" autoUpdateAnimBg="0"/>
      <p:bldP spid="84037" grpId="0"/>
      <p:bldP spid="84038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505" y="1871330"/>
            <a:ext cx="8654902" cy="3144966"/>
          </a:xfrm>
        </p:spPr>
        <p:txBody>
          <a:bodyPr/>
          <a:lstStyle/>
          <a:p>
            <a:pPr marL="382191" indent="-382191" eaLnBrk="1" hangingPunct="1">
              <a:lnSpc>
                <a:spcPct val="90000"/>
              </a:lnSpc>
              <a:spcBef>
                <a:spcPct val="5000"/>
              </a:spcBef>
              <a:spcAft>
                <a:spcPts val="45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ELO 2.  Describe an individual’s rights or non-rights given that person’s role and status.</a:t>
            </a:r>
          </a:p>
          <a:p>
            <a:pPr lvl="1" eaLnBrk="1" hangingPunct="1">
              <a:spcBef>
                <a:spcPts val="0"/>
              </a:spcBef>
              <a:spcAft>
                <a:spcPts val="1350"/>
              </a:spcAft>
            </a:pPr>
            <a:r>
              <a:rPr lang="en-US" dirty="0">
                <a:solidFill>
                  <a:srgbClr val="000000"/>
                </a:solidFill>
              </a:rPr>
              <a:t>	Witness, Subject, Suspect</a:t>
            </a:r>
          </a:p>
          <a:p>
            <a:pPr marL="382191" indent="-382191" eaLnBrk="1" hangingPunct="1">
              <a:lnSpc>
                <a:spcPct val="90000"/>
              </a:lnSpc>
              <a:spcBef>
                <a:spcPct val="5000"/>
              </a:spcBef>
              <a:spcAft>
                <a:spcPts val="135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ELO 3.  Describe a fact and the levels of evidence used in the Investigations function.</a:t>
            </a:r>
          </a:p>
          <a:p>
            <a:pPr marL="382191" indent="-382191" eaLnBrk="1" hangingPunct="1">
              <a:lnSpc>
                <a:spcPct val="90000"/>
              </a:lnSpc>
              <a:spcBef>
                <a:spcPct val="5000"/>
              </a:spcBef>
              <a:spcAft>
                <a:spcPts val="135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ELO 4.  Describe the IG Standard of proof.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114440" y="6539023"/>
            <a:ext cx="130109" cy="18408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4E59265-57A0-F493-A004-60D55BC0E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</p:spTree>
    <p:extLst>
      <p:ext uri="{BB962C8B-B14F-4D97-AF65-F5344CB8AC3E}">
        <p14:creationId xmlns:p14="http://schemas.microsoft.com/office/powerpoint/2010/main" val="43418438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27D34-FEED-4049-8CA9-F5DD37A91E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58645" y="312368"/>
            <a:ext cx="7086600" cy="1143000"/>
          </a:xfrm>
        </p:spPr>
        <p:txBody>
          <a:bodyPr/>
          <a:lstStyle/>
          <a:p>
            <a:r>
              <a:rPr lang="en-US" dirty="0"/>
              <a:t>What Do We See Here?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5" y="1892588"/>
            <a:ext cx="6308016" cy="42053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221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0" y="2164099"/>
            <a:ext cx="4572000" cy="3276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91" indent="-342891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	IGARs come from the </a:t>
            </a:r>
            <a:r>
              <a:rPr lang="en-US" sz="2000" b="1" u="sng" kern="0" dirty="0">
                <a:solidFill>
                  <a:srgbClr val="000000"/>
                </a:solidFill>
                <a:latin typeface="Arial"/>
                <a:cs typeface="Arial" charset="0"/>
              </a:rPr>
              <a:t>in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 crowd:</a:t>
            </a:r>
          </a:p>
          <a:p>
            <a:pPr marL="342891" indent="-342891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000" b="1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Walk-in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Call-in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Write-in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E-mail-in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FAX-in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gym / party / PX / bathroom / mall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u="sng" kern="0" dirty="0">
                <a:solidFill>
                  <a:srgbClr val="000000"/>
                </a:solidFill>
                <a:latin typeface="Arial"/>
                <a:cs typeface="Arial" charset="0"/>
              </a:rPr>
              <a:t>Bottom line – who can give an IGAR?</a:t>
            </a:r>
            <a:b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</a:br>
            <a:endParaRPr lang="en-US" sz="2000" b="1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BA3DF-BED7-E3DD-3673-721B18A4D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" y="1821154"/>
            <a:ext cx="4777312" cy="4618445"/>
          </a:xfrm>
          <a:prstGeom prst="rect">
            <a:avLst/>
          </a:prstGeom>
        </p:spPr>
      </p:pic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0" y="6439599"/>
            <a:ext cx="46736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6325" name="Rectangle 7"/>
          <p:cNvSpPr>
            <a:spLocks noGrp="1" noChangeArrowheads="1"/>
          </p:cNvSpPr>
          <p:nvPr>
            <p:ph type="title"/>
          </p:nvPr>
        </p:nvSpPr>
        <p:spPr>
          <a:xfrm>
            <a:off x="585788" y="227728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The Seven-Step IGAP</a:t>
            </a:r>
            <a:br>
              <a:rPr lang="en-US" sz="4000" dirty="0"/>
            </a:br>
            <a:r>
              <a:rPr lang="en-US" sz="3400" dirty="0"/>
              <a:t>Step One</a:t>
            </a:r>
          </a:p>
        </p:txBody>
      </p:sp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3296932" y="5956798"/>
            <a:ext cx="5770867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 (1) and 7-1b(1) Digital Page 55 and 62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1-14 (II-1-31) / Digital Page 217</a:t>
            </a:r>
          </a:p>
        </p:txBody>
      </p:sp>
      <p:sp>
        <p:nvSpPr>
          <p:cNvPr id="56327" name="Text Box 3"/>
          <p:cNvSpPr txBox="1">
            <a:spLocks noChangeArrowheads="1"/>
          </p:cNvSpPr>
          <p:nvPr/>
        </p:nvSpPr>
        <p:spPr bwMode="auto">
          <a:xfrm>
            <a:off x="4495800" y="1673941"/>
            <a:ext cx="4191000" cy="4722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1  Receive the IGAR</a:t>
            </a:r>
          </a:p>
        </p:txBody>
      </p:sp>
      <p:sp>
        <p:nvSpPr>
          <p:cNvPr id="56328" name="Line 4"/>
          <p:cNvSpPr>
            <a:spLocks noChangeShapeType="1"/>
          </p:cNvSpPr>
          <p:nvPr/>
        </p:nvSpPr>
        <p:spPr bwMode="auto">
          <a:xfrm flipV="1">
            <a:off x="2830749" y="1673940"/>
            <a:ext cx="1665053" cy="167526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6329" name="Line 5"/>
          <p:cNvSpPr>
            <a:spLocks noChangeShapeType="1"/>
          </p:cNvSpPr>
          <p:nvPr/>
        </p:nvSpPr>
        <p:spPr bwMode="auto">
          <a:xfrm>
            <a:off x="2830750" y="1988679"/>
            <a:ext cx="1589672" cy="155999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6330" name="Rectangle 6"/>
          <p:cNvSpPr>
            <a:spLocks noChangeArrowheads="1"/>
          </p:cNvSpPr>
          <p:nvPr/>
        </p:nvSpPr>
        <p:spPr bwMode="auto">
          <a:xfrm>
            <a:off x="1352145" y="1819991"/>
            <a:ext cx="1403225" cy="254000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6332" name="Picture 31" descr="MCj039802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1" y="3957025"/>
            <a:ext cx="814388" cy="74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Picture 35" descr="MCj0396838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2" y="2890226"/>
            <a:ext cx="503239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4" name="Picture 37" descr="MCj0300229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3" y="3423624"/>
            <a:ext cx="657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5" name="Picture 39" descr="MCj0157213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62703" y="2579138"/>
            <a:ext cx="685800" cy="87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6" name="Picture 4" descr="BD06940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29600" y="3499827"/>
            <a:ext cx="9144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10"/>
          <p:cNvSpPr>
            <a:spLocks noChangeArrowheads="1" noChangeShapeType="1" noTextEdit="1"/>
          </p:cNvSpPr>
          <p:nvPr/>
        </p:nvSpPr>
        <p:spPr bwMode="auto">
          <a:xfrm>
            <a:off x="161307" y="2077829"/>
            <a:ext cx="87630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22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78999">
                      <a:srgbClr val="FF0000"/>
                    </a:gs>
                    <a:gs pos="100000">
                      <a:srgbClr val="A603AB"/>
                    </a:gs>
                  </a:gsLst>
                  <a:lin ang="222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cs typeface="Arial" charset="0"/>
              </a:rPr>
              <a:t>Anyone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22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75F063-45EC-22D4-CB75-41D4742B3D0C}"/>
              </a:ext>
            </a:extLst>
          </p:cNvPr>
          <p:cNvSpPr/>
          <p:nvPr/>
        </p:nvSpPr>
        <p:spPr bwMode="auto">
          <a:xfrm>
            <a:off x="228600" y="6557056"/>
            <a:ext cx="94021" cy="14608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5100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71556"/>
            <a:ext cx="8586652" cy="383365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000" dirty="0"/>
              <a:t>IG </a:t>
            </a:r>
            <a:r>
              <a:rPr lang="en-US" sz="2000" i="1" u="sng" dirty="0"/>
              <a:t>confidentiality applies, but limited </a:t>
            </a:r>
            <a:r>
              <a:rPr lang="en-US" sz="2000" dirty="0"/>
              <a:t>upon referral to the command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Annotate consent / non-consent on DA Form 1559 to release of personal information and / or documents</a:t>
            </a:r>
          </a:p>
          <a:p>
            <a:pPr lvl="1">
              <a:buFontTx/>
              <a:buChar char="-"/>
            </a:pPr>
            <a:r>
              <a:rPr lang="en-US" sz="2000" dirty="0"/>
              <a:t>Anonymous, Consent, Partial Consent, No Consent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IGs will refer </a:t>
            </a:r>
            <a:r>
              <a:rPr lang="en-US" sz="2000" dirty="0">
                <a:solidFill>
                  <a:srgbClr val="0000FF"/>
                </a:solidFill>
              </a:rPr>
              <a:t>all command-appropriate allegations to the chain of command</a:t>
            </a:r>
            <a:r>
              <a:rPr lang="en-US" sz="2000" dirty="0"/>
              <a:t> to address along with all provided documentary evidence in un-redacted form.</a:t>
            </a:r>
            <a:endParaRPr lang="en-US" sz="15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16418" y="223382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kern="0" dirty="0">
                <a:solidFill>
                  <a:schemeClr val="tx1"/>
                </a:solidFill>
                <a:latin typeface="Arial"/>
              </a:rPr>
              <a:t>Complainant Disclosure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5953982"/>
            <a:ext cx="8839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Paragraphs 1-13e and 3-4g/ Digital Page 20 and 36;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3-1-1 (II-3-2) / Digital Page 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B67794AE-A595-7BDB-673D-57037D51A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971820"/>
            <a:ext cx="4191000" cy="4722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1  Receive the IGAR</a:t>
            </a:r>
          </a:p>
        </p:txBody>
      </p:sp>
    </p:spTree>
    <p:extLst>
      <p:ext uri="{BB962C8B-B14F-4D97-AF65-F5344CB8AC3E}">
        <p14:creationId xmlns:p14="http://schemas.microsoft.com/office/powerpoint/2010/main" val="710965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4574" y="190501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2781758" y="1882374"/>
            <a:ext cx="1828800" cy="271654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2876022" y="2658188"/>
            <a:ext cx="1695977" cy="970229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952958" y="2102392"/>
            <a:ext cx="1828800" cy="728360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7" name="Text Box 11"/>
          <p:cNvSpPr txBox="1">
            <a:spLocks noChangeArrowheads="1"/>
          </p:cNvSpPr>
          <p:nvPr/>
        </p:nvSpPr>
        <p:spPr bwMode="auto">
          <a:xfrm>
            <a:off x="3742944" y="5962362"/>
            <a:ext cx="5577088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6-1d(2)(b) / Digital Page 55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2-6 (II-2-12) / Digital Page 229</a:t>
            </a:r>
          </a:p>
        </p:txBody>
      </p:sp>
      <p:sp>
        <p:nvSpPr>
          <p:cNvPr id="58378" name="TextBox 10"/>
          <p:cNvSpPr txBox="1">
            <a:spLocks noChangeArrowheads="1"/>
          </p:cNvSpPr>
          <p:nvPr/>
        </p:nvSpPr>
        <p:spPr bwMode="auto">
          <a:xfrm>
            <a:off x="6201868" y="1245105"/>
            <a:ext cx="112794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934794" y="3736686"/>
            <a:ext cx="3515706" cy="4770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Are there any </a:t>
            </a:r>
            <a:r>
              <a:rPr lang="en-US" sz="2500" b="1" i="1" dirty="0">
                <a:solidFill>
                  <a:srgbClr val="0033CC"/>
                </a:solidFill>
                <a:latin typeface="Arial" charset="0"/>
                <a:cs typeface="Arial" charset="0"/>
              </a:rPr>
              <a:t>Issues</a:t>
            </a: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218166" y="6567806"/>
            <a:ext cx="129802" cy="15653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1BD6B5-B9DE-B324-967A-4E6C17010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401" y="4372470"/>
            <a:ext cx="4111318" cy="4770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are the </a:t>
            </a:r>
            <a:r>
              <a:rPr lang="en-US" sz="25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Allegations</a:t>
            </a: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06A92A87-5497-0F07-EB9C-0B636F3A6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558" y="1740462"/>
            <a:ext cx="4533442" cy="1666107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825BB-876A-6B15-3AA6-F6D556139FC4}"/>
              </a:ext>
            </a:extLst>
          </p:cNvPr>
          <p:cNvSpPr/>
          <p:nvPr/>
        </p:nvSpPr>
        <p:spPr bwMode="auto">
          <a:xfrm>
            <a:off x="3151992" y="1655777"/>
            <a:ext cx="847980" cy="17597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7F4FA3-48D8-ED01-6819-A96EC166A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" y="1821154"/>
            <a:ext cx="4330771" cy="46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9993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120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74814" y="190500"/>
            <a:ext cx="5794375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4-Part Allegation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</a:t>
            </a:r>
          </a:p>
        </p:txBody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325" y="1634292"/>
            <a:ext cx="8664475" cy="4086225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z="2800" dirty="0"/>
              <a:t> </a:t>
            </a:r>
            <a:r>
              <a:rPr lang="en-US" sz="2800" i="1" u="sng" dirty="0"/>
              <a:t>Who</a:t>
            </a:r>
          </a:p>
          <a:p>
            <a:pPr lvl="1" eaLnBrk="1" hangingPunct="1">
              <a:buClr>
                <a:schemeClr val="tx1"/>
              </a:buClr>
            </a:pPr>
            <a:r>
              <a:rPr lang="en-US" dirty="0"/>
              <a:t>Must identify a named individual </a:t>
            </a:r>
          </a:p>
          <a:p>
            <a:pPr eaLnBrk="1" hangingPunct="1">
              <a:lnSpc>
                <a:spcPct val="11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u="sng" dirty="0">
                <a:solidFill>
                  <a:srgbClr val="0000FF"/>
                </a:solidFill>
              </a:rPr>
              <a:t>Improperly</a:t>
            </a:r>
          </a:p>
          <a:p>
            <a:pPr lvl="1" eaLnBrk="1" hangingPunct="1">
              <a:buClr>
                <a:schemeClr val="tx1"/>
              </a:buClr>
            </a:pPr>
            <a:r>
              <a:rPr lang="en-US" dirty="0"/>
              <a:t>The word “improperly” shows wrongdoing – may be implied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>
              <a:lnSpc>
                <a:spcPct val="12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u="sng" dirty="0"/>
              <a:t>Did</a:t>
            </a:r>
            <a:r>
              <a:rPr lang="en-US" sz="2800" dirty="0"/>
              <a:t> (or failed to do)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</a:pPr>
            <a:r>
              <a:rPr lang="en-US" sz="2800" b="0" dirty="0"/>
              <a:t> </a:t>
            </a:r>
            <a:r>
              <a:rPr lang="en-US" sz="2800" i="1" u="sng" dirty="0">
                <a:solidFill>
                  <a:srgbClr val="0000FF"/>
                </a:solidFill>
              </a:rPr>
              <a:t>In Violation of a Standard</a:t>
            </a:r>
          </a:p>
          <a:p>
            <a:pPr lvl="1" eaLnBrk="1" hangingPunct="1">
              <a:buClr>
                <a:schemeClr val="tx1"/>
              </a:buClr>
            </a:pPr>
            <a:r>
              <a:rPr lang="en-US" dirty="0"/>
              <a:t>A standard is law, regulation, or policy</a:t>
            </a:r>
          </a:p>
        </p:txBody>
      </p:sp>
      <p:sp>
        <p:nvSpPr>
          <p:cNvPr id="51206" name="Rectangle 1092"/>
          <p:cNvSpPr>
            <a:spLocks noChangeArrowheads="1"/>
          </p:cNvSpPr>
          <p:nvPr/>
        </p:nvSpPr>
        <p:spPr bwMode="auto">
          <a:xfrm>
            <a:off x="286200" y="6188267"/>
            <a:ext cx="5412893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2-2 (II-2-3) / Digital Page 220</a:t>
            </a:r>
          </a:p>
        </p:txBody>
      </p:sp>
      <p:grpSp>
        <p:nvGrpSpPr>
          <p:cNvPr id="51208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1210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66" y="1679671"/>
            <a:ext cx="2443635" cy="16262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193327" y="6559926"/>
            <a:ext cx="92873" cy="13895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9B7960-25AD-8C9F-ACF7-01F8171D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815" y="5790476"/>
            <a:ext cx="5110502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Let’s look at a couple complaints!</a:t>
            </a:r>
          </a:p>
        </p:txBody>
      </p:sp>
    </p:spTree>
    <p:extLst>
      <p:ext uri="{BB962C8B-B14F-4D97-AF65-F5344CB8AC3E}">
        <p14:creationId xmlns:p14="http://schemas.microsoft.com/office/powerpoint/2010/main" val="133770868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  <p:bldP spid="12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8" name="Rectangle 13"/>
          <p:cNvSpPr>
            <a:spLocks noGrp="1" noChangeArrowheads="1"/>
          </p:cNvSpPr>
          <p:nvPr>
            <p:ph type="title"/>
          </p:nvPr>
        </p:nvSpPr>
        <p:spPr>
          <a:xfrm>
            <a:off x="1636715" y="201272"/>
            <a:ext cx="5870575" cy="9144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‘Typical’ Complaint</a:t>
            </a:r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043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50602" y="1728088"/>
            <a:ext cx="8686800" cy="408781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800" b="0" dirty="0">
                <a:latin typeface="Arial Rounded MT Bold" pitchFamily="34" charset="0"/>
              </a:rPr>
              <a:t>         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Our director, COL  Brown,  is a real  piece of  WORK</a:t>
            </a:r>
            <a:r>
              <a:rPr lang="en-US" sz="2000" dirty="0">
                <a:latin typeface="Arial Rounded MT Bold" pitchFamily="34" charset="0"/>
              </a:rPr>
              <a:t>. 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He has a clique of cronies that get all the good deals </a:t>
            </a:r>
            <a:r>
              <a:rPr lang="en-US" sz="2000" dirty="0">
                <a:latin typeface="Arial Rounded MT Bold" pitchFamily="34" charset="0"/>
              </a:rPr>
              <a:t>and the  rest  of  us  don</a:t>
            </a:r>
            <a:r>
              <a:rPr lang="en-US" sz="2000" dirty="0"/>
              <a:t>’</a:t>
            </a:r>
            <a:r>
              <a:rPr lang="en-US" sz="2000" dirty="0">
                <a:latin typeface="Arial Rounded MT Bold" pitchFamily="34" charset="0"/>
              </a:rPr>
              <a:t>t  get  anything.  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He  also  ordered  new  office  furniture for himself  </a:t>
            </a:r>
            <a:r>
              <a:rPr lang="en-US" sz="2000" dirty="0">
                <a:latin typeface="Arial Rounded MT Bold" pitchFamily="34" charset="0"/>
              </a:rPr>
              <a:t>and  his  SECRETARY.  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Such a waste</a:t>
            </a:r>
            <a:r>
              <a:rPr lang="en-US" sz="2000" dirty="0">
                <a:latin typeface="Arial Rounded MT Bold" pitchFamily="34" charset="0"/>
              </a:rPr>
              <a:t>  since  we’re laying  off  good  workers!   I  also  heard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he accepted a unit gift at his change of command that cost over $480</a:t>
            </a:r>
            <a:r>
              <a:rPr lang="en-US" sz="2000" dirty="0">
                <a:latin typeface="Arial Rounded MT Bold" pitchFamily="34" charset="0"/>
              </a:rPr>
              <a:t>.  He boasts that he is  </a:t>
            </a:r>
            <a:r>
              <a:rPr lang="en-US" sz="2000" dirty="0">
                <a:highlight>
                  <a:srgbClr val="FFFF00"/>
                </a:highlight>
              </a:rPr>
              <a:t>“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IN TIGHT</a:t>
            </a:r>
            <a:r>
              <a:rPr lang="en-US" sz="2000" dirty="0">
                <a:highlight>
                  <a:srgbClr val="FFFF00"/>
                </a:highlight>
              </a:rPr>
              <a:t>”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 with the General </a:t>
            </a:r>
            <a:r>
              <a:rPr lang="en-US" sz="2000" dirty="0">
                <a:latin typeface="Arial Rounded MT Bold" pitchFamily="34" charset="0"/>
              </a:rPr>
              <a:t>and  that  is why he thinks he can do whatever he wants.  If you check,  you  can  verify  these  things  with 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Ms. ROSE, Mr. CALVIN, and Mr. HOBBS</a:t>
            </a:r>
            <a:r>
              <a:rPr lang="en-US" sz="2000" dirty="0">
                <a:latin typeface="Arial Rounded MT Bold" pitchFamily="34" charset="0"/>
              </a:rPr>
              <a:t>.  They know  about HIM. 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>
                <a:latin typeface="Arial Rounded MT Bold" pitchFamily="34" charset="0"/>
              </a:rPr>
              <a:t>                                    </a:t>
            </a:r>
            <a:r>
              <a:rPr lang="en-US" sz="3600" dirty="0">
                <a:highlight>
                  <a:srgbClr val="FFFF00"/>
                </a:highlight>
                <a:latin typeface="Monotype Corsiva" pitchFamily="66" charset="0"/>
              </a:rPr>
              <a:t>A  CONCERNED   EMPLOYEE</a:t>
            </a:r>
          </a:p>
          <a:p>
            <a:endParaRPr lang="en-US" sz="2000" dirty="0"/>
          </a:p>
        </p:txBody>
      </p:sp>
      <p:sp>
        <p:nvSpPr>
          <p:cNvPr id="16" name="Oval 15"/>
          <p:cNvSpPr/>
          <p:nvPr/>
        </p:nvSpPr>
        <p:spPr bwMode="auto">
          <a:xfrm>
            <a:off x="168167" y="6583418"/>
            <a:ext cx="160778" cy="9196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26297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70179"/>
            <a:ext cx="719328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Poorly Phrased Allegations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What do you think?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219" y="2031272"/>
            <a:ext cx="8677175" cy="35052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COL Robert E. Brown acted improperly in that he committed adultery with Ms. Smith on June 25th, 2014, in NJ, in violation of the UCMJ.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COL Robert E. Brown wasn't at work in violation of AR 600-20, paragraph 2-17.</a:t>
            </a:r>
          </a:p>
        </p:txBody>
      </p:sp>
      <p:sp>
        <p:nvSpPr>
          <p:cNvPr id="54278" name="TextBox 5"/>
          <p:cNvSpPr txBox="1">
            <a:spLocks noChangeArrowheads="1"/>
          </p:cNvSpPr>
          <p:nvPr/>
        </p:nvSpPr>
        <p:spPr bwMode="auto">
          <a:xfrm>
            <a:off x="792480" y="5629659"/>
            <a:ext cx="75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Who, Improperly, Did, IVO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46411" y="6557800"/>
            <a:ext cx="115615" cy="14320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1924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" dur="5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825403" y="444909"/>
            <a:ext cx="8080375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How About These?</a:t>
            </a: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81000" y="1700498"/>
            <a:ext cx="8677175" cy="35086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COL Robert E. Brown improperly committed adultery in violation of Article 134 (Adultery), UCMJ.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22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en-US" sz="2200" b="1" i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en-US" sz="2200" b="1" i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en-US" sz="2200" b="1" i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en-US" sz="2800" b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CDAD2-A644-CA62-CAA4-83F6E906B46E}"/>
              </a:ext>
            </a:extLst>
          </p:cNvPr>
          <p:cNvSpPr txBox="1"/>
          <p:nvPr/>
        </p:nvSpPr>
        <p:spPr>
          <a:xfrm>
            <a:off x="4199861" y="1837975"/>
            <a:ext cx="1881963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XXXXXXXXXXX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FE7D5-46B9-AA6A-E0A9-B64AD3AB85C1}"/>
              </a:ext>
            </a:extLst>
          </p:cNvPr>
          <p:cNvSpPr txBox="1"/>
          <p:nvPr/>
        </p:nvSpPr>
        <p:spPr>
          <a:xfrm>
            <a:off x="654665" y="3100976"/>
            <a:ext cx="771923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Effective 1 January 2019, Article 134 (Adultery) changed to Article 134 (Extramarital sexual conduct)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en-US" sz="10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Be sure to use the terminology existing during the time of the alleged impropriety took place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5A6D3D-29F9-CAEA-5B75-A876A5A536C8}"/>
              </a:ext>
            </a:extLst>
          </p:cNvPr>
          <p:cNvSpPr txBox="1"/>
          <p:nvPr/>
        </p:nvSpPr>
        <p:spPr>
          <a:xfrm>
            <a:off x="371893" y="4455193"/>
            <a:ext cx="8284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COL Robert E. Brown engaged in </a:t>
            </a:r>
            <a:r>
              <a:rPr lang="en-US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Extramarital sexual conduct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in violation of Article 134 (Adultery), UCMJ.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E3CCC2-BF7E-370B-ACF7-D3CC50D77F00}"/>
              </a:ext>
            </a:extLst>
          </p:cNvPr>
          <p:cNvSpPr txBox="1"/>
          <p:nvPr/>
        </p:nvSpPr>
        <p:spPr>
          <a:xfrm>
            <a:off x="228603" y="5238945"/>
            <a:ext cx="8677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COL Robert E. Brown was improperly absent from his place of duty in violation of Article 86, UCMJ.</a:t>
            </a:r>
            <a:endParaRPr lang="en-US" sz="2800" b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6509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55F99D5-FBB8-F9F7-6EEC-7F792B9D2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69305"/>
            <a:ext cx="8844094" cy="446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200" kern="0" dirty="0">
                <a:cs typeface="Times New Roman" pitchFamily="18" charset="0"/>
              </a:rPr>
              <a:t>United States Code (USC): 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</a:rPr>
              <a:t>www.law.cornell.edu/uscode/</a:t>
            </a:r>
          </a:p>
          <a:p>
            <a:pPr marL="0" indent="0" eaLnBrk="1" hangingPunct="1">
              <a:buFontTx/>
              <a:buNone/>
            </a:pPr>
            <a:endParaRPr lang="en-US" sz="1500" kern="0" dirty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Code of Federal Regulations (CFR):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</a:rPr>
              <a:t>https://www.ecfr.gov/</a:t>
            </a:r>
          </a:p>
          <a:p>
            <a:pPr marL="0" indent="0" eaLnBrk="1" hangingPunct="1">
              <a:buFontTx/>
              <a:buNone/>
            </a:pPr>
            <a:endParaRPr lang="en-US" sz="1500" kern="0" dirty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DoD Directives: 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</a:rPr>
              <a:t>https://www.esd.whs.mil/DD/</a:t>
            </a:r>
            <a:endParaRPr lang="en-US" sz="2200" kern="0" dirty="0"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Army Regulations: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</a:rPr>
              <a:t>https://armypubs.army.mil</a:t>
            </a:r>
          </a:p>
          <a:p>
            <a:pPr marL="0" indent="0" eaLnBrk="1" hangingPunct="1">
              <a:buFontTx/>
              <a:buNone/>
            </a:pPr>
            <a:endParaRPr lang="en-US" sz="1500" kern="0" dirty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National Guard Regulations: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</a:rPr>
              <a:t>https://www.ngbpmc.ng.mil/ngr/</a:t>
            </a: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Army Reserve Regulations: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www.usar.army.mil/Publications/</a:t>
            </a:r>
            <a:endParaRPr lang="en-US" sz="2200" kern="0" dirty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Defense Health Agency Policies: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https://info.health.mil/staff/Governance/Pages/Home.aspx</a:t>
            </a:r>
            <a:endParaRPr lang="en-US" sz="2200" kern="0" dirty="0">
              <a:solidFill>
                <a:srgbClr val="0000FF"/>
              </a:solidFill>
              <a:cs typeface="Times New Roman" pitchFamily="18" charset="0"/>
            </a:endParaRPr>
          </a:p>
          <a:p>
            <a:pPr marL="0" indent="0" eaLnBrk="1" hangingPunct="1">
              <a:buFontTx/>
              <a:buNone/>
            </a:pPr>
            <a:endParaRPr lang="en-US" sz="1500" kern="0" dirty="0"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Camp, post, or station local regulations, policies, and SOPs</a:t>
            </a:r>
          </a:p>
        </p:txBody>
      </p:sp>
      <p:sp>
        <p:nvSpPr>
          <p:cNvPr id="430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4" y="342900"/>
            <a:ext cx="8080375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    Where to Find Standards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(use the standard </a:t>
            </a:r>
            <a:r>
              <a:rPr lang="en-US" sz="2000" i="1" u="sng" dirty="0">
                <a:solidFill>
                  <a:schemeClr val="tx1"/>
                </a:solidFill>
              </a:rPr>
              <a:t>at the time in question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978064"/>
            <a:ext cx="1781095" cy="11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163"/>
      </p:ext>
    </p:extLst>
  </p:cSld>
  <p:clrMapOvr>
    <a:masterClrMapping/>
  </p:clrMapOvr>
  <p:transition>
    <p:pull/>
    <p:sndAc>
      <p:endSnd/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47820E-1A1A-A429-9047-437B08354B29}"/>
              </a:ext>
            </a:extLst>
          </p:cNvPr>
          <p:cNvSpPr/>
          <p:nvPr/>
        </p:nvSpPr>
        <p:spPr bwMode="auto">
          <a:xfrm>
            <a:off x="398630" y="2386744"/>
            <a:ext cx="8364370" cy="248232"/>
          </a:xfrm>
          <a:prstGeom prst="rect">
            <a:avLst/>
          </a:prstGeom>
          <a:solidFill>
            <a:srgbClr val="FFFF00">
              <a:alpha val="40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DDB316-2699-00DA-5F52-6997C40737DC}"/>
              </a:ext>
            </a:extLst>
          </p:cNvPr>
          <p:cNvSpPr/>
          <p:nvPr/>
        </p:nvSpPr>
        <p:spPr bwMode="auto">
          <a:xfrm>
            <a:off x="2909002" y="2057229"/>
            <a:ext cx="5853998" cy="248232"/>
          </a:xfrm>
          <a:prstGeom prst="rect">
            <a:avLst/>
          </a:prstGeom>
          <a:solidFill>
            <a:srgbClr val="FFFF00">
              <a:alpha val="40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CE2D3-4A6A-CD56-3ACA-4BE5CB9CC54F}"/>
              </a:ext>
            </a:extLst>
          </p:cNvPr>
          <p:cNvSpPr txBox="1"/>
          <p:nvPr/>
        </p:nvSpPr>
        <p:spPr>
          <a:xfrm>
            <a:off x="217823" y="1796624"/>
            <a:ext cx="87083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1" i="1" u="sng" dirty="0">
                <a:solidFill>
                  <a:schemeClr val="tx1"/>
                </a:solidFill>
              </a:rPr>
              <a:t>Elements of Proof: </a:t>
            </a:r>
            <a:r>
              <a:rPr lang="en-US" sz="2200" b="0" i="0" u="none" strike="noStrike" baseline="0" dirty="0">
                <a:latin typeface="Arial" panose="020B0604020202020204" pitchFamily="34" charset="0"/>
              </a:rPr>
              <a:t>Derive </a:t>
            </a:r>
            <a:r>
              <a:rPr lang="en-US" sz="2200" b="1" i="1" u="none" strike="noStrike" baseline="0" dirty="0">
                <a:latin typeface="Arial" panose="020B0604020202020204" pitchFamily="34" charset="0"/>
              </a:rPr>
              <a:t>from the standard </a:t>
            </a:r>
            <a:r>
              <a:rPr lang="en-US" sz="2200" b="0" i="0" u="none" strike="noStrike" baseline="0" dirty="0">
                <a:latin typeface="Arial" panose="020B0604020202020204" pitchFamily="34" charset="0"/>
              </a:rPr>
              <a:t>and must be established in order to substantiate or not substantiate an allegation</a:t>
            </a:r>
            <a:endParaRPr lang="en-US" sz="2200" dirty="0"/>
          </a:p>
        </p:txBody>
      </p:sp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028700" y="126999"/>
            <a:ext cx="7086600" cy="7620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Elements of Proof</a:t>
            </a:r>
          </a:p>
        </p:txBody>
      </p:sp>
      <p:sp>
        <p:nvSpPr>
          <p:cNvPr id="78851" name="Text Placeholder 2"/>
          <p:cNvSpPr>
            <a:spLocks noGrp="1"/>
          </p:cNvSpPr>
          <p:nvPr>
            <p:ph type="body" sz="half" idx="1"/>
          </p:nvPr>
        </p:nvSpPr>
        <p:spPr>
          <a:xfrm>
            <a:off x="356796" y="2716259"/>
            <a:ext cx="8153400" cy="3472444"/>
          </a:xfrm>
        </p:spPr>
        <p:txBody>
          <a:bodyPr/>
          <a:lstStyle/>
          <a:p>
            <a:r>
              <a:rPr lang="en-US" sz="2400" dirty="0"/>
              <a:t>Read what the standard says </a:t>
            </a:r>
          </a:p>
          <a:p>
            <a:pPr>
              <a:buFontTx/>
              <a:buNone/>
            </a:pPr>
            <a:r>
              <a:rPr lang="en-US" sz="2400" dirty="0"/>
              <a:t>	</a:t>
            </a:r>
            <a:r>
              <a:rPr lang="en-US" sz="2400" i="1" dirty="0"/>
              <a:t>– "don't read into it"</a:t>
            </a:r>
          </a:p>
          <a:p>
            <a:pPr>
              <a:buFontTx/>
              <a:buNone/>
            </a:pPr>
            <a:endParaRPr lang="en-US" sz="1200" dirty="0"/>
          </a:p>
          <a:p>
            <a:r>
              <a:rPr lang="en-US" sz="2400" dirty="0"/>
              <a:t>Conjunctions &amp; Disjunctions count</a:t>
            </a:r>
          </a:p>
          <a:p>
            <a:pPr lvl="1"/>
            <a:r>
              <a:rPr lang="en-US" sz="2400" i="1" dirty="0">
                <a:latin typeface="Mufferaw" pitchFamily="66" charset="0"/>
                <a:ea typeface="MV Boli" pitchFamily="2" charset="0"/>
                <a:cs typeface="MV Boli" pitchFamily="2" charset="0"/>
              </a:rPr>
              <a:t>And, </a:t>
            </a:r>
          </a:p>
          <a:p>
            <a:pPr lvl="1"/>
            <a:r>
              <a:rPr lang="en-US" sz="2400" i="1" dirty="0">
                <a:latin typeface="Mufferaw" pitchFamily="66" charset="0"/>
                <a:ea typeface="MV Boli" pitchFamily="2" charset="0"/>
                <a:cs typeface="MV Boli" pitchFamily="2" charset="0"/>
              </a:rPr>
              <a:t>Or, Nor, For</a:t>
            </a:r>
          </a:p>
          <a:p>
            <a:pPr lvl="1"/>
            <a:r>
              <a:rPr lang="en-US" sz="2400" i="1" dirty="0">
                <a:latin typeface="Mufferaw" pitchFamily="66" charset="0"/>
                <a:ea typeface="MV Boli" pitchFamily="2" charset="0"/>
                <a:cs typeface="MV Boli" pitchFamily="2" charset="0"/>
              </a:rPr>
              <a:t>But, Yet, So</a:t>
            </a:r>
          </a:p>
          <a:p>
            <a:pPr lvl="1"/>
            <a:endParaRPr lang="en-US" sz="1000" dirty="0">
              <a:solidFill>
                <a:srgbClr val="008000"/>
              </a:solidFill>
            </a:endParaRPr>
          </a:p>
          <a:p>
            <a:r>
              <a:rPr lang="en-US" sz="2400" dirty="0"/>
              <a:t>Ask your SJA for interpretation and advice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78853" name="Picture 5" descr="C:\Users\Robert.s.keating\AppData\Local\Microsoft\Windows\Temporary Internet Files\Content.IE5\ZYP23GAX\MP90017496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9833" y="3584847"/>
            <a:ext cx="2602902" cy="1735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092">
            <a:extLst>
              <a:ext uri="{FF2B5EF4-FFF2-40B4-BE49-F238E27FC236}">
                <a16:creationId xmlns:a16="http://schemas.microsoft.com/office/drawing/2014/main" id="{6725FABA-73CC-B02A-8C99-BC754FCC2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08" y="6183870"/>
            <a:ext cx="5412893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1-2 (II-1-7) / Digital Page 193</a:t>
            </a:r>
          </a:p>
        </p:txBody>
      </p:sp>
    </p:spTree>
    <p:extLst>
      <p:ext uri="{BB962C8B-B14F-4D97-AF65-F5344CB8AC3E}">
        <p14:creationId xmlns:p14="http://schemas.microsoft.com/office/powerpoint/2010/main" val="92009185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E95581-F6CB-2BFC-46AC-CB42974CE518}"/>
              </a:ext>
            </a:extLst>
          </p:cNvPr>
          <p:cNvSpPr/>
          <p:nvPr/>
        </p:nvSpPr>
        <p:spPr bwMode="auto">
          <a:xfrm>
            <a:off x="129092" y="2495774"/>
            <a:ext cx="1301675" cy="258184"/>
          </a:xfrm>
          <a:prstGeom prst="rect">
            <a:avLst/>
          </a:prstGeom>
          <a:solidFill>
            <a:srgbClr val="FFFF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9875" name="Text Placeholder 2"/>
          <p:cNvSpPr>
            <a:spLocks noGrp="1"/>
          </p:cNvSpPr>
          <p:nvPr>
            <p:ph type="body" sz="half" idx="1"/>
          </p:nvPr>
        </p:nvSpPr>
        <p:spPr>
          <a:xfrm>
            <a:off x="-215153" y="1884929"/>
            <a:ext cx="9228525" cy="425769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	Article 134, (Extramarital sexual conduct) UCMJ, states,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“Text  of statute. See paragraph 91.”</a:t>
            </a:r>
            <a:endParaRPr lang="en-US" sz="1800" i="1" dirty="0"/>
          </a:p>
          <a:p>
            <a:pPr>
              <a:spcBef>
                <a:spcPts val="0"/>
              </a:spcBef>
              <a:buNone/>
            </a:pPr>
            <a:r>
              <a:rPr lang="en-US" sz="1800" i="1" dirty="0"/>
              <a:t>	Elements. </a:t>
            </a:r>
          </a:p>
          <a:p>
            <a:pPr>
              <a:spcBef>
                <a:spcPts val="0"/>
              </a:spcBef>
              <a:buNone/>
            </a:pPr>
            <a:endParaRPr lang="en-US" sz="1800" i="1" dirty="0"/>
          </a:p>
          <a:p>
            <a:pPr marL="0">
              <a:spcBef>
                <a:spcPts val="0"/>
              </a:spcBef>
              <a:buNone/>
            </a:pPr>
            <a:r>
              <a:rPr lang="en-US" sz="1800" dirty="0"/>
              <a:t>	(1) That the accused wrongfully engaged in extramarital conduct as 	described in subparagraph c. (2) with a certain person;</a:t>
            </a:r>
          </a:p>
          <a:p>
            <a:pPr marL="0">
              <a:spcBef>
                <a:spcPts val="0"/>
              </a:spcBef>
              <a:buNone/>
            </a:pPr>
            <a:endParaRPr lang="en-US" sz="1800" dirty="0"/>
          </a:p>
          <a:p>
            <a:pPr marL="0">
              <a:spcBef>
                <a:spcPts val="0"/>
              </a:spcBef>
              <a:buNone/>
            </a:pPr>
            <a:r>
              <a:rPr lang="en-US" sz="1800" dirty="0"/>
              <a:t>	(2) That, at the time, the accused knew that the accused </a:t>
            </a:r>
            <a:r>
              <a:rPr lang="en-US" sz="1800" dirty="0">
                <a:highlight>
                  <a:srgbClr val="FFFF00"/>
                </a:highlight>
              </a:rPr>
              <a:t>or</a:t>
            </a:r>
            <a:r>
              <a:rPr lang="en-US" sz="1800" dirty="0"/>
              <a:t> the other 	person was married to someone else; </a:t>
            </a:r>
            <a:r>
              <a:rPr lang="en-US" sz="1800" dirty="0">
                <a:highlight>
                  <a:srgbClr val="FFFF00"/>
                </a:highlight>
              </a:rPr>
              <a:t>and</a:t>
            </a:r>
            <a:r>
              <a:rPr lang="en-US" sz="1800" dirty="0"/>
              <a:t>   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/>
              <a:t>   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/>
              <a:t>     	(3) That, under the circumstances, the conduct of the accused was either: 	(i) to the prejudice of good order and discipline in the armed forces; (ii) 	was of a nature to bring discredit upon the armed forces; </a:t>
            </a:r>
            <a:r>
              <a:rPr lang="en-US" sz="1800" dirty="0">
                <a:highlight>
                  <a:srgbClr val="FFFF00"/>
                </a:highlight>
              </a:rPr>
              <a:t>or</a:t>
            </a:r>
            <a:r>
              <a:rPr lang="en-US" sz="1800" dirty="0"/>
              <a:t> (iii) to the 	prejudice of good order and discipline in the armed forces and of a nature 	to bring discredit upon the armed forces.</a:t>
            </a:r>
          </a:p>
        </p:txBody>
      </p:sp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1295400" y="406196"/>
            <a:ext cx="7086600" cy="838199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Elements of Proof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000" dirty="0"/>
              <a:t>Manual for Courts Martial </a:t>
            </a:r>
            <a:r>
              <a:rPr lang="en-US" sz="2000" dirty="0">
                <a:solidFill>
                  <a:srgbClr val="0000FF"/>
                </a:solidFill>
              </a:rPr>
              <a:t>(2024 Edition) </a:t>
            </a:r>
            <a:r>
              <a:rPr lang="en-US" sz="2000" dirty="0">
                <a:solidFill>
                  <a:schemeClr val="tx1"/>
                </a:solidFill>
              </a:rPr>
              <a:t>Article 134, Extramarital sexual conduct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324685-70B7-E4E6-A748-0C5F81524875}"/>
              </a:ext>
            </a:extLst>
          </p:cNvPr>
          <p:cNvSpPr/>
          <p:nvPr/>
        </p:nvSpPr>
        <p:spPr bwMode="auto">
          <a:xfrm>
            <a:off x="211052" y="6538621"/>
            <a:ext cx="140920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6614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2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CDFD8-8626-224E-96F4-56EE0540B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42" y="1914261"/>
            <a:ext cx="6407762" cy="42771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BA9FA09B-A81B-F7CE-ACC6-F75E2A6F7BFE}"/>
              </a:ext>
            </a:extLst>
          </p:cNvPr>
          <p:cNvSpPr txBox="1">
            <a:spLocks/>
          </p:cNvSpPr>
          <p:nvPr/>
        </p:nvSpPr>
        <p:spPr bwMode="auto">
          <a:xfrm>
            <a:off x="1028700" y="250723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What About Here? </a:t>
            </a:r>
          </a:p>
        </p:txBody>
      </p:sp>
    </p:spTree>
    <p:extLst>
      <p:ext uri="{BB962C8B-B14F-4D97-AF65-F5344CB8AC3E}">
        <p14:creationId xmlns:p14="http://schemas.microsoft.com/office/powerpoint/2010/main" val="2546312704"/>
      </p:ext>
    </p:extLst>
  </p:cSld>
  <p:clrMapOvr>
    <a:masterClrMapping/>
  </p:clrMapOvr>
  <p:transition>
    <p:pull/>
    <p:sndAc>
      <p:endSnd/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707" y="1914664"/>
            <a:ext cx="8695944" cy="4087813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800" dirty="0"/>
              <a:t>Not required, but it is a </a:t>
            </a:r>
            <a:r>
              <a:rPr lang="en-US" sz="2800" i="1" u="sng" dirty="0"/>
              <a:t>really good idea</a:t>
            </a:r>
          </a:p>
          <a:p>
            <a:pPr eaLnBrk="1" hangingPunct="1">
              <a:spcBef>
                <a:spcPts val="0"/>
              </a:spcBef>
            </a:pPr>
            <a:endParaRPr lang="en-US" sz="1200" i="1" dirty="0">
              <a:solidFill>
                <a:srgbClr val="0000FF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2800" dirty="0"/>
              <a:t>Helps refine allegations</a:t>
            </a:r>
          </a:p>
          <a:p>
            <a:pPr eaLnBrk="1" hangingPunct="1">
              <a:spcBef>
                <a:spcPts val="0"/>
              </a:spcBef>
            </a:pPr>
            <a:endParaRPr lang="en-US" sz="1200" dirty="0"/>
          </a:p>
          <a:p>
            <a:pPr eaLnBrk="1" hangingPunct="1">
              <a:spcBef>
                <a:spcPts val="0"/>
              </a:spcBef>
            </a:pPr>
            <a:r>
              <a:rPr lang="en-US" sz="2800" dirty="0"/>
              <a:t>Helps select proper standards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sz="1200" dirty="0"/>
          </a:p>
          <a:p>
            <a:pPr eaLnBrk="1" hangingPunct="1">
              <a:spcBef>
                <a:spcPts val="0"/>
              </a:spcBef>
            </a:pPr>
            <a:r>
              <a:rPr lang="en-US" sz="2800" dirty="0"/>
              <a:t>Helps identify </a:t>
            </a:r>
            <a:r>
              <a:rPr lang="en-US" sz="2800" i="1" u="sng" dirty="0"/>
              <a:t>Elements of Proof</a:t>
            </a:r>
          </a:p>
          <a:p>
            <a:pPr eaLnBrk="1" hangingPunct="1">
              <a:spcBef>
                <a:spcPts val="0"/>
              </a:spcBef>
            </a:pPr>
            <a:endParaRPr lang="en-US" sz="1200" u="sng" dirty="0"/>
          </a:p>
          <a:p>
            <a:pPr eaLnBrk="1" hangingPunct="1">
              <a:spcBef>
                <a:spcPts val="0"/>
              </a:spcBef>
            </a:pPr>
            <a:r>
              <a:rPr lang="en-US" sz="2800" dirty="0"/>
              <a:t>SJA</a:t>
            </a:r>
            <a:r>
              <a:rPr lang="en-US" sz="2800" i="1" dirty="0"/>
              <a:t> </a:t>
            </a:r>
            <a:r>
              <a:rPr lang="en-US" sz="2800" i="1" u="sng" dirty="0"/>
              <a:t>interprets</a:t>
            </a:r>
            <a:r>
              <a:rPr lang="en-US" sz="2800" i="1" dirty="0"/>
              <a:t> </a:t>
            </a:r>
            <a:r>
              <a:rPr lang="en-US" sz="2800" dirty="0"/>
              <a:t>regulations and law and advises the commander on the investigative COAs</a:t>
            </a:r>
          </a:p>
          <a:p>
            <a:pPr eaLnBrk="1" hangingPunct="1">
              <a:spcBef>
                <a:spcPts val="0"/>
              </a:spcBef>
            </a:pPr>
            <a:endParaRPr lang="en-US" sz="12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2800" dirty="0"/>
              <a:t>The IG</a:t>
            </a:r>
            <a:r>
              <a:rPr lang="en-US" sz="2800" i="1" dirty="0"/>
              <a:t> </a:t>
            </a:r>
            <a:r>
              <a:rPr lang="en-US" sz="2800" i="1" u="sng" dirty="0"/>
              <a:t>investigates</a:t>
            </a:r>
            <a:r>
              <a:rPr lang="en-US" sz="2800" i="1" dirty="0"/>
              <a:t> </a:t>
            </a:r>
            <a:r>
              <a:rPr lang="en-US" sz="2800" dirty="0"/>
              <a:t>allegations of impropriety</a:t>
            </a:r>
          </a:p>
          <a:p>
            <a:pPr lvl="1" eaLnBrk="1" hangingPunct="1">
              <a:lnSpc>
                <a:spcPct val="40000"/>
              </a:lnSpc>
              <a:spcBef>
                <a:spcPts val="0"/>
              </a:spcBef>
            </a:pPr>
            <a:endParaRPr lang="en-US" sz="2400" dirty="0"/>
          </a:p>
        </p:txBody>
      </p:sp>
      <p:sp>
        <p:nvSpPr>
          <p:cNvPr id="77828" name="Rectangle 1"/>
          <p:cNvSpPr>
            <a:spLocks noGrp="1" noChangeArrowheads="1"/>
          </p:cNvSpPr>
          <p:nvPr>
            <p:ph type="title"/>
          </p:nvPr>
        </p:nvSpPr>
        <p:spPr>
          <a:xfrm>
            <a:off x="1417292" y="286574"/>
            <a:ext cx="6934199" cy="7620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Consultation with the SJA</a:t>
            </a:r>
          </a:p>
        </p:txBody>
      </p:sp>
      <p:pic>
        <p:nvPicPr>
          <p:cNvPr id="77829" name="Picture 7" descr="JAGCrest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2" y="2514602"/>
            <a:ext cx="1638111" cy="164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141381" y="6524107"/>
            <a:ext cx="194651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2" name="Picture 2" descr="C:\Users\michael.p.warrington\AppData\Local\Microsoft\Windows\Temporary Internet Files\Content.IE5\5E9EYWSO\MC900433836[1].png">
            <a:extLst>
              <a:ext uri="{FF2B5EF4-FFF2-40B4-BE49-F238E27FC236}">
                <a16:creationId xmlns:a16="http://schemas.microsoft.com/office/drawing/2014/main" id="{9A22DFF4-B49E-C451-D505-6DCAE687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0479" y="5771229"/>
            <a:ext cx="914172" cy="914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482750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uiExpand="1" build="p" autoUpdateAnimBg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2101271"/>
            <a:ext cx="8077200" cy="1569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5.  Describe the parts of an allegation.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100" b="1" kern="0" dirty="0">
                <a:solidFill>
                  <a:srgbClr val="000000"/>
                </a:solidFill>
                <a:cs typeface="Arial" charset="0"/>
              </a:rPr>
              <a:t>Parts of a properly worded allegation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100" b="1" kern="0" dirty="0">
                <a:solidFill>
                  <a:srgbClr val="000000"/>
                </a:solidFill>
                <a:cs typeface="Arial" charset="0"/>
              </a:rPr>
              <a:t>Role of the SJA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45997" y="6545879"/>
            <a:ext cx="184462" cy="16704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A9F99C7-6389-F07A-DCB5-3455C7F88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</p:spTree>
    <p:extLst>
      <p:ext uri="{BB962C8B-B14F-4D97-AF65-F5344CB8AC3E}">
        <p14:creationId xmlns:p14="http://schemas.microsoft.com/office/powerpoint/2010/main" val="136383590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1215" y="163251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3000378" y="2120630"/>
            <a:ext cx="1857375" cy="146318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3000378" y="2872026"/>
            <a:ext cx="1857375" cy="92886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992221" y="2120630"/>
            <a:ext cx="2008158" cy="71956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7" name="Text Box 11"/>
          <p:cNvSpPr txBox="1">
            <a:spLocks noChangeArrowheads="1"/>
          </p:cNvSpPr>
          <p:nvPr/>
        </p:nvSpPr>
        <p:spPr bwMode="auto">
          <a:xfrm>
            <a:off x="3577402" y="6174253"/>
            <a:ext cx="5554406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2-7 (II-2-13) / Digital Page 230</a:t>
            </a:r>
          </a:p>
        </p:txBody>
      </p:sp>
      <p:sp>
        <p:nvSpPr>
          <p:cNvPr id="58378" name="TextBox 10"/>
          <p:cNvSpPr txBox="1">
            <a:spLocks noChangeArrowheads="1"/>
          </p:cNvSpPr>
          <p:nvPr/>
        </p:nvSpPr>
        <p:spPr bwMode="auto">
          <a:xfrm>
            <a:off x="5958881" y="1655777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223917" y="6556828"/>
            <a:ext cx="126406" cy="1525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A8CCD75-EFDD-49AB-C8A0-EC9C710737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D864DFE9-C3F9-5800-A379-70A60706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3" y="2266948"/>
            <a:ext cx="4233077" cy="1666107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FBDCF0-1620-C4BC-2D56-8E52B53227F1}"/>
              </a:ext>
            </a:extLst>
          </p:cNvPr>
          <p:cNvSpPr/>
          <p:nvPr/>
        </p:nvSpPr>
        <p:spPr bwMode="auto">
          <a:xfrm>
            <a:off x="3151992" y="1655777"/>
            <a:ext cx="847980" cy="17597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5E2E9-F251-2A63-9D2B-041EAC29B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1831752"/>
            <a:ext cx="4777312" cy="46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6906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0"/>
          <p:cNvGrpSpPr>
            <a:grpSpLocks/>
          </p:cNvGrpSpPr>
          <p:nvPr/>
        </p:nvGrpSpPr>
        <p:grpSpPr bwMode="auto">
          <a:xfrm>
            <a:off x="319091" y="4862284"/>
            <a:ext cx="8505825" cy="1066800"/>
            <a:chOff x="319548" y="5257800"/>
            <a:chExt cx="8504904" cy="1066800"/>
          </a:xfrm>
        </p:grpSpPr>
        <p:pic>
          <p:nvPicPr>
            <p:cNvPr id="65547" name="Picture 12" descr="Recruiter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72255" y="5257800"/>
              <a:ext cx="113814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8" name="Picture 7" descr="jag yellow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9548" y="5257801"/>
              <a:ext cx="1481482" cy="89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9" name="Picture 11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5257800"/>
              <a:ext cx="1219200" cy="884904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</p:spPr>
        </p:pic>
        <p:pic>
          <p:nvPicPr>
            <p:cNvPr id="65550" name="Picture 21" descr="CID Badg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53000" y="5257800"/>
              <a:ext cx="630115" cy="904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1" name="Picture 10" descr="medical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9956" y="5257800"/>
              <a:ext cx="937296" cy="96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2" name="Picture 11" descr="Jewish Chaplain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14853" y="5257800"/>
              <a:ext cx="609599" cy="89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3" name="Picture 9" descr="Chaplain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239000" y="5334000"/>
              <a:ext cx="567104" cy="823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1481857" y="228600"/>
            <a:ext cx="6324600" cy="1143000"/>
          </a:xfrm>
        </p:spPr>
        <p:txBody>
          <a:bodyPr/>
          <a:lstStyle/>
          <a:p>
            <a:pPr eaLnBrk="1" hangingPunct="1"/>
            <a:r>
              <a:rPr lang="en-US" sz="4000" i="1" u="sng" dirty="0">
                <a:solidFill>
                  <a:srgbClr val="FF0000"/>
                </a:solidFill>
              </a:rPr>
              <a:t>Not Local IG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dirty="0"/>
              <a:t>Appropriate</a:t>
            </a:r>
            <a:br>
              <a:rPr lang="en-US" sz="4000" dirty="0"/>
            </a:br>
            <a:r>
              <a:rPr lang="en-US" sz="2800" dirty="0"/>
              <a:t>Allegations against </a:t>
            </a:r>
            <a:r>
              <a:rPr lang="en-US" sz="2800" u="sng" dirty="0">
                <a:solidFill>
                  <a:schemeClr val="tx1"/>
                </a:solidFill>
              </a:rPr>
              <a:t>Professionals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19084" y="2162454"/>
            <a:ext cx="8505825" cy="3352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Any Army lawyer (</a:t>
            </a:r>
            <a:r>
              <a:rPr lang="en-US" sz="2800" dirty="0">
                <a:solidFill>
                  <a:srgbClr val="008000"/>
                </a:solidFill>
              </a:rPr>
              <a:t>military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0000FF"/>
                </a:solidFill>
              </a:rPr>
              <a:t>civilian</a:t>
            </a:r>
            <a:r>
              <a:rPr lang="en-US" sz="2800" dirty="0"/>
              <a:t>) refer to DAIG’s Legal Advisor </a:t>
            </a:r>
            <a:r>
              <a:rPr lang="en-US" sz="2000" dirty="0">
                <a:solidFill>
                  <a:srgbClr val="FF0000"/>
                </a:solidFill>
              </a:rPr>
              <a:t>(AR 20-1, paragraph 7-1i (4)-(5))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IGs refer to next higher IG </a:t>
            </a:r>
            <a:r>
              <a:rPr lang="en-US" sz="2000" dirty="0">
                <a:solidFill>
                  <a:srgbClr val="FF0000"/>
                </a:solidFill>
              </a:rPr>
              <a:t>(AR 20-1, paragraph 7-1j)</a:t>
            </a:r>
          </a:p>
          <a:p>
            <a:pPr eaLnBrk="1" hangingPunct="1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Medical, CID Agents, Recruiters, Chaplains </a:t>
            </a:r>
            <a:r>
              <a:rPr lang="en-US" sz="2000" u="sng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en-US" sz="2000" u="sng" dirty="0">
                <a:solidFill>
                  <a:srgbClr val="0000FF"/>
                </a:solidFill>
              </a:rPr>
              <a:t>The A&amp;I Guide</a:t>
            </a:r>
            <a:r>
              <a:rPr lang="en-US" sz="2000" dirty="0">
                <a:solidFill>
                  <a:srgbClr val="0000FF"/>
                </a:solidFill>
              </a:rPr>
              <a:t>, Part One, Section 3-2-3)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75754" y="6163168"/>
            <a:ext cx="8968246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7-1i /Digital Page 66 </a:t>
            </a: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2-7 (II-2-13) / Digital Page 230</a:t>
            </a: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7778707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10</a:t>
              </a:r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1E78327-CA59-D1B6-C3CE-AB316E5FE1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</p:spTree>
    <p:extLst>
      <p:ext uri="{BB962C8B-B14F-4D97-AF65-F5344CB8AC3E}">
        <p14:creationId xmlns:p14="http://schemas.microsoft.com/office/powerpoint/2010/main" val="741686154"/>
      </p:ext>
    </p:extLst>
  </p:cSld>
  <p:clrMapOvr>
    <a:masterClrMapping/>
  </p:clrMapOvr>
  <p:transition>
    <p:pull/>
    <p:sndAc>
      <p:endSnd/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5387" y="1808958"/>
            <a:ext cx="8447314" cy="3429000"/>
          </a:xfrm>
        </p:spPr>
        <p:txBody>
          <a:bodyPr/>
          <a:lstStyle/>
          <a:p>
            <a:pPr eaLnBrk="1" hangingPunct="1"/>
            <a:r>
              <a:rPr lang="en-US" sz="2000" dirty="0"/>
              <a:t>If the allegation is </a:t>
            </a:r>
            <a:r>
              <a:rPr lang="en-US" sz="2000" dirty="0">
                <a:solidFill>
                  <a:srgbClr val="FF0000"/>
                </a:solidFill>
              </a:rPr>
              <a:t>‘</a:t>
            </a:r>
            <a:r>
              <a:rPr lang="en-US" sz="2000" i="1" dirty="0">
                <a:solidFill>
                  <a:srgbClr val="FF0000"/>
                </a:solidFill>
              </a:rPr>
              <a:t>Not Local IG Appropriate’</a:t>
            </a:r>
          </a:p>
          <a:p>
            <a:pPr eaLnBrk="1" hangingPunct="1"/>
            <a:endParaRPr lang="en-US" sz="2000" i="1" dirty="0"/>
          </a:p>
          <a:p>
            <a:pPr eaLnBrk="1" hangingPunct="1"/>
            <a:r>
              <a:rPr lang="en-US" sz="2000" dirty="0"/>
              <a:t>If the allegation involves </a:t>
            </a:r>
            <a:r>
              <a:rPr lang="en-US" sz="2000" i="1" u="sng" dirty="0"/>
              <a:t>serious criminal misconduct</a:t>
            </a:r>
            <a:r>
              <a:rPr lang="en-US" sz="2000" dirty="0"/>
              <a:t>, the IG </a:t>
            </a:r>
            <a:r>
              <a:rPr lang="en-US" sz="2000" i="1" u="sng" dirty="0"/>
              <a:t>will not </a:t>
            </a:r>
            <a:r>
              <a:rPr lang="en-US" sz="2000" dirty="0"/>
              <a:t>investigate! These are outside the IG purview</a:t>
            </a:r>
          </a:p>
          <a:p>
            <a:pPr marL="0" indent="0" eaLnBrk="1" hangingPunct="1">
              <a:buNone/>
            </a:pPr>
            <a:endParaRPr lang="en-US" sz="1000" dirty="0"/>
          </a:p>
          <a:p>
            <a:pPr eaLnBrk="1" hangingPunct="1"/>
            <a:r>
              <a:rPr lang="en-US" sz="2000" dirty="0"/>
              <a:t>If </a:t>
            </a:r>
            <a:r>
              <a:rPr lang="en-US" sz="2000" i="1" dirty="0">
                <a:solidFill>
                  <a:srgbClr val="FF0000"/>
                </a:solidFill>
              </a:rPr>
              <a:t>substantiation</a:t>
            </a:r>
            <a:r>
              <a:rPr lang="en-US" sz="2000" i="1" dirty="0"/>
              <a:t> </a:t>
            </a:r>
            <a:r>
              <a:rPr lang="en-US" sz="2000" dirty="0"/>
              <a:t>and </a:t>
            </a:r>
            <a:r>
              <a:rPr lang="en-US" sz="2000" i="1" dirty="0">
                <a:solidFill>
                  <a:srgbClr val="FF0000"/>
                </a:solidFill>
              </a:rPr>
              <a:t>adverse action</a:t>
            </a:r>
            <a:r>
              <a:rPr lang="en-US" sz="2000" i="1" dirty="0"/>
              <a:t> </a:t>
            </a:r>
            <a:r>
              <a:rPr lang="en-US" sz="2000" dirty="0"/>
              <a:t>appear certain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A regulatory redress process exists </a:t>
            </a:r>
            <a:r>
              <a:rPr lang="en-US" sz="2000" b="0" i="1" dirty="0"/>
              <a:t>(not yet exhausted)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The Commander selects another investigative option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The IG recommended another non-specific form of investigation</a:t>
            </a:r>
          </a:p>
          <a:p>
            <a:pPr marL="457188" lvl="1" indent="0" eaLnBrk="1" hangingPunct="1">
              <a:buNone/>
            </a:pPr>
            <a:endParaRPr lang="en-US" sz="2000" dirty="0"/>
          </a:p>
          <a:p>
            <a:pPr marL="57149" indent="0" eaLnBrk="1" hangingPunct="1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lvl="2" eaLnBrk="1" hangingPunct="1">
              <a:buFontTx/>
              <a:buNone/>
            </a:pPr>
            <a:endParaRPr lang="en-US" sz="2000" dirty="0"/>
          </a:p>
          <a:p>
            <a:pPr lvl="2" eaLnBrk="1" hangingPunct="1">
              <a:buFontTx/>
              <a:buNone/>
            </a:pPr>
            <a:r>
              <a:rPr lang="en-US" sz="2000" dirty="0"/>
              <a:t> </a:t>
            </a:r>
          </a:p>
          <a:p>
            <a:pPr lvl="2" eaLnBrk="1" hangingPunct="1">
              <a:buFontTx/>
              <a:buNone/>
            </a:pPr>
            <a:endParaRPr lang="en-US" sz="2000" dirty="0"/>
          </a:p>
          <a:p>
            <a:pPr lvl="2" eaLnBrk="1" hangingPunct="1">
              <a:buFontTx/>
              <a:buNone/>
            </a:pPr>
            <a:endParaRPr lang="en-US" sz="2000" dirty="0"/>
          </a:p>
          <a:p>
            <a:pPr lvl="2" eaLnBrk="1" hangingPunct="1"/>
            <a:endParaRPr lang="en-US" sz="2000" dirty="0"/>
          </a:p>
          <a:p>
            <a:pPr lvl="2" eaLnBrk="1" hangingPunct="1">
              <a:buFontTx/>
              <a:buNone/>
            </a:pPr>
            <a:endParaRPr lang="en-US" sz="2000" dirty="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62100" y="246743"/>
            <a:ext cx="6019800" cy="10668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Reasons why the IG </a:t>
            </a:r>
            <a:r>
              <a:rPr lang="en-US" sz="4000" i="1" u="sng" dirty="0">
                <a:solidFill>
                  <a:srgbClr val="FF0000"/>
                </a:solidFill>
              </a:rPr>
              <a:t>Would NOT</a:t>
            </a:r>
            <a:r>
              <a:rPr lang="en-US" sz="4000" dirty="0">
                <a:solidFill>
                  <a:schemeClr val="tx1"/>
                </a:solidFill>
              </a:rPr>
              <a:t> investigate</a:t>
            </a:r>
            <a:endParaRPr lang="en-US" sz="4000" i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58384" y="6549570"/>
            <a:ext cx="160930" cy="15602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F8DB22A-18D3-020A-6F73-B2FBC6479F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394E3F38-1827-B53C-0200-C7A8B77CD0ED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51195C60-1D40-F91B-6C32-9E3B5B018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3CCB8783-D2B2-D8ED-FC5B-220B23772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8707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10</a:t>
              </a:r>
            </a:p>
          </p:txBody>
        </p:sp>
      </p:grpSp>
      <p:sp>
        <p:nvSpPr>
          <p:cNvPr id="6" name="Text Box 6">
            <a:extLst>
              <a:ext uri="{FF2B5EF4-FFF2-40B4-BE49-F238E27FC236}">
                <a16:creationId xmlns:a16="http://schemas.microsoft.com/office/drawing/2014/main" id="{E887036D-0DF8-9D43-F484-B0433891D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3168"/>
            <a:ext cx="914400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7-1i(1) /Digital Page 66 </a:t>
            </a: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2-7 (II-2-13) / Digital Page 230</a:t>
            </a:r>
          </a:p>
        </p:txBody>
      </p:sp>
    </p:spTree>
    <p:extLst>
      <p:ext uri="{BB962C8B-B14F-4D97-AF65-F5344CB8AC3E}">
        <p14:creationId xmlns:p14="http://schemas.microsoft.com/office/powerpoint/2010/main" val="182531339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 autoUpdateAnimBg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7" name="Text Box 11"/>
          <p:cNvSpPr txBox="1">
            <a:spLocks noChangeArrowheads="1"/>
          </p:cNvSpPr>
          <p:nvPr/>
        </p:nvSpPr>
        <p:spPr bwMode="auto">
          <a:xfrm>
            <a:off x="3230216" y="6174252"/>
            <a:ext cx="5913784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2-8 (II - 2 - 16) / Digital Page 233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0C586EE-BAD6-1F12-EE6C-9A184CD3B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62E796FB-C4CC-6596-8AA0-792E7C5F0E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8" y="2120630"/>
            <a:ext cx="1857375" cy="146318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7FA313B1-0460-4CEB-3C38-F823DF7D3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8" y="2872026"/>
            <a:ext cx="1857375" cy="92886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6D9C4AE-641D-73B4-ADA2-6B1DB05B9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221" y="2120630"/>
            <a:ext cx="2008158" cy="71956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32596A3-8D30-B058-EE2D-C4B3A259A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81" y="1655777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92E3294-B16E-1D19-97D1-5CBE0FFA3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3" y="2266948"/>
            <a:ext cx="4233077" cy="1666107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dirty="0"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47CF83-7AFA-D296-8DB6-87FCA91AFD29}"/>
              </a:ext>
            </a:extLst>
          </p:cNvPr>
          <p:cNvSpPr/>
          <p:nvPr/>
        </p:nvSpPr>
        <p:spPr bwMode="auto">
          <a:xfrm>
            <a:off x="3151992" y="1655777"/>
            <a:ext cx="847980" cy="17597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30A52A-BB8D-1946-9C09-76A485F00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1831752"/>
            <a:ext cx="4777312" cy="4618445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964DDD89-51ED-E68A-5660-5BA3B47A2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1215" y="163251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</p:spTree>
    <p:extLst>
      <p:ext uri="{BB962C8B-B14F-4D97-AF65-F5344CB8AC3E}">
        <p14:creationId xmlns:p14="http://schemas.microsoft.com/office/powerpoint/2010/main" val="3903369101"/>
      </p:ext>
    </p:extLst>
  </p:cSld>
  <p:clrMapOvr>
    <a:masterClrMapping/>
  </p:clrMapOvr>
  <p:transition>
    <p:pull/>
    <p:sndAc>
      <p:endSnd/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575" y="182077"/>
            <a:ext cx="7086600" cy="9144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Reporting Requirements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For Allegations Against: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85744" y="2254653"/>
            <a:ext cx="8592725" cy="3976968"/>
          </a:xfrm>
        </p:spPr>
        <p:txBody>
          <a:bodyPr/>
          <a:lstStyle/>
          <a:p>
            <a:pPr marL="228594" indent="-228594" eaLnBrk="1" hangingPunct="1">
              <a:spcBef>
                <a:spcPts val="200"/>
              </a:spcBef>
            </a:pPr>
            <a:r>
              <a:rPr lang="en-US" sz="2200" i="1" dirty="0">
                <a:solidFill>
                  <a:srgbClr val="008000"/>
                </a:solidFill>
              </a:rPr>
              <a:t>COL and below:</a:t>
            </a:r>
            <a:r>
              <a:rPr lang="en-US" sz="2200" i="1" dirty="0"/>
              <a:t>  </a:t>
            </a:r>
            <a:r>
              <a:rPr lang="en-US" sz="2200" dirty="0"/>
              <a:t>Input allegations into the IGARS database within </a:t>
            </a:r>
            <a:r>
              <a:rPr lang="en-US" sz="2200" i="1" u="sng" dirty="0"/>
              <a:t>two working days</a:t>
            </a:r>
            <a:endParaRPr lang="en-US" sz="2200" i="1" dirty="0"/>
          </a:p>
          <a:p>
            <a:pPr marL="685783" lvl="1" indent="-228594" eaLnBrk="1" hangingPunct="1">
              <a:spcBef>
                <a:spcPts val="200"/>
              </a:spcBef>
              <a:buNone/>
            </a:pPr>
            <a:r>
              <a:rPr lang="en-US" sz="2200" dirty="0">
                <a:solidFill>
                  <a:srgbClr val="FF0000"/>
                </a:solidFill>
              </a:rPr>
              <a:t>	AR 20-1, paragraph 7-1k (1), and Appendix D, Table D-1</a:t>
            </a:r>
          </a:p>
          <a:p>
            <a:pPr marL="685783" lvl="1" indent="-228594" eaLnBrk="1" hangingPunct="1">
              <a:spcBef>
                <a:spcPts val="200"/>
              </a:spcBef>
              <a:buNone/>
            </a:pPr>
            <a:endParaRPr lang="en-US" sz="2200" dirty="0">
              <a:solidFill>
                <a:srgbClr val="FF0000"/>
              </a:solidFill>
            </a:endParaRPr>
          </a:p>
          <a:p>
            <a:pPr marL="228594" indent="-228594" eaLnBrk="1" hangingPunct="1">
              <a:spcBef>
                <a:spcPts val="200"/>
              </a:spcBef>
            </a:pPr>
            <a:r>
              <a:rPr lang="en-US" sz="2200" i="1" dirty="0">
                <a:solidFill>
                  <a:srgbClr val="008000"/>
                </a:solidFill>
              </a:rPr>
              <a:t>Inspectors General:  </a:t>
            </a:r>
            <a:r>
              <a:rPr lang="en-US" sz="2200" dirty="0"/>
              <a:t>Report to the next higher-echelon IG for appropriate action and input allegations into the IGARS database and within </a:t>
            </a:r>
            <a:r>
              <a:rPr lang="en-US" sz="2200" i="1" u="sng" dirty="0"/>
              <a:t>two working days</a:t>
            </a:r>
            <a:r>
              <a:rPr lang="en-US" sz="2200" i="1" dirty="0"/>
              <a:t>                                                                </a:t>
            </a:r>
            <a:r>
              <a:rPr lang="en-US" sz="2200" dirty="0">
                <a:solidFill>
                  <a:srgbClr val="FF0000"/>
                </a:solidFill>
              </a:rPr>
              <a:t>AR 20-1, paragraph 7-1j (1), and Appendix D, Table D-1</a:t>
            </a:r>
          </a:p>
          <a:p>
            <a:pPr marL="933427" lvl="1" indent="-533387" eaLnBrk="1" hangingPunct="1">
              <a:spcBef>
                <a:spcPts val="200"/>
              </a:spcBef>
            </a:pPr>
            <a:endParaRPr lang="en-US" sz="2200" dirty="0"/>
          </a:p>
          <a:p>
            <a:pPr marL="685783" lvl="1" indent="-228594" eaLnBrk="1" hangingPunct="1">
              <a:spcBef>
                <a:spcPts val="200"/>
              </a:spcBef>
              <a:buNone/>
            </a:pPr>
            <a:r>
              <a:rPr lang="en-US" sz="2200" dirty="0">
                <a:solidFill>
                  <a:srgbClr val="0000FF"/>
                </a:solidFill>
              </a:rPr>
              <a:t>	</a:t>
            </a:r>
            <a:endParaRPr lang="en-US" sz="2200" dirty="0"/>
          </a:p>
          <a:p>
            <a:pPr marL="228594" indent="-228594" eaLnBrk="1" hangingPunct="1">
              <a:spcBef>
                <a:spcPts val="200"/>
              </a:spcBef>
              <a:buNone/>
            </a:pPr>
            <a:r>
              <a:rPr lang="en-US" sz="2200" dirty="0"/>
              <a:t>	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24408" y="6560457"/>
            <a:ext cx="209422" cy="15569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8013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548EB9-5BAA-151F-852B-7995D6AA1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1831752"/>
            <a:ext cx="4777312" cy="4618445"/>
          </a:xfrm>
          <a:prstGeom prst="rect">
            <a:avLst/>
          </a:prstGeom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1627415" y="207771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Two-Alpha: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0C586EE-BAD6-1F12-EE6C-9A184CD3B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5627C52-8683-4AAA-32D5-14B92D45D10F}"/>
              </a:ext>
            </a:extLst>
          </p:cNvPr>
          <p:cNvSpPr txBox="1">
            <a:spLocks/>
          </p:cNvSpPr>
          <p:nvPr/>
        </p:nvSpPr>
        <p:spPr bwMode="auto">
          <a:xfrm>
            <a:off x="4934794" y="6430012"/>
            <a:ext cx="4104167" cy="2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i="1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42368E1E-FFCB-F02B-5739-14594A34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693" y="2189715"/>
            <a:ext cx="1132059" cy="550147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5F69B125-BF90-0418-DC9D-E1A7FEE7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653" y="1677307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03C35BB0-8513-CB23-51CC-1C3E0C32E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33" y="2269779"/>
            <a:ext cx="3779528" cy="11121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2a:  Conduct a Credibility Assessment</a:t>
            </a:r>
          </a:p>
          <a:p>
            <a:pPr algn="ctr" defTabSz="955477" eaLnBrk="0" hangingPunct="0"/>
            <a:r>
              <a:rPr 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(Seven Duty Days)</a:t>
            </a:r>
            <a:endParaRPr lang="en-US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E69ED9-4A28-B9D2-8ED1-B49CAC800407}"/>
              </a:ext>
            </a:extLst>
          </p:cNvPr>
          <p:cNvSpPr/>
          <p:nvPr/>
        </p:nvSpPr>
        <p:spPr bwMode="auto">
          <a:xfrm>
            <a:off x="3151992" y="1655777"/>
            <a:ext cx="847980" cy="17597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595AAD3A-044D-DE68-0BFA-2DF9039EFD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2" y="2189715"/>
            <a:ext cx="428951" cy="10314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Line 8">
            <a:extLst>
              <a:ext uri="{FF2B5EF4-FFF2-40B4-BE49-F238E27FC236}">
                <a16:creationId xmlns:a16="http://schemas.microsoft.com/office/drawing/2014/main" id="{89C4F954-8BE0-E351-E807-173F50D36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2" y="2739862"/>
            <a:ext cx="410091" cy="61322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1177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530515" y="382634"/>
            <a:ext cx="8080375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Framework Questions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81000" y="1826645"/>
            <a:ext cx="8663996" cy="3414258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</a:rPr>
              <a:t>Is the allegation of impropriety connected directly to a named individual?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Is the complainant able to convey the alleged wrongdoing clearly enough for the IG to determine if a standard applies?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Does the nature of the allegation suggest that only a minor infraction occurred (Teaching and Training)?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Did the IG evaluate documents provided by the complainant or obtained by IG authority that support the possibility that an impropriety occurred?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/>
              <a:t>Does the complaint and supporting evidence provide enough information to conduct a thorough investigation?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13" name="Picture 6" descr="documen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6582" y="5541915"/>
            <a:ext cx="10668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 bwMode="auto">
          <a:xfrm>
            <a:off x="199386" y="6560457"/>
            <a:ext cx="181614" cy="17424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D93B9-40CE-D65B-49FE-D1067D93320C}"/>
              </a:ext>
            </a:extLst>
          </p:cNvPr>
          <p:cNvSpPr txBox="1"/>
          <p:nvPr/>
        </p:nvSpPr>
        <p:spPr>
          <a:xfrm>
            <a:off x="3560608" y="1050805"/>
            <a:ext cx="2020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000"/>
              </a:spcAft>
            </a:pPr>
            <a:r>
              <a:rPr lang="en-US" sz="2400" b="1" i="1" dirty="0">
                <a:solidFill>
                  <a:srgbClr val="0000FF"/>
                </a:solidFill>
                <a:cs typeface="Times New Roman"/>
              </a:rPr>
              <a:t>The “How”</a:t>
            </a:r>
            <a:endParaRPr lang="en-US" sz="24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E25B07DA-D79B-3EDF-E084-F300951B0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86" y="6167589"/>
            <a:ext cx="6494022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2-10 (II-2-19) / Digital Page 236</a:t>
            </a:r>
          </a:p>
        </p:txBody>
      </p:sp>
    </p:spTree>
    <p:extLst>
      <p:ext uri="{BB962C8B-B14F-4D97-AF65-F5344CB8AC3E}">
        <p14:creationId xmlns:p14="http://schemas.microsoft.com/office/powerpoint/2010/main" val="294518387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utoUpdateAnimBg="0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21A19-35B3-6AC0-B4DF-DC140AABF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3">
            <a:extLst>
              <a:ext uri="{FF2B5EF4-FFF2-40B4-BE49-F238E27FC236}">
                <a16:creationId xmlns:a16="http://schemas.microsoft.com/office/drawing/2014/main" id="{64AB970E-D83E-846C-9116-2521FA065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56861-FA2C-B448-BB9B-A61D0692E4B0}"/>
              </a:ext>
            </a:extLst>
          </p:cNvPr>
          <p:cNvSpPr/>
          <p:nvPr/>
        </p:nvSpPr>
        <p:spPr>
          <a:xfrm>
            <a:off x="533400" y="1978688"/>
            <a:ext cx="80772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10. Determine if an allegation received by the IG is appropriate for IG action.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E8D0B2-0B5E-C815-4ABF-2E59379C5972}"/>
              </a:ext>
            </a:extLst>
          </p:cNvPr>
          <p:cNvSpPr/>
          <p:nvPr/>
        </p:nvSpPr>
        <p:spPr bwMode="auto">
          <a:xfrm>
            <a:off x="145997" y="6545879"/>
            <a:ext cx="184462" cy="16704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57C947-2136-94F8-C57C-B4937A2E0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8E02D8-7A40-B284-3C77-3D8BBCFA0B75}"/>
              </a:ext>
            </a:extLst>
          </p:cNvPr>
          <p:cNvGrpSpPr/>
          <p:nvPr/>
        </p:nvGrpSpPr>
        <p:grpSpPr>
          <a:xfrm>
            <a:off x="3823890" y="4993231"/>
            <a:ext cx="1577364" cy="1445673"/>
            <a:chOff x="6873945" y="3402513"/>
            <a:chExt cx="1577364" cy="1445673"/>
          </a:xfrm>
        </p:grpSpPr>
        <p:pic>
          <p:nvPicPr>
            <p:cNvPr id="12" name="Picture 9" descr="Chaplain.jpg">
              <a:extLst>
                <a:ext uri="{FF2B5EF4-FFF2-40B4-BE49-F238E27FC236}">
                  <a16:creationId xmlns:a16="http://schemas.microsoft.com/office/drawing/2014/main" id="{8A2A4C72-8B01-E450-1D3B-C644B3AE5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67914" y="3704407"/>
              <a:ext cx="620865" cy="90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&quot;Not Allowed&quot; Symbol 38">
              <a:extLst>
                <a:ext uri="{FF2B5EF4-FFF2-40B4-BE49-F238E27FC236}">
                  <a16:creationId xmlns:a16="http://schemas.microsoft.com/office/drawing/2014/main" id="{20493581-A171-FEC8-765E-9534F5BA0EC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6939790" y="3336668"/>
              <a:ext cx="1445673" cy="1577364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AD6D39-A281-B46F-16F3-616E5D3B3605}"/>
              </a:ext>
            </a:extLst>
          </p:cNvPr>
          <p:cNvGrpSpPr/>
          <p:nvPr/>
        </p:nvGrpSpPr>
        <p:grpSpPr>
          <a:xfrm>
            <a:off x="133289" y="2744518"/>
            <a:ext cx="1699498" cy="1557610"/>
            <a:chOff x="326983" y="3339171"/>
            <a:chExt cx="1699498" cy="1557610"/>
          </a:xfrm>
        </p:grpSpPr>
        <p:pic>
          <p:nvPicPr>
            <p:cNvPr id="5" name="Picture 7" descr="jag yellow">
              <a:extLst>
                <a:ext uri="{FF2B5EF4-FFF2-40B4-BE49-F238E27FC236}">
                  <a16:creationId xmlns:a16="http://schemas.microsoft.com/office/drawing/2014/main" id="{9C6AF971-E60D-6B17-3768-7D0012706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6737" y="3675525"/>
              <a:ext cx="1481642" cy="89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&quot;Not Allowed&quot; Symbol 12">
              <a:extLst>
                <a:ext uri="{FF2B5EF4-FFF2-40B4-BE49-F238E27FC236}">
                  <a16:creationId xmlns:a16="http://schemas.microsoft.com/office/drawing/2014/main" id="{0C5CA628-7129-A9D2-7818-ECAAC4D9FEE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97927" y="3268227"/>
              <a:ext cx="1557610" cy="1699498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FD6462-0AB3-5A45-729E-009B227875F6}"/>
              </a:ext>
            </a:extLst>
          </p:cNvPr>
          <p:cNvGrpSpPr/>
          <p:nvPr/>
        </p:nvGrpSpPr>
        <p:grpSpPr>
          <a:xfrm>
            <a:off x="5165365" y="4540667"/>
            <a:ext cx="1699498" cy="1557610"/>
            <a:chOff x="2030902" y="3339171"/>
            <a:chExt cx="1699498" cy="1557610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5ADB5506-7017-A04D-AA4B-B4096F1B9F66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0985" y="3675524"/>
              <a:ext cx="1219332" cy="884904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</p:spPr>
        </p:pic>
        <p:sp>
          <p:nvSpPr>
            <p:cNvPr id="31" name="&quot;Not Allowed&quot; Symbol 30">
              <a:extLst>
                <a:ext uri="{FF2B5EF4-FFF2-40B4-BE49-F238E27FC236}">
                  <a16:creationId xmlns:a16="http://schemas.microsoft.com/office/drawing/2014/main" id="{744D364A-86C1-3FA2-CA65-F0729A0C119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2101846" y="3268227"/>
              <a:ext cx="1557610" cy="1699498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574DF1-DE5F-AEE2-F02C-2E2C25EE98CE}"/>
              </a:ext>
            </a:extLst>
          </p:cNvPr>
          <p:cNvGrpSpPr/>
          <p:nvPr/>
        </p:nvGrpSpPr>
        <p:grpSpPr>
          <a:xfrm>
            <a:off x="1094072" y="3875111"/>
            <a:ext cx="1575933" cy="1444361"/>
            <a:chOff x="3370172" y="3182476"/>
            <a:chExt cx="1575933" cy="1444361"/>
          </a:xfrm>
        </p:grpSpPr>
        <p:pic>
          <p:nvPicPr>
            <p:cNvPr id="10" name="Picture 10" descr="medical.jpg">
              <a:extLst>
                <a:ext uri="{FF2B5EF4-FFF2-40B4-BE49-F238E27FC236}">
                  <a16:creationId xmlns:a16="http://schemas.microsoft.com/office/drawing/2014/main" id="{AC7013FC-0CA1-1974-9AE2-6E5D99B57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78317" y="3471735"/>
              <a:ext cx="1003579" cy="1028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&quot;Not Allowed&quot; Symbol 32">
              <a:extLst>
                <a:ext uri="{FF2B5EF4-FFF2-40B4-BE49-F238E27FC236}">
                  <a16:creationId xmlns:a16="http://schemas.microsoft.com/office/drawing/2014/main" id="{F4030BB9-2045-0324-7761-700BAE150A6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435958" y="3116690"/>
              <a:ext cx="1444361" cy="1575933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BFC64E-8A38-E463-74AA-4D35E493D381}"/>
              </a:ext>
            </a:extLst>
          </p:cNvPr>
          <p:cNvGrpSpPr/>
          <p:nvPr/>
        </p:nvGrpSpPr>
        <p:grpSpPr>
          <a:xfrm>
            <a:off x="2371376" y="4516320"/>
            <a:ext cx="1699498" cy="1557610"/>
            <a:chOff x="4554257" y="3251603"/>
            <a:chExt cx="1699498" cy="1557610"/>
          </a:xfrm>
        </p:grpSpPr>
        <p:pic>
          <p:nvPicPr>
            <p:cNvPr id="9" name="Picture 21" descr="CID Badge">
              <a:extLst>
                <a:ext uri="{FF2B5EF4-FFF2-40B4-BE49-F238E27FC236}">
                  <a16:creationId xmlns:a16="http://schemas.microsoft.com/office/drawing/2014/main" id="{5BCE50BC-3146-0173-5E0B-9A63591B4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76379" y="3429000"/>
              <a:ext cx="919354" cy="1319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&quot;Not Allowed&quot; Symbol 34">
              <a:extLst>
                <a:ext uri="{FF2B5EF4-FFF2-40B4-BE49-F238E27FC236}">
                  <a16:creationId xmlns:a16="http://schemas.microsoft.com/office/drawing/2014/main" id="{16AF9196-7F99-E767-8441-CD2ED4A126A5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4625201" y="3180659"/>
              <a:ext cx="1557610" cy="1699498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F8EB048-4C8B-9AB0-C1C6-30E426607014}"/>
              </a:ext>
            </a:extLst>
          </p:cNvPr>
          <p:cNvGrpSpPr/>
          <p:nvPr/>
        </p:nvGrpSpPr>
        <p:grpSpPr>
          <a:xfrm>
            <a:off x="6387001" y="3737515"/>
            <a:ext cx="1699498" cy="1557610"/>
            <a:chOff x="5895733" y="4365509"/>
            <a:chExt cx="1699498" cy="1557610"/>
          </a:xfrm>
        </p:grpSpPr>
        <p:pic>
          <p:nvPicPr>
            <p:cNvPr id="3" name="Picture 12" descr="Recruiter.png">
              <a:extLst>
                <a:ext uri="{FF2B5EF4-FFF2-40B4-BE49-F238E27FC236}">
                  <a16:creationId xmlns:a16="http://schemas.microsoft.com/office/drawing/2014/main" id="{4D8C4BB5-A5CF-518A-1956-0F0F5C16E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82136" y="4421477"/>
              <a:ext cx="1542523" cy="1445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&quot;Not Allowed&quot; Symbol 36">
              <a:extLst>
                <a:ext uri="{FF2B5EF4-FFF2-40B4-BE49-F238E27FC236}">
                  <a16:creationId xmlns:a16="http://schemas.microsoft.com/office/drawing/2014/main" id="{E594CA9B-2013-2339-815D-5D309663C6A3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966677" y="4294565"/>
              <a:ext cx="1557610" cy="1699498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CA3B40D-B9B1-E485-FD94-23F4028266CD}"/>
              </a:ext>
            </a:extLst>
          </p:cNvPr>
          <p:cNvGrpSpPr/>
          <p:nvPr/>
        </p:nvGrpSpPr>
        <p:grpSpPr>
          <a:xfrm>
            <a:off x="7525626" y="2676510"/>
            <a:ext cx="1577364" cy="1445673"/>
            <a:chOff x="7807980" y="3419067"/>
            <a:chExt cx="1577364" cy="1445673"/>
          </a:xfrm>
        </p:grpSpPr>
        <p:pic>
          <p:nvPicPr>
            <p:cNvPr id="11" name="Picture 11" descr="Jewish Chaplain.jpg">
              <a:extLst>
                <a:ext uri="{FF2B5EF4-FFF2-40B4-BE49-F238E27FC236}">
                  <a16:creationId xmlns:a16="http://schemas.microsoft.com/office/drawing/2014/main" id="{7DFFDC0F-05EC-ECD9-ABA1-086A69B18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351061" y="3673758"/>
              <a:ext cx="609665" cy="89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&quot;Not Allowed&quot; Symbol 40">
              <a:extLst>
                <a:ext uri="{FF2B5EF4-FFF2-40B4-BE49-F238E27FC236}">
                  <a16:creationId xmlns:a16="http://schemas.microsoft.com/office/drawing/2014/main" id="{1CCEFFEF-3DB3-50A6-DA7F-9D1EDC1C008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873825" y="3353222"/>
              <a:ext cx="1445673" cy="1577364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52980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42751-BD0A-154E-B0FF-50ADF786B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6" y="1857828"/>
            <a:ext cx="6857553" cy="436009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24B35096-6001-D745-E954-FEE13F5B60D5}"/>
              </a:ext>
            </a:extLst>
          </p:cNvPr>
          <p:cNvSpPr txBox="1">
            <a:spLocks/>
          </p:cNvSpPr>
          <p:nvPr/>
        </p:nvSpPr>
        <p:spPr bwMode="auto">
          <a:xfrm>
            <a:off x="1028700" y="250723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…And Here? </a:t>
            </a:r>
          </a:p>
        </p:txBody>
      </p:sp>
    </p:spTree>
    <p:extLst>
      <p:ext uri="{BB962C8B-B14F-4D97-AF65-F5344CB8AC3E}">
        <p14:creationId xmlns:p14="http://schemas.microsoft.com/office/powerpoint/2010/main" val="1107616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1627415" y="167480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4056433" y="2337842"/>
            <a:ext cx="925807" cy="613566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 flipV="1">
            <a:off x="4056434" y="4555430"/>
            <a:ext cx="898406" cy="30777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53170" y="2918374"/>
            <a:ext cx="4003264" cy="2003821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7" name="Text Box 11"/>
          <p:cNvSpPr txBox="1">
            <a:spLocks noChangeArrowheads="1"/>
          </p:cNvSpPr>
          <p:nvPr/>
        </p:nvSpPr>
        <p:spPr bwMode="auto">
          <a:xfrm>
            <a:off x="3086754" y="6156357"/>
            <a:ext cx="566710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2-11 (II-2-30) Digital Page 247</a:t>
            </a:r>
          </a:p>
        </p:txBody>
      </p:sp>
      <p:sp>
        <p:nvSpPr>
          <p:cNvPr id="58378" name="TextBox 10"/>
          <p:cNvSpPr txBox="1">
            <a:spLocks noChangeArrowheads="1"/>
          </p:cNvSpPr>
          <p:nvPr/>
        </p:nvSpPr>
        <p:spPr bwMode="auto">
          <a:xfrm>
            <a:off x="6025892" y="1670450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  <a:endParaRPr lang="en-US" sz="4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51313" y="6575898"/>
            <a:ext cx="130789" cy="12970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6444DB9-61BD-1DC9-B4AA-FBBA820212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7429825E-4B6B-4F4F-4E83-E27EC67CF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794" y="2266802"/>
            <a:ext cx="4104167" cy="228166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3  </a:t>
            </a:r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Inspection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Assistance Inquiry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Investigative Inquiry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Investigation</a:t>
            </a:r>
          </a:p>
          <a:p>
            <a:pPr algn="ctr" defTabSz="955477" eaLnBrk="0" hangingPunct="0"/>
            <a:r>
              <a:rPr lang="en-US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Evaluate and Close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9A0344-2DCA-1F61-1726-D114C9DB38C2}"/>
              </a:ext>
            </a:extLst>
          </p:cNvPr>
          <p:cNvSpPr/>
          <p:nvPr/>
        </p:nvSpPr>
        <p:spPr bwMode="auto">
          <a:xfrm>
            <a:off x="3230217" y="1658307"/>
            <a:ext cx="964078" cy="30110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AA68A-B906-F8FA-8302-69590CCB5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" y="1845689"/>
            <a:ext cx="4777312" cy="46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7831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257416"/>
            <a:ext cx="7086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STEP 3:</a:t>
            </a:r>
            <a:br>
              <a:rPr lang="en-US" sz="4000" dirty="0"/>
            </a:br>
            <a:r>
              <a:rPr lang="en-US" sz="3400" dirty="0"/>
              <a:t>Select a Course of Action</a:t>
            </a:r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137771" y="6179184"/>
            <a:ext cx="5412892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3-1 (II-3-3) / Digital Page 258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771" y="1666142"/>
            <a:ext cx="896902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969696"/>
                </a:solidFill>
                <a:latin typeface="Arial" charset="0"/>
                <a:cs typeface="Arial" charset="0"/>
              </a:rPr>
              <a:t>Inspection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200" b="1" dirty="0">
              <a:solidFill>
                <a:srgbClr val="969696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969696"/>
                </a:solidFill>
                <a:latin typeface="Arial" charset="0"/>
                <a:cs typeface="Arial" charset="0"/>
              </a:rPr>
              <a:t>Assistance Inquiry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200" b="1" dirty="0">
              <a:solidFill>
                <a:srgbClr val="969696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969696"/>
                </a:solidFill>
                <a:latin typeface="Arial" charset="0"/>
                <a:cs typeface="Arial" charset="0"/>
              </a:rPr>
              <a:t>Evaluate and Close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FF0000"/>
                </a:solidFill>
                <a:latin typeface="Arial" charset="0"/>
                <a:cs typeface="Arial" charset="0"/>
              </a:rPr>
              <a:t>Referral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(Command, Another Agency, or IG Office)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Investigation / Investigative Inquiry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78047F1-2B4F-1C82-2490-B6A06C598511}"/>
              </a:ext>
            </a:extLst>
          </p:cNvPr>
          <p:cNvSpPr/>
          <p:nvPr/>
        </p:nvSpPr>
        <p:spPr bwMode="auto">
          <a:xfrm>
            <a:off x="174975" y="6527805"/>
            <a:ext cx="140920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02786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68115" y="419100"/>
            <a:ext cx="6172200" cy="6858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Referring Allegations to the Command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6981" name="Text Box 8"/>
          <p:cNvSpPr txBox="1">
            <a:spLocks noChangeArrowheads="1"/>
          </p:cNvSpPr>
          <p:nvPr/>
        </p:nvSpPr>
        <p:spPr bwMode="auto">
          <a:xfrm>
            <a:off x="82214" y="6208835"/>
            <a:ext cx="9144001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3-1-1 (II-3-4) and (II-3-11) / Digital Page 258 and 266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126982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6985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738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7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i="1" dirty="0">
                <a:solidFill>
                  <a:srgbClr val="000000"/>
                </a:solidFill>
                <a:latin typeface="Tempus Sans ITC" pitchFamily="82" charset="0"/>
                <a:cs typeface="Arial" charset="0"/>
              </a:endParaRP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19827" y="6535977"/>
            <a:ext cx="140919" cy="19607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80422B8B-6BCB-6C1E-4620-B29843715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58" y="1749336"/>
            <a:ext cx="8686684" cy="437042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IGs will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formally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refer</a:t>
            </a:r>
            <a:r>
              <a:rPr lang="en-US" sz="20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ALL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command-appropriate allegations to the command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using a formal command referral memorandum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Active Component Commanders will respond within 14 days; 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National Guard and Reserve units will respond within 45 days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Referral receiving commander (or agency) will: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Select an investigative option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Execute all notifications to Subject(s), Suspect(s), and Commander / supervisor (as appropriate)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b="1" kern="0" dirty="0">
              <a:solidFill>
                <a:srgbClr val="000000"/>
              </a:solidFill>
            </a:endParaRP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 b="1" kern="0" dirty="0">
                <a:solidFill>
                  <a:srgbClr val="000000"/>
                </a:solidFill>
              </a:rPr>
              <a:t>What can the IG tell another Army investigator?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 b="1" kern="0" dirty="0">
                <a:solidFill>
                  <a:srgbClr val="000000"/>
                </a:solidFill>
              </a:rPr>
              <a:t>What can the IG tell a non-Army investigator?</a:t>
            </a: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8936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27775" y="271647"/>
            <a:ext cx="7086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Requests for IG   Information</a:t>
            </a:r>
          </a:p>
        </p:txBody>
      </p:sp>
      <p:sp>
        <p:nvSpPr>
          <p:cNvPr id="1126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2688" y="1843783"/>
            <a:ext cx="8665029" cy="4428744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400" u="sng" dirty="0"/>
              <a:t>Department of the Army Investigator</a:t>
            </a:r>
            <a:r>
              <a:rPr lang="en-US" sz="2400" dirty="0"/>
              <a:t>:</a:t>
            </a:r>
            <a:r>
              <a:rPr lang="en-US" sz="2400" b="0" dirty="0"/>
              <a:t> 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endParaRPr lang="en-US" sz="1800" u="sng" dirty="0">
              <a:solidFill>
                <a:srgbClr val="0000FF"/>
              </a:solidFill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sz="2000" dirty="0"/>
              <a:t>Allegation list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000" dirty="0"/>
              <a:t>Documents not given in confidence to the IG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000" dirty="0"/>
              <a:t>Witness list with brief synopsis of relevant testimony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0000FF"/>
                </a:solidFill>
              </a:rPr>
              <a:t>		</a:t>
            </a:r>
            <a:r>
              <a:rPr lang="en-US" sz="1800" dirty="0">
                <a:solidFill>
                  <a:srgbClr val="FF0000"/>
                </a:solidFill>
              </a:rPr>
              <a:t>AR 20-1, Paragraph 3-4g; </a:t>
            </a:r>
            <a:r>
              <a:rPr lang="en-US" sz="1800" u="sng" dirty="0">
                <a:solidFill>
                  <a:srgbClr val="0000FF"/>
                </a:solidFill>
              </a:rPr>
              <a:t>The A&amp;I Guide</a:t>
            </a:r>
            <a:r>
              <a:rPr lang="en-US" sz="1800" dirty="0">
                <a:solidFill>
                  <a:srgbClr val="0000FF"/>
                </a:solidFill>
              </a:rPr>
              <a:t>, Part Three, Section 1-3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0000FF"/>
                </a:solidFill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  <a:buNone/>
            </a:pPr>
            <a:endParaRPr lang="en-US" sz="8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u="sng" dirty="0"/>
              <a:t>FOIA</a:t>
            </a:r>
            <a:r>
              <a:rPr lang="en-US" sz="2400" dirty="0"/>
              <a:t>:  Unofficial business  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</a:p>
          <a:p>
            <a:pPr lvl="1"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0000FF"/>
                </a:solidFill>
              </a:rPr>
              <a:t>		</a:t>
            </a:r>
            <a:r>
              <a:rPr lang="en-US" sz="1800" dirty="0">
                <a:solidFill>
                  <a:srgbClr val="FF0000"/>
                </a:solidFill>
              </a:rPr>
              <a:t>AR 20-1, Paragraph 3-7;</a:t>
            </a:r>
            <a:r>
              <a:rPr lang="en-US" sz="1800" u="sng" dirty="0">
                <a:solidFill>
                  <a:srgbClr val="0000FF"/>
                </a:solidFill>
              </a:rPr>
              <a:t> The A&amp;I Guide</a:t>
            </a:r>
            <a:r>
              <a:rPr lang="en-US" sz="1800" dirty="0">
                <a:solidFill>
                  <a:srgbClr val="0000FF"/>
                </a:solidFill>
              </a:rPr>
              <a:t>, Part Three, Section 1-4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  <a:p>
            <a:pPr lvl="1" eaLnBrk="1" hangingPunct="1">
              <a:spcBef>
                <a:spcPts val="0"/>
              </a:spcBef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u="sng" dirty="0"/>
              <a:t>Review own testimony</a:t>
            </a:r>
            <a:r>
              <a:rPr lang="en-US" sz="2400" dirty="0"/>
              <a:t>: 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/>
              <a:t>Witness, subject / suspect:  In the IG office, but they don’t get to keep a copy</a:t>
            </a:r>
          </a:p>
          <a:p>
            <a:pPr lvl="1"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FF3300"/>
                </a:solidFill>
              </a:rPr>
              <a:t>		</a:t>
            </a:r>
            <a:r>
              <a:rPr lang="en-US" sz="1800" dirty="0">
                <a:solidFill>
                  <a:srgbClr val="FF0000"/>
                </a:solidFill>
              </a:rPr>
              <a:t>AR 20-1, Paragraph 7-1b; </a:t>
            </a:r>
            <a:r>
              <a:rPr lang="en-US" sz="1800" u="sng" dirty="0">
                <a:solidFill>
                  <a:srgbClr val="0000FF"/>
                </a:solidFill>
              </a:rPr>
              <a:t>The A&amp;I Guide</a:t>
            </a:r>
            <a:r>
              <a:rPr lang="en-US" sz="1800" dirty="0">
                <a:solidFill>
                  <a:srgbClr val="0000FF"/>
                </a:solidFill>
              </a:rPr>
              <a:t>, Part Two, Section 1-4 </a:t>
            </a:r>
          </a:p>
          <a:p>
            <a:pPr lvl="1" eaLnBrk="1" hangingPunct="1">
              <a:spcBef>
                <a:spcPts val="0"/>
              </a:spcBef>
              <a:buNone/>
            </a:pPr>
            <a:endParaRPr lang="en-US" sz="10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255676" y="581536"/>
            <a:ext cx="64702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Tempus Sans ITC" pitchFamily="82" charset="0"/>
                <a:cs typeface="Arial" charset="0"/>
              </a:rPr>
              <a:t>ELO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Tempus Sans ITC" pitchFamily="82" charset="0"/>
                <a:cs typeface="Arial" charset="0"/>
              </a:rPr>
              <a:t>  9</a:t>
            </a: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760036" y="486291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9</a:t>
              </a: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176282" y="6556831"/>
            <a:ext cx="126406" cy="1525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3559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299673"/>
            <a:ext cx="7086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STEP 3:</a:t>
            </a:r>
            <a:br>
              <a:rPr lang="en-US" sz="4000" dirty="0"/>
            </a:br>
            <a:r>
              <a:rPr lang="en-US" sz="3400" dirty="0"/>
              <a:t>Select a Course of Action</a:t>
            </a:r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137773" y="6163301"/>
            <a:ext cx="8868453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1-2 (II-1-6) / Digital Page 192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D28989-0C58-F88D-64DE-939564F31CB6}"/>
              </a:ext>
            </a:extLst>
          </p:cNvPr>
          <p:cNvSpPr/>
          <p:nvPr/>
        </p:nvSpPr>
        <p:spPr bwMode="auto">
          <a:xfrm>
            <a:off x="137773" y="6511317"/>
            <a:ext cx="169949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44BF4-9D19-D4AD-5201-312526D27580}"/>
              </a:ext>
            </a:extLst>
          </p:cNvPr>
          <p:cNvSpPr txBox="1"/>
          <p:nvPr/>
        </p:nvSpPr>
        <p:spPr>
          <a:xfrm>
            <a:off x="137773" y="1649642"/>
            <a:ext cx="891478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B2B2B2"/>
                </a:solidFill>
                <a:latin typeface="Arial" charset="0"/>
                <a:cs typeface="Arial" charset="0"/>
              </a:rPr>
              <a:t>Inspection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B2B2B2"/>
                </a:solidFill>
                <a:latin typeface="Arial" charset="0"/>
                <a:cs typeface="Arial" charset="0"/>
              </a:rPr>
              <a:t>Assistance Inquiry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B2B2B2"/>
                </a:solidFill>
                <a:latin typeface="Arial" charset="0"/>
                <a:cs typeface="Arial" charset="0"/>
              </a:rPr>
              <a:t>Evaluate and Close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B2B2B2"/>
                </a:solidFill>
                <a:latin typeface="Arial" charset="0"/>
                <a:cs typeface="Arial" charset="0"/>
              </a:rPr>
              <a:t>Referral (Command, Another Agency, or IG Office)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Investigation / Investigative Inquiry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b="1" dirty="0">
                <a:latin typeface="Arial" charset="0"/>
                <a:cs typeface="Arial" charset="0"/>
              </a:rPr>
              <a:t>Note: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Once the DA initiates an IG Investigation or Investigative Inquiry, the DA cannot terminate it, </a:t>
            </a:r>
            <a:r>
              <a:rPr lang="en-US" b="1" i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even </a:t>
            </a:r>
            <a:r>
              <a:rPr lang="en-US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if substantiation appears likely and adverse action may be appropriate</a:t>
            </a:r>
            <a:r>
              <a:rPr lang="en-US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. The </a:t>
            </a:r>
            <a:r>
              <a:rPr lang="en-US" b="1" i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IG </a:t>
            </a:r>
            <a:r>
              <a:rPr lang="en-US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must complete the investigation</a:t>
            </a:r>
            <a:r>
              <a:rPr lang="en-US" b="1" i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 and provide the results to the DA.</a:t>
            </a:r>
          </a:p>
        </p:txBody>
      </p:sp>
    </p:spTree>
    <p:extLst>
      <p:ext uri="{BB962C8B-B14F-4D97-AF65-F5344CB8AC3E}">
        <p14:creationId xmlns:p14="http://schemas.microsoft.com/office/powerpoint/2010/main" val="22170097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53928" y="1923575"/>
            <a:ext cx="4567468" cy="4494213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sz="2000" u="sng" dirty="0">
                <a:solidFill>
                  <a:srgbClr val="008000"/>
                </a:solidFill>
              </a:rPr>
              <a:t>IG INVESTIGATIVE INQUIRY </a:t>
            </a:r>
            <a:endParaRPr lang="en-US" sz="2000" dirty="0"/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dirty="0"/>
              <a:t>Resolve Allegations of a </a:t>
            </a:r>
            <a:r>
              <a:rPr lang="en-US" sz="2000" i="1" u="sng" dirty="0">
                <a:solidFill>
                  <a:srgbClr val="008000"/>
                </a:solidFill>
              </a:rPr>
              <a:t>less serious</a:t>
            </a:r>
            <a:r>
              <a:rPr lang="en-US" sz="2000" dirty="0"/>
              <a:t> nature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i="1" u="sng" dirty="0">
                <a:solidFill>
                  <a:srgbClr val="008000"/>
                </a:solidFill>
              </a:rPr>
              <a:t>Informal</a:t>
            </a:r>
            <a:r>
              <a:rPr lang="en-US" sz="2000" dirty="0"/>
              <a:t> fact-finding process (Directing Authority</a:t>
            </a:r>
            <a:r>
              <a:rPr lang="en-US" sz="2000" i="1" dirty="0"/>
              <a:t> </a:t>
            </a:r>
            <a:r>
              <a:rPr lang="en-US" sz="2000" i="1" u="sng" dirty="0">
                <a:solidFill>
                  <a:srgbClr val="008000"/>
                </a:solidFill>
              </a:rPr>
              <a:t>verbal</a:t>
            </a:r>
            <a:r>
              <a:rPr lang="en-US" sz="2000" i="1" dirty="0"/>
              <a:t> </a:t>
            </a:r>
            <a:r>
              <a:rPr lang="en-US" sz="2000" dirty="0"/>
              <a:t>or written directive)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i="1" dirty="0"/>
              <a:t>Written </a:t>
            </a:r>
            <a:r>
              <a:rPr lang="en-US" sz="2000" i="1" u="sng" dirty="0">
                <a:solidFill>
                  <a:srgbClr val="008000"/>
                </a:solidFill>
              </a:rPr>
              <a:t>ROII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i="1" dirty="0"/>
          </a:p>
          <a:p>
            <a:pPr eaLnBrk="1" hangingPunct="1">
              <a:spcBef>
                <a:spcPts val="600"/>
              </a:spcBef>
            </a:pPr>
            <a:r>
              <a:rPr lang="en-US" sz="2000" i="1" u="sng" dirty="0">
                <a:solidFill>
                  <a:srgbClr val="008000"/>
                </a:solidFill>
              </a:rPr>
              <a:t>Less testimony</a:t>
            </a:r>
            <a:r>
              <a:rPr lang="en-US" sz="2000" dirty="0"/>
              <a:t>, more statements</a:t>
            </a:r>
          </a:p>
        </p:txBody>
      </p:sp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9637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606882" y="1871104"/>
            <a:ext cx="4567468" cy="3200400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sz="2000" u="sng" dirty="0">
                <a:solidFill>
                  <a:srgbClr val="0000FF"/>
                </a:solidFill>
              </a:rPr>
              <a:t>IG INVESTIGATION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dirty="0"/>
              <a:t>Resolve Allegations of a </a:t>
            </a:r>
            <a:r>
              <a:rPr lang="en-US" sz="2000" i="1" u="sng" dirty="0">
                <a:solidFill>
                  <a:srgbClr val="0000FF"/>
                </a:solidFill>
              </a:rPr>
              <a:t>more serious</a:t>
            </a:r>
            <a:r>
              <a:rPr lang="en-US" sz="2000" dirty="0"/>
              <a:t> nature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i="1" u="sng" dirty="0">
                <a:solidFill>
                  <a:srgbClr val="0000FF"/>
                </a:solidFill>
              </a:rPr>
              <a:t>Formal</a:t>
            </a:r>
            <a:r>
              <a:rPr lang="en-US" sz="2000" dirty="0"/>
              <a:t> fact-finding process (Directing Authority </a:t>
            </a:r>
            <a:r>
              <a:rPr lang="en-US" sz="2000" i="1" u="sng" dirty="0">
                <a:solidFill>
                  <a:srgbClr val="0000FF"/>
                </a:solidFill>
              </a:rPr>
              <a:t>Written</a:t>
            </a:r>
            <a:r>
              <a:rPr lang="en-US" sz="2000" u="sng" dirty="0">
                <a:solidFill>
                  <a:srgbClr val="FF0000"/>
                </a:solidFill>
              </a:rPr>
              <a:t> </a:t>
            </a:r>
            <a:r>
              <a:rPr lang="en-US" sz="2000" u="sng" dirty="0">
                <a:solidFill>
                  <a:srgbClr val="0000FF"/>
                </a:solidFill>
              </a:rPr>
              <a:t>Directive</a:t>
            </a:r>
            <a:r>
              <a:rPr lang="en-US" sz="2000" dirty="0"/>
              <a:t>)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i="1" dirty="0"/>
              <a:t>Written </a:t>
            </a:r>
            <a:r>
              <a:rPr lang="en-US" sz="2000" i="1" u="sng" dirty="0">
                <a:solidFill>
                  <a:srgbClr val="0000FF"/>
                </a:solidFill>
              </a:rPr>
              <a:t>ROI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i="1" dirty="0"/>
          </a:p>
          <a:p>
            <a:pPr eaLnBrk="1" hangingPunct="1">
              <a:spcBef>
                <a:spcPts val="600"/>
              </a:spcBef>
            </a:pPr>
            <a:r>
              <a:rPr lang="en-US" sz="2000" i="1" u="sng" dirty="0">
                <a:solidFill>
                  <a:srgbClr val="0000FF"/>
                </a:solidFill>
              </a:rPr>
              <a:t>More testimony</a:t>
            </a:r>
            <a:r>
              <a:rPr lang="en-US" sz="2000" dirty="0"/>
              <a:t>, less statements</a:t>
            </a: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912101" y="152401"/>
            <a:ext cx="1231900" cy="1219200"/>
            <a:chOff x="7467600" y="76200"/>
            <a:chExt cx="1231900" cy="1219200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760036" y="499684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6</a:t>
              </a:r>
            </a:p>
          </p:txBody>
        </p:sp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66747" y="5636435"/>
            <a:ext cx="6922509" cy="3385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Both require the same measure of proof and due diligence by the IG.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155527" y="6571347"/>
            <a:ext cx="140920" cy="138020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6C60D3-A0DF-4528-391C-6B9D76C46E05}"/>
              </a:ext>
            </a:extLst>
          </p:cNvPr>
          <p:cNvCxnSpPr>
            <a:cxnSpLocks/>
          </p:cNvCxnSpPr>
          <p:nvPr/>
        </p:nvCxnSpPr>
        <p:spPr bwMode="auto">
          <a:xfrm>
            <a:off x="4606881" y="1746568"/>
            <a:ext cx="0" cy="3524583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4C9C7C6-3993-0CB2-84C0-E527AAF21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73" y="6163301"/>
            <a:ext cx="8868453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2-5 (II-2-10) / Digital Page 227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E519861-007F-CCCA-09C0-E60335C14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99673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kern="0"/>
              <a:t>STEP 3:</a:t>
            </a:r>
            <a:br>
              <a:rPr lang="en-US" sz="4000" kern="0"/>
            </a:br>
            <a:r>
              <a:rPr lang="en-US" sz="3400" kern="0"/>
              <a:t>Select a Course of Action</a:t>
            </a:r>
            <a:endParaRPr lang="en-US" sz="3400" kern="0" dirty="0"/>
          </a:p>
        </p:txBody>
      </p:sp>
    </p:spTree>
    <p:extLst>
      <p:ext uri="{BB962C8B-B14F-4D97-AF65-F5344CB8AC3E}">
        <p14:creationId xmlns:p14="http://schemas.microsoft.com/office/powerpoint/2010/main" val="65302692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31865"/>
            <a:ext cx="8967497" cy="55260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200" dirty="0"/>
              <a:t>The IG should retain the allegation, when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the allegation </a:t>
            </a:r>
            <a:r>
              <a:rPr lang="en-US" sz="2200" i="1" u="sng" dirty="0">
                <a:solidFill>
                  <a:srgbClr val="00B050"/>
                </a:solidFill>
              </a:rPr>
              <a:t>is</a:t>
            </a:r>
            <a:r>
              <a:rPr lang="en-US" sz="2200" dirty="0"/>
              <a:t> IG appropriate and following exists:</a:t>
            </a:r>
          </a:p>
          <a:p>
            <a:pPr eaLnBrk="1" hangingPunct="1">
              <a:buFontTx/>
              <a:buNone/>
            </a:pPr>
            <a:endParaRPr lang="en-US" sz="22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200" dirty="0"/>
              <a:t>It is the Directing Authority’s preference</a:t>
            </a:r>
          </a:p>
          <a:p>
            <a:pPr marL="457188" lvl="1" indent="0" eaLnBrk="1" hangingPunct="1">
              <a:buNone/>
            </a:pPr>
            <a:endParaRPr lang="en-US" sz="1000" dirty="0"/>
          </a:p>
          <a:p>
            <a:pPr marL="457189" lvl="1" indent="0" eaLnBrk="1" hangingPunct="1">
              <a:buNone/>
            </a:pPr>
            <a:r>
              <a:rPr lang="en-US" sz="2200" dirty="0"/>
              <a:t>			</a:t>
            </a:r>
            <a:r>
              <a:rPr lang="en-US" sz="2200" u="sng" dirty="0"/>
              <a:t>AND</a:t>
            </a:r>
          </a:p>
          <a:p>
            <a:pPr marL="457189" lvl="1" indent="0" eaLnBrk="1" hangingPunct="1">
              <a:buNone/>
            </a:pPr>
            <a:endParaRPr lang="en-US" sz="1000" u="sng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200" dirty="0"/>
              <a:t>These factors are present: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sz="2200" dirty="0"/>
              <a:t>Lack of factual information surrounding the allegation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sz="2200" dirty="0"/>
              <a:t>Sensitivity of allegations; IGs are trained investigators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sz="2200" dirty="0"/>
              <a:t>Confidentiality is important; identities must be protected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sz="2200" dirty="0"/>
              <a:t>Protect reputations AND preserve unit cohesion</a:t>
            </a:r>
          </a:p>
          <a:p>
            <a:pPr marL="457189" lvl="1" indent="0" eaLnBrk="1" hangingPunct="1">
              <a:buNone/>
            </a:pPr>
            <a:endParaRPr lang="en-US" sz="2600" dirty="0">
              <a:solidFill>
                <a:srgbClr val="008000"/>
              </a:solidFill>
            </a:endParaRPr>
          </a:p>
          <a:p>
            <a:pPr lvl="2" eaLnBrk="1" hangingPunct="1"/>
            <a:endParaRPr lang="en-US" sz="2200" dirty="0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62100" y="322533"/>
            <a:ext cx="6019800" cy="10668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What the IG </a:t>
            </a:r>
            <a:r>
              <a:rPr lang="en-US" sz="4000" i="1" u="sng" dirty="0">
                <a:solidFill>
                  <a:srgbClr val="00B050"/>
                </a:solidFill>
              </a:rPr>
              <a:t>SHOULD</a:t>
            </a:r>
            <a:r>
              <a:rPr lang="en-US" sz="4000" dirty="0">
                <a:solidFill>
                  <a:schemeClr val="tx1"/>
                </a:solidFill>
              </a:rPr>
              <a:t> Consider</a:t>
            </a:r>
            <a:endParaRPr lang="en-US" sz="4000" i="1" dirty="0">
              <a:solidFill>
                <a:schemeClr val="tx1"/>
              </a:solidFill>
            </a:endParaRPr>
          </a:p>
        </p:txBody>
      </p:sp>
      <p:pic>
        <p:nvPicPr>
          <p:cNvPr id="16" name="Picture 19" descr="Army Officer Major Gene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7564" y="2854131"/>
            <a:ext cx="944883" cy="48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760036" y="518123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  11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E3D7DC-5591-1F43-ACD1-4D297B15EB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69973" y="6542185"/>
            <a:ext cx="145144" cy="18156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3" name="Picture 29" descr="http://wwwpublic.ignet.army.mil/images/iglogo_smm.gif">
            <a:extLst>
              <a:ext uri="{FF2B5EF4-FFF2-40B4-BE49-F238E27FC236}">
                <a16:creationId xmlns:a16="http://schemas.microsoft.com/office/drawing/2014/main" id="{77DC8AC2-466D-CD70-17D8-30A27D65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48" y="2111043"/>
            <a:ext cx="986866" cy="7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57B4070A-4F4D-D5BC-7432-92CF4265B59C}"/>
              </a:ext>
            </a:extLst>
          </p:cNvPr>
          <p:cNvGrpSpPr>
            <a:grpSpLocks/>
          </p:cNvGrpSpPr>
          <p:nvPr/>
        </p:nvGrpSpPr>
        <p:grpSpPr bwMode="auto">
          <a:xfrm>
            <a:off x="7517820" y="2867580"/>
            <a:ext cx="1449677" cy="1425247"/>
            <a:chOff x="3507" y="2448"/>
            <a:chExt cx="1952" cy="1680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0D12975B-DA91-921D-F550-6396FA094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4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" y="2448"/>
              <a:ext cx="1584" cy="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C8456674-DAFD-72CB-E43C-C8122248B2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" y="3123"/>
              <a:ext cx="577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Clr>
                  <a:srgbClr val="FFFF66"/>
                </a:buClr>
              </a:pPr>
              <a:r>
                <a:rPr lang="en-US" altLang="en-US" b="1" dirty="0">
                  <a:solidFill>
                    <a:srgbClr val="00B050"/>
                  </a:solidFill>
                  <a:effectLst>
                    <a:glow rad="228600">
                      <a:srgbClr val="00B050">
                        <a:alpha val="40000"/>
                      </a:srgbClr>
                    </a:glow>
                  </a:effectLst>
                </a:rPr>
                <a:t>IG</a:t>
              </a:r>
            </a:p>
          </p:txBody>
        </p: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EB752627-AFC1-E332-28FA-E8C9C461D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1" y="3089"/>
              <a:ext cx="1078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Clr>
                  <a:srgbClr val="FFFF66"/>
                </a:buClr>
              </a:pPr>
              <a:r>
                <a:rPr lang="en-US" altLang="en-US" b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glow rad="228600">
                      <a:schemeClr val="tx2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Other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0937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085" y="2287271"/>
            <a:ext cx="8824744" cy="3886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200" dirty="0"/>
              <a:t>Factors to consider favoring an Investigation: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The allegation is </a:t>
            </a:r>
            <a:r>
              <a:rPr lang="en-US" sz="2200" u="sng" dirty="0">
                <a:solidFill>
                  <a:srgbClr val="FF0000"/>
                </a:solidFill>
              </a:rPr>
              <a:t>serious</a:t>
            </a:r>
            <a:r>
              <a:rPr lang="en-US" sz="2200" dirty="0"/>
              <a:t> and could result in </a:t>
            </a:r>
            <a:r>
              <a:rPr lang="en-US" sz="2200" u="sng" dirty="0">
                <a:solidFill>
                  <a:srgbClr val="FF0000"/>
                </a:solidFill>
              </a:rPr>
              <a:t>adverse action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u="sng" dirty="0">
                <a:solidFill>
                  <a:srgbClr val="FF0000"/>
                </a:solidFill>
              </a:rPr>
              <a:t>High degree of documentation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is important / required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The potential for </a:t>
            </a:r>
            <a:r>
              <a:rPr lang="en-US" sz="2200" u="sng" dirty="0">
                <a:solidFill>
                  <a:srgbClr val="FF0000"/>
                </a:solidFill>
              </a:rPr>
              <a:t>harm to a Soldier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(or Soldiers) exists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Adversely affects the </a:t>
            </a:r>
            <a:r>
              <a:rPr lang="en-US" sz="2200" u="sng" dirty="0">
                <a:solidFill>
                  <a:srgbClr val="FF0000"/>
                </a:solidFill>
              </a:rPr>
              <a:t>image of the Army</a:t>
            </a:r>
            <a:endParaRPr lang="en-US" sz="2200" u="sng" dirty="0"/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May have </a:t>
            </a:r>
            <a:r>
              <a:rPr lang="en-US" sz="2200" u="sng" dirty="0">
                <a:solidFill>
                  <a:srgbClr val="FF0000"/>
                </a:solidFill>
              </a:rPr>
              <a:t>great impact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on the command</a:t>
            </a:r>
            <a:endParaRPr lang="en-US" sz="22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The allegation will </a:t>
            </a:r>
            <a:r>
              <a:rPr lang="en-US" sz="2200" u="sng" dirty="0">
                <a:solidFill>
                  <a:srgbClr val="FF0000"/>
                </a:solidFill>
              </a:rPr>
              <a:t>likely have media interest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The </a:t>
            </a:r>
            <a:r>
              <a:rPr lang="en-US" sz="2200" u="sng" dirty="0">
                <a:solidFill>
                  <a:srgbClr val="FF0000"/>
                </a:solidFill>
              </a:rPr>
              <a:t>Commander directs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the IG to investigate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1409700" y="254488"/>
            <a:ext cx="6324600" cy="11430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Investigation or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 Investigative Inquiry?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5084" y="6169407"/>
            <a:ext cx="61094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2-11 (II-2-31) / Digital Page 248</a:t>
            </a: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912101" y="152402"/>
            <a:ext cx="1231900" cy="1219201"/>
            <a:chOff x="7467600" y="76200"/>
            <a:chExt cx="1231900" cy="1219200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7760036" y="532633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pic>
        <p:nvPicPr>
          <p:cNvPr id="9" name="Picture 2" descr="C:\Users\michael.p.warrington\AppData\Local\Microsoft\Windows\Temporary Internet Files\Content.IE5\5E9EYWSO\MC900433836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829" y="5486629"/>
            <a:ext cx="914172" cy="914172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 bwMode="auto">
          <a:xfrm flipH="1">
            <a:off x="174113" y="6574907"/>
            <a:ext cx="159657" cy="138020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1478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545DC-F828-7EAD-32A6-236EFD048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3">
            <a:extLst>
              <a:ext uri="{FF2B5EF4-FFF2-40B4-BE49-F238E27FC236}">
                <a16:creationId xmlns:a16="http://schemas.microsoft.com/office/drawing/2014/main" id="{7CC0BB3E-EFEE-103E-DBDE-24E516CC70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A7D1C765-74D4-8868-8A56-C020D06BC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8228" y="1915107"/>
            <a:ext cx="8686799" cy="4428744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800" dirty="0"/>
          </a:p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endParaRPr lang="en-US" sz="800" dirty="0"/>
          </a:p>
          <a:p>
            <a:pPr eaLnBrk="1" hangingPunct="1">
              <a:buFontTx/>
              <a:buNone/>
            </a:pPr>
            <a:endParaRPr lang="en-US" sz="2100" dirty="0"/>
          </a:p>
          <a:p>
            <a:pPr eaLnBrk="1" hangingPunct="1"/>
            <a:endParaRPr lang="en-US" sz="21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F7BA3D-6AC0-4071-FECB-F9FA360768BC}"/>
              </a:ext>
            </a:extLst>
          </p:cNvPr>
          <p:cNvSpPr/>
          <p:nvPr/>
        </p:nvSpPr>
        <p:spPr>
          <a:xfrm>
            <a:off x="322488" y="1892062"/>
            <a:ext cx="868276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6.  Describe an IG Investigation and an IG Investigative Inquiry and the differences between them.  </a:t>
            </a: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7.  Describe the procedures for referring allegations of impropriety to the command.</a:t>
            </a: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10.  Determine if an allegation received by the IG is appropriate for IG action. </a:t>
            </a: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11.  Explain which IG method – Investigative Inquiry or Investigation – is preferable for a particular case.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6845E-1371-A863-06B0-6734B3456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6" y="2879498"/>
            <a:ext cx="7603959" cy="3329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3E82F-0C7D-E1EF-2D18-297CBD7F2C84}"/>
              </a:ext>
            </a:extLst>
          </p:cNvPr>
          <p:cNvSpPr txBox="1"/>
          <p:nvPr/>
        </p:nvSpPr>
        <p:spPr>
          <a:xfrm>
            <a:off x="96253" y="3807971"/>
            <a:ext cx="904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IGs will 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formally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refer</a:t>
            </a:r>
            <a:r>
              <a:rPr lang="en-US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ALL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command-appropriate allegations to the command using a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formal command referral memorandum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758ACA-66A4-921A-E3E8-70E1977C7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53" y="1799183"/>
            <a:ext cx="8824744" cy="34540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200" kern="0" dirty="0"/>
              <a:t>Factors to consider favoring an Investigation: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The allegation is </a:t>
            </a:r>
            <a:r>
              <a:rPr lang="en-US" sz="2200" u="sng" kern="0" dirty="0">
                <a:solidFill>
                  <a:srgbClr val="FF0000"/>
                </a:solidFill>
              </a:rPr>
              <a:t>serious</a:t>
            </a:r>
            <a:r>
              <a:rPr lang="en-US" sz="2200" kern="0" dirty="0"/>
              <a:t> and could result in </a:t>
            </a:r>
            <a:r>
              <a:rPr lang="en-US" sz="2200" u="sng" kern="0" dirty="0">
                <a:solidFill>
                  <a:srgbClr val="FF0000"/>
                </a:solidFill>
              </a:rPr>
              <a:t>adverse action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u="sng" kern="0" dirty="0">
                <a:solidFill>
                  <a:srgbClr val="FF0000"/>
                </a:solidFill>
              </a:rPr>
              <a:t>High degree of documentation</a:t>
            </a:r>
            <a:r>
              <a:rPr lang="en-US" sz="2200" kern="0" dirty="0">
                <a:solidFill>
                  <a:srgbClr val="FF0000"/>
                </a:solidFill>
              </a:rPr>
              <a:t> </a:t>
            </a:r>
            <a:r>
              <a:rPr lang="en-US" sz="2200" kern="0" dirty="0"/>
              <a:t>is important / required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The potential for </a:t>
            </a:r>
            <a:r>
              <a:rPr lang="en-US" sz="2200" u="sng" kern="0" dirty="0">
                <a:solidFill>
                  <a:srgbClr val="FF0000"/>
                </a:solidFill>
              </a:rPr>
              <a:t>harm to a Soldier</a:t>
            </a:r>
            <a:r>
              <a:rPr lang="en-US" sz="2200" kern="0" dirty="0">
                <a:solidFill>
                  <a:srgbClr val="FF0000"/>
                </a:solidFill>
              </a:rPr>
              <a:t> </a:t>
            </a:r>
            <a:r>
              <a:rPr lang="en-US" sz="2200" kern="0" dirty="0"/>
              <a:t>(or Soldiers) exists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Adversely affects the </a:t>
            </a:r>
            <a:r>
              <a:rPr lang="en-US" sz="2200" u="sng" kern="0" dirty="0">
                <a:solidFill>
                  <a:srgbClr val="FF0000"/>
                </a:solidFill>
              </a:rPr>
              <a:t>image of the Army</a:t>
            </a:r>
            <a:endParaRPr lang="en-US" sz="2200" u="sng" kern="0" dirty="0"/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May have </a:t>
            </a:r>
            <a:r>
              <a:rPr lang="en-US" sz="2200" u="sng" kern="0" dirty="0">
                <a:solidFill>
                  <a:srgbClr val="FF0000"/>
                </a:solidFill>
              </a:rPr>
              <a:t>great impact</a:t>
            </a:r>
            <a:r>
              <a:rPr lang="en-US" sz="2200" kern="0" dirty="0">
                <a:solidFill>
                  <a:srgbClr val="FF0000"/>
                </a:solidFill>
              </a:rPr>
              <a:t> </a:t>
            </a:r>
            <a:r>
              <a:rPr lang="en-US" sz="2200" kern="0" dirty="0"/>
              <a:t>on the command</a:t>
            </a:r>
            <a:endParaRPr lang="en-US" sz="2200" kern="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The allegation will </a:t>
            </a:r>
            <a:r>
              <a:rPr lang="en-US" sz="2200" u="sng" kern="0" dirty="0">
                <a:solidFill>
                  <a:srgbClr val="FF0000"/>
                </a:solidFill>
              </a:rPr>
              <a:t>likely have media interest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The </a:t>
            </a:r>
            <a:r>
              <a:rPr lang="en-US" sz="2200" u="sng" kern="0" dirty="0">
                <a:solidFill>
                  <a:srgbClr val="FF0000"/>
                </a:solidFill>
              </a:rPr>
              <a:t>Commander directs</a:t>
            </a:r>
            <a:r>
              <a:rPr lang="en-US" sz="2200" kern="0" dirty="0">
                <a:solidFill>
                  <a:srgbClr val="FF0000"/>
                </a:solidFill>
              </a:rPr>
              <a:t> </a:t>
            </a:r>
            <a:r>
              <a:rPr lang="en-US" sz="2200" kern="0" dirty="0"/>
              <a:t>the IG to investigate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9EB0CB4-AD92-1256-2767-F458E365A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</p:spTree>
    <p:extLst>
      <p:ext uri="{BB962C8B-B14F-4D97-AF65-F5344CB8AC3E}">
        <p14:creationId xmlns:p14="http://schemas.microsoft.com/office/powerpoint/2010/main" val="260082994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5" grpId="0"/>
      <p:bldP spid="5" grpId="1"/>
      <p:bldP spid="5" grpId="2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6325" name="Rectangle 7"/>
          <p:cNvSpPr>
            <a:spLocks noGrp="1" noChangeArrowheads="1"/>
          </p:cNvSpPr>
          <p:nvPr>
            <p:ph type="title"/>
          </p:nvPr>
        </p:nvSpPr>
        <p:spPr>
          <a:xfrm>
            <a:off x="1338364" y="73124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ffectLst>
                  <a:glow rad="228600">
                    <a:srgbClr val="FFC000">
                      <a:alpha val="40000"/>
                    </a:srgbClr>
                  </a:glow>
                </a:effectLst>
              </a:rPr>
              <a:t>ALAMO Case Study</a:t>
            </a:r>
            <a:endParaRPr lang="en-US" sz="3400" dirty="0"/>
          </a:p>
        </p:txBody>
      </p:sp>
      <p:sp>
        <p:nvSpPr>
          <p:cNvPr id="19" name="WordArt 10"/>
          <p:cNvSpPr>
            <a:spLocks noChangeArrowheads="1" noChangeShapeType="1" noTextEdit="1"/>
          </p:cNvSpPr>
          <p:nvPr/>
        </p:nvSpPr>
        <p:spPr bwMode="auto">
          <a:xfrm>
            <a:off x="199725" y="2209800"/>
            <a:ext cx="87630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22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 charset="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3138651" y="1512103"/>
            <a:ext cx="1066800" cy="457200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3A6EEDA-0F55-C501-5101-7AF073046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451" y="1649539"/>
            <a:ext cx="1066800" cy="457200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8F947-87D5-AF5E-3272-FAFFFA49A114}"/>
              </a:ext>
            </a:extLst>
          </p:cNvPr>
          <p:cNvSpPr txBox="1"/>
          <p:nvPr/>
        </p:nvSpPr>
        <p:spPr>
          <a:xfrm>
            <a:off x="3049622" y="975293"/>
            <a:ext cx="4659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(Course Material- Day 8- PE# 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454D88-530D-6C17-2997-16C4AFBD0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" y="1821154"/>
            <a:ext cx="4187699" cy="4618445"/>
          </a:xfrm>
          <a:prstGeom prst="rect">
            <a:avLst/>
          </a:prstGeom>
        </p:spPr>
      </p:pic>
      <p:pic>
        <p:nvPicPr>
          <p:cNvPr id="21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8647" y="1649539"/>
            <a:ext cx="6510203" cy="487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1002179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brain-x-ray-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313" y="1855463"/>
            <a:ext cx="7300387" cy="43930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D18A0-86A4-8F45-8493-CF50935F28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1FB1DE29-0193-396F-A757-D4EB9E200336}"/>
              </a:ext>
            </a:extLst>
          </p:cNvPr>
          <p:cNvSpPr txBox="1">
            <a:spLocks/>
          </p:cNvSpPr>
          <p:nvPr/>
        </p:nvSpPr>
        <p:spPr bwMode="auto">
          <a:xfrm>
            <a:off x="1028700" y="250723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Could This Be You? </a:t>
            </a:r>
          </a:p>
        </p:txBody>
      </p:sp>
    </p:spTree>
    <p:extLst>
      <p:ext uri="{BB962C8B-B14F-4D97-AF65-F5344CB8AC3E}">
        <p14:creationId xmlns:p14="http://schemas.microsoft.com/office/powerpoint/2010/main" val="37125043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B3D2C15-D9B3-7740-0030-83E3A4362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FDA287-1E58-E2FF-D9BF-237526439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" y="1821154"/>
            <a:ext cx="4364571" cy="4618445"/>
          </a:xfrm>
          <a:prstGeom prst="rect">
            <a:avLst/>
          </a:prstGeom>
        </p:spPr>
      </p:pic>
      <p:sp>
        <p:nvSpPr>
          <p:cNvPr id="34818" name="Footer Placeholder 3">
            <a:extLst>
              <a:ext uri="{FF2B5EF4-FFF2-40B4-BE49-F238E27FC236}">
                <a16:creationId xmlns:a16="http://schemas.microsoft.com/office/drawing/2014/main" id="{E6E23413-AFD1-DABE-6E1B-8517E3394B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6325" name="Rectangle 7">
            <a:extLst>
              <a:ext uri="{FF2B5EF4-FFF2-40B4-BE49-F238E27FC236}">
                <a16:creationId xmlns:a16="http://schemas.microsoft.com/office/drawing/2014/main" id="{5532ED49-8381-6AAB-B373-841748433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ffectLst>
                  <a:glow rad="228600">
                    <a:srgbClr val="FFC000">
                      <a:alpha val="40000"/>
                    </a:srgbClr>
                  </a:glow>
                </a:effectLst>
              </a:rPr>
              <a:t>ALAMO Case Study</a:t>
            </a:r>
            <a:br>
              <a:rPr lang="en-US" sz="4000" dirty="0"/>
            </a:br>
            <a:r>
              <a:rPr lang="en-US" sz="3400" dirty="0"/>
              <a:t>Step 1</a:t>
            </a:r>
          </a:p>
        </p:txBody>
      </p:sp>
      <p:sp>
        <p:nvSpPr>
          <p:cNvPr id="19" name="WordArt 10">
            <a:extLst>
              <a:ext uri="{FF2B5EF4-FFF2-40B4-BE49-F238E27FC236}">
                <a16:creationId xmlns:a16="http://schemas.microsoft.com/office/drawing/2014/main" id="{74344465-FA3C-B5F1-00E2-64FF17AD2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725" y="2209800"/>
            <a:ext cx="87630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22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 charset="0"/>
            </a:endParaRPr>
          </a:p>
        </p:txBody>
      </p:sp>
      <p:pic>
        <p:nvPicPr>
          <p:cNvPr id="21" name="Picture 5" descr="Alamo.png">
            <a:extLst>
              <a:ext uri="{FF2B5EF4-FFF2-40B4-BE49-F238E27FC236}">
                <a16:creationId xmlns:a16="http://schemas.microsoft.com/office/drawing/2014/main" id="{D8B40644-7352-3325-AF02-EF6CE1919E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923CBF98-A08C-DA84-3695-12173B6CD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889" y="2617671"/>
            <a:ext cx="1066800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9EE166-CB20-E2D2-9DD2-C4757DEF8C7B}"/>
              </a:ext>
            </a:extLst>
          </p:cNvPr>
          <p:cNvSpPr/>
          <p:nvPr/>
        </p:nvSpPr>
        <p:spPr>
          <a:xfrm>
            <a:off x="4467131" y="2608050"/>
            <a:ext cx="4733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#1 - LTC Bowie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(Course Material- Day 8- PE# 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32D38-8B77-9849-4692-4547DD486674}"/>
              </a:ext>
            </a:extLst>
          </p:cNvPr>
          <p:cNvSpPr/>
          <p:nvPr/>
        </p:nvSpPr>
        <p:spPr>
          <a:xfrm>
            <a:off x="4572000" y="3821547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are the issues and allegations?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Who is the subject / suspect?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What’s the next step in the IGAP?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9AB7FB-F6B5-15AD-E7EA-236D80BF1CF9}"/>
              </a:ext>
            </a:extLst>
          </p:cNvPr>
          <p:cNvSpPr/>
          <p:nvPr/>
        </p:nvSpPr>
        <p:spPr bwMode="auto">
          <a:xfrm>
            <a:off x="3232286" y="1757831"/>
            <a:ext cx="846306" cy="120781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53E4F8C9-12EA-94AE-2126-BCA5B3174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834" y="5987650"/>
            <a:ext cx="5770867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 (1) and 7-1b(1) Digital Page 55 and 62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1-14 (II-1-31) / Digital Page 217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FB37AD6-A5FB-A67D-F8D4-6595D1997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3941"/>
            <a:ext cx="4191000" cy="4722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1  Receive the IGAR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DB74BD28-A9AA-406E-D4AC-F81E49D74C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2573" y="1673940"/>
            <a:ext cx="1993229" cy="175348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3DCCB710-CD48-1365-ECDD-D5269BDD9E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2574" y="1966745"/>
            <a:ext cx="1917848" cy="17793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3A2E0D4-1544-68C5-78D5-719F6B074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6755" y="1762074"/>
            <a:ext cx="1275819" cy="322808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F026E7-AEDF-B983-E17A-A5093DF553F6}"/>
              </a:ext>
            </a:extLst>
          </p:cNvPr>
          <p:cNvSpPr/>
          <p:nvPr/>
        </p:nvSpPr>
        <p:spPr bwMode="auto">
          <a:xfrm>
            <a:off x="228600" y="6557056"/>
            <a:ext cx="94021" cy="14608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1907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8AE942-FFF2-D2AB-FB3B-4C54096F7A2E}"/>
              </a:ext>
            </a:extLst>
          </p:cNvPr>
          <p:cNvSpPr/>
          <p:nvPr/>
        </p:nvSpPr>
        <p:spPr>
          <a:xfrm>
            <a:off x="4474723" y="3444123"/>
            <a:ext cx="474130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talk to the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complainant…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PE #2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Do we have clarification on the issues and allegations?</a:t>
            </a: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6AD86A72-0F46-7A0F-8C5B-696C359E0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97E2D80-C220-041E-2AB1-6723D37071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E412A-B068-7ED0-7863-1117AB4CB8E8}"/>
              </a:ext>
            </a:extLst>
          </p:cNvPr>
          <p:cNvSpPr/>
          <p:nvPr/>
        </p:nvSpPr>
        <p:spPr bwMode="auto">
          <a:xfrm>
            <a:off x="3112851" y="1692613"/>
            <a:ext cx="630751" cy="195247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08561531-1A95-EAFC-1F8D-4436E4AED2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0378" y="1887860"/>
            <a:ext cx="1910545" cy="23277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86396C39-8096-E0F9-1869-65DC8F1D4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8" y="2872027"/>
            <a:ext cx="1910545" cy="572096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834C958B-E609-DC2D-3E49-2749CABBA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09" y="2120630"/>
            <a:ext cx="1910545" cy="71956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F4897979-503E-7A90-834A-CCAE0CF44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923" y="1841134"/>
            <a:ext cx="4233077" cy="1666107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dirty="0"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41573-1123-98A3-26F4-8470BC9F8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1831752"/>
            <a:ext cx="4421553" cy="4618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6A7DCC-A2B8-ACA1-DC84-E001AB24F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99" y="3830300"/>
            <a:ext cx="1619905" cy="1282092"/>
          </a:xfrm>
          <a:prstGeom prst="rect">
            <a:avLst/>
          </a:prstGeom>
        </p:spPr>
      </p:pic>
      <p:sp>
        <p:nvSpPr>
          <p:cNvPr id="19" name="Text Box 11">
            <a:extLst>
              <a:ext uri="{FF2B5EF4-FFF2-40B4-BE49-F238E27FC236}">
                <a16:creationId xmlns:a16="http://schemas.microsoft.com/office/drawing/2014/main" id="{BEEDE29A-9281-759F-974B-A4767EB55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602" y="5983085"/>
            <a:ext cx="5577088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6-1d(2)(b) / Digital Page 55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2-6 (II-2-12) / Digital Page 229</a:t>
            </a:r>
          </a:p>
        </p:txBody>
      </p:sp>
    </p:spTree>
    <p:extLst>
      <p:ext uri="{BB962C8B-B14F-4D97-AF65-F5344CB8AC3E}">
        <p14:creationId xmlns:p14="http://schemas.microsoft.com/office/powerpoint/2010/main" val="68291925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56181F7-3C0B-C9E6-6BC6-5061777A0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130EDB28-F39D-712B-8D64-0345A965E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253" y="5034033"/>
            <a:ext cx="1066800" cy="325908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FB54E9-6505-81C7-F489-8E27297BEDAD}"/>
              </a:ext>
            </a:extLst>
          </p:cNvPr>
          <p:cNvSpPr/>
          <p:nvPr/>
        </p:nvSpPr>
        <p:spPr>
          <a:xfrm>
            <a:off x="4669279" y="3563349"/>
            <a:ext cx="442155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standards apply?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Who can help determine and refine standard selection?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Punitive or Non-Punitive?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talk to the SJA…  PE #3</a:t>
            </a:r>
          </a:p>
        </p:txBody>
      </p:sp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D8DA2DC8-75CA-8427-A054-4760C3C729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JAGCrest1.gif">
            <a:extLst>
              <a:ext uri="{FF2B5EF4-FFF2-40B4-BE49-F238E27FC236}">
                <a16:creationId xmlns:a16="http://schemas.microsoft.com/office/drawing/2014/main" id="{7919932B-41B1-85B4-74CD-E432A27C3E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2668" y="5470698"/>
            <a:ext cx="740059" cy="74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86633DEF-096E-5439-7839-31EBC002D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4A980EE-FDAA-69FF-FB60-6F787F236C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76AAF-1430-61DC-3889-5FFA4150AF14}"/>
              </a:ext>
            </a:extLst>
          </p:cNvPr>
          <p:cNvSpPr/>
          <p:nvPr/>
        </p:nvSpPr>
        <p:spPr bwMode="auto">
          <a:xfrm>
            <a:off x="3112851" y="1692613"/>
            <a:ext cx="630751" cy="195247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08A20850-107B-B523-C0DA-94C40E581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389" y="5985082"/>
            <a:ext cx="5577088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6-1d(2)(b) / Digital Page 55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2-6 (II-2-12) / Digital Page 229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99F6CCFC-71A1-E5C6-BD18-669146716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0378" y="1887860"/>
            <a:ext cx="1910545" cy="23277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5C716C0F-420F-D8D5-E6A7-EBFC0CFDF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8" y="2872027"/>
            <a:ext cx="1910545" cy="572096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8AB6901-1105-CD27-A339-BFBD7917E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09" y="2120630"/>
            <a:ext cx="1910545" cy="71956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F8A7D508-9004-9C9E-9804-4E7AA5309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923" y="1841134"/>
            <a:ext cx="4233077" cy="1666107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dirty="0"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dirty="0"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latin typeface="Arial" charset="0"/>
                <a:cs typeface="Arial" charset="0"/>
              </a:rPr>
              <a:t>Acknowledge Receipt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6553E5-E2B8-1546-1A5C-3D68FEE1E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1831752"/>
            <a:ext cx="4421553" cy="46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402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629195" y="132300"/>
            <a:ext cx="67818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      4-Part Allegation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4614" y="1804684"/>
            <a:ext cx="8778114" cy="4047744"/>
          </a:xfrm>
        </p:spPr>
        <p:txBody>
          <a:bodyPr/>
          <a:lstStyle/>
          <a:p>
            <a:pPr marL="512750" indent="-512750" eaLnBrk="1" hangingPunct="1">
              <a:buClr>
                <a:srgbClr val="FFFF00"/>
              </a:buClr>
              <a:buNone/>
            </a:pPr>
            <a:r>
              <a:rPr lang="en-US" sz="2800" dirty="0"/>
              <a:t>#1 COL Santa Anna improperly mistreated his subordinates in violation of Army Regulation (AR) 600-20, paragraph 4-19.</a:t>
            </a:r>
          </a:p>
          <a:p>
            <a:pPr marL="512750" indent="-512750" eaLnBrk="1" hangingPunct="1">
              <a:buClr>
                <a:srgbClr val="FFFF00"/>
              </a:buClr>
              <a:buNone/>
            </a:pPr>
            <a:endParaRPr lang="en-US" sz="1400" dirty="0"/>
          </a:p>
          <a:p>
            <a:pPr marL="512750" indent="-512750" eaLnBrk="1" hangingPunct="1">
              <a:buClr>
                <a:srgbClr val="FFFF00"/>
              </a:buClr>
              <a:buNone/>
            </a:pPr>
            <a:endParaRPr lang="en-US" sz="1400" dirty="0"/>
          </a:p>
          <a:p>
            <a:pPr marL="512750" indent="-512750" eaLnBrk="1" hangingPunct="1">
              <a:buClr>
                <a:srgbClr val="FFFF00"/>
              </a:buClr>
              <a:buNone/>
            </a:pPr>
            <a:r>
              <a:rPr lang="en-US" sz="2800" dirty="0"/>
              <a:t>#2 COL Santa Anna improperly relieved a subordinate commander in violation of AR 600-20, paragraph 2-17.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endParaRPr lang="en-US" sz="2800" dirty="0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505200" y="1805675"/>
            <a:ext cx="2209800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xxxxxxxxxxxx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52566" y="5452319"/>
            <a:ext cx="80740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Which version of </a:t>
            </a:r>
            <a:r>
              <a:rPr lang="en-US" sz="20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AR 600-20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was in effect at the time?</a:t>
            </a:r>
          </a:p>
        </p:txBody>
      </p:sp>
      <p:pic>
        <p:nvPicPr>
          <p:cNvPr id="8" name="Picture 5" descr="Alam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24EC2438-D0B3-2CCD-E5D8-A614B44D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5914975"/>
            <a:ext cx="75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Who, Improperly, Did, IVO</a:t>
            </a:r>
          </a:p>
        </p:txBody>
      </p:sp>
    </p:spTree>
    <p:extLst>
      <p:ext uri="{BB962C8B-B14F-4D97-AF65-F5344CB8AC3E}">
        <p14:creationId xmlns:p14="http://schemas.microsoft.com/office/powerpoint/2010/main" val="340059669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1436913" y="103893"/>
            <a:ext cx="5978106" cy="1460427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Elements of Proof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000" dirty="0"/>
              <a:t>AR 600-20 </a:t>
            </a:r>
            <a:r>
              <a:rPr lang="en-US" sz="2000" dirty="0">
                <a:solidFill>
                  <a:srgbClr val="0000FF"/>
                </a:solidFill>
              </a:rPr>
              <a:t>(6 November 2014)</a:t>
            </a:r>
            <a:r>
              <a:rPr lang="en-US" sz="2000" dirty="0"/>
              <a:t>, paragraph 4-19,</a:t>
            </a:r>
            <a:br>
              <a:rPr lang="en-US" sz="2000" dirty="0"/>
            </a:br>
            <a:r>
              <a:rPr lang="en-US" sz="2000" dirty="0"/>
              <a:t>Treatment of persons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0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0095" y="2109048"/>
            <a:ext cx="8623815" cy="4038600"/>
          </a:xfrm>
        </p:spPr>
        <p:txBody>
          <a:bodyPr/>
          <a:lstStyle/>
          <a:p>
            <a:pPr marL="342891" lvl="1" indent="-342891">
              <a:buNone/>
              <a:defRPr/>
            </a:pPr>
            <a:r>
              <a:rPr lang="en-US" sz="1500" i="1" dirty="0"/>
              <a:t>	</a:t>
            </a:r>
            <a:r>
              <a:rPr lang="en-US" sz="2400" i="1" dirty="0"/>
              <a:t>The Army is a values-based organization where everyone is expected to do what is right by treating all persons as they should be treated – with dignity and respect. </a:t>
            </a:r>
            <a:r>
              <a:rPr lang="en-US" sz="2400" i="1" u="sng" dirty="0">
                <a:solidFill>
                  <a:srgbClr val="FF0000"/>
                </a:solidFill>
              </a:rPr>
              <a:t>Hazing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u="sng" dirty="0">
                <a:solidFill>
                  <a:srgbClr val="FF0000"/>
                </a:solidFill>
              </a:rPr>
              <a:t>bullying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/>
              <a:t>and </a:t>
            </a:r>
            <a:r>
              <a:rPr lang="en-US" sz="2400" i="1" u="sng" dirty="0">
                <a:solidFill>
                  <a:srgbClr val="FF0000"/>
                </a:solidFill>
              </a:rPr>
              <a:t>other behaviors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/>
              <a:t>that undermine dignity and respect are fundamentally in opposition to our values and are prohibited. This paragraph is punitive.</a:t>
            </a:r>
          </a:p>
          <a:p>
            <a:pPr marL="342891" lvl="1" indent="-342891">
              <a:buNone/>
              <a:defRPr/>
            </a:pPr>
            <a:endParaRPr lang="en-US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891" lvl="1" indent="-342891">
              <a:buNone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en-US" sz="2400" dirty="0"/>
              <a:t>What are the elements of proof of this standard?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5000"/>
              </a:lnSpc>
              <a:buClr>
                <a:srgbClr val="FFFF00"/>
              </a:buClr>
              <a:buFontTx/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3" name="Picture 5" descr="Alam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7DCED0E-9166-566D-DBD6-D4FE4673D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</p:spTree>
    <p:extLst>
      <p:ext uri="{BB962C8B-B14F-4D97-AF65-F5344CB8AC3E}">
        <p14:creationId xmlns:p14="http://schemas.microsoft.com/office/powerpoint/2010/main" val="28020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1204" name="Text Placeholder 4"/>
          <p:cNvSpPr>
            <a:spLocks noGrp="1"/>
          </p:cNvSpPr>
          <p:nvPr>
            <p:ph type="body" sz="half" idx="1"/>
          </p:nvPr>
        </p:nvSpPr>
        <p:spPr>
          <a:xfrm>
            <a:off x="266700" y="1693156"/>
            <a:ext cx="8610600" cy="4495800"/>
          </a:xfrm>
        </p:spPr>
        <p:txBody>
          <a:bodyPr/>
          <a:lstStyle/>
          <a:p>
            <a:pPr>
              <a:spcBef>
                <a:spcPts val="300"/>
              </a:spcBef>
              <a:buNone/>
            </a:pPr>
            <a:r>
              <a:rPr lang="en-US" sz="1600" dirty="0"/>
              <a:t>a.  When a higher-ranking commander loses confidence in a subordinate commander’s ability to command due to misconduct, poor judgment, the subordinate’s inability to complete assigned duties, or for other similar reasons, the higher-ranking commander has the authority to relieve the subordinate commander.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1.  Must counsel unless inappropriate or impractical under the circumstances. 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2.  Commander may temporarily suspend but must get final written approval 		  from the first general officer in the chain of command. 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3.  Action is temporary until the first general officer in the chain of command 	  	  submits his or her written approval.</a:t>
            </a:r>
            <a:endParaRPr lang="en-US" sz="1600" i="1" dirty="0"/>
          </a:p>
          <a:p>
            <a:pPr>
              <a:buFontTx/>
              <a:buNone/>
            </a:pPr>
            <a:r>
              <a:rPr lang="en-US" sz="2400" i="1" u="sng" dirty="0">
                <a:solidFill>
                  <a:srgbClr val="0033CC"/>
                </a:solidFill>
              </a:rPr>
              <a:t>"BUT"</a:t>
            </a:r>
          </a:p>
          <a:p>
            <a:pPr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/>
              <a:t>b.  If relieved as a result of an AR 15-6 investigation, then 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1.  Referral and comment procedure of that regulation must be followed.   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2.  Relieved officer may be temporarily suspended pending completion of the 	  procedural safeguards contained in AR 15-6. 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3.  Action to relieve before completion of the procedural safeguards of 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/>
              <a:t>		  AR 15-6 is a temporary suspension.</a:t>
            </a:r>
          </a:p>
          <a:p>
            <a:endParaRPr lang="en-US" sz="8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95757" y="381003"/>
            <a:ext cx="7086600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Arial" charset="0"/>
              </a:rPr>
              <a:t>Elements of Proof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AR 600-20, paragraph 2-17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Relief for Cause</a:t>
            </a:r>
          </a:p>
        </p:txBody>
      </p:sp>
      <p:pic>
        <p:nvPicPr>
          <p:cNvPr id="5" name="Picture 5" descr="Alam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183836" y="6531364"/>
            <a:ext cx="140920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89700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8EF01F5-9A1D-2ADB-BF31-C8F0307B6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5EE50D0F-3AD0-AFF7-2C9E-D7619C59A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5920B4D-B2D2-1D58-44E0-9937CD8BC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32A0758-4BD2-5402-E481-9AFBD0A869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8B25FF-4CE7-D3CF-D3D5-370470E60024}"/>
              </a:ext>
            </a:extLst>
          </p:cNvPr>
          <p:cNvSpPr/>
          <p:nvPr/>
        </p:nvSpPr>
        <p:spPr bwMode="auto">
          <a:xfrm>
            <a:off x="3112851" y="1692613"/>
            <a:ext cx="630751" cy="195247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2A4A4D60-73E4-5813-8450-8E6BD2A2EC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0378" y="1887860"/>
            <a:ext cx="1910545" cy="23277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C1ED3DCE-61E3-63F7-C24D-4E019B861E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8" y="2872027"/>
            <a:ext cx="1910545" cy="572096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30DCBF8-D104-49D3-F232-6EE3C5BFB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09" y="2120630"/>
            <a:ext cx="1910545" cy="71956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04C14330-DA56-723D-F508-81F4A017D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923" y="1841134"/>
            <a:ext cx="4233077" cy="1666107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773E1-61DD-EFA8-C564-F02AA6514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1831752"/>
            <a:ext cx="4421553" cy="46184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E22FA4-894E-8DD8-9B10-D79C0C4BB472}"/>
              </a:ext>
            </a:extLst>
          </p:cNvPr>
          <p:cNvSpPr/>
          <p:nvPr/>
        </p:nvSpPr>
        <p:spPr>
          <a:xfrm>
            <a:off x="4908552" y="3853303"/>
            <a:ext cx="4051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Is this IG Appropriate?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Why or why not?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are the IG’s reporting requirements?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3110F68E-BAED-B125-E63D-F1405B37B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602" y="6142420"/>
            <a:ext cx="565665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2-7 (II-2-13) / Digital Page 230</a:t>
            </a:r>
          </a:p>
        </p:txBody>
      </p:sp>
    </p:spTree>
    <p:extLst>
      <p:ext uri="{BB962C8B-B14F-4D97-AF65-F5344CB8AC3E}">
        <p14:creationId xmlns:p14="http://schemas.microsoft.com/office/powerpoint/2010/main" val="4127151740"/>
      </p:ext>
    </p:extLst>
  </p:cSld>
  <p:clrMapOvr>
    <a:masterClrMapping/>
  </p:clrMapOvr>
  <p:transition>
    <p:pull/>
    <p:sndAc>
      <p:endSnd/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194134E-CE1E-628A-BDDA-E33DBA890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10E9AE6C-4EED-AFA0-7619-1EDC79934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7491758A-63D5-87E7-9B02-B20BFF1EC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89525A4-F6F9-8626-1498-3B015240A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5C9243-8CAD-50F7-C2C2-B5F0BD50CE2E}"/>
              </a:ext>
            </a:extLst>
          </p:cNvPr>
          <p:cNvSpPr/>
          <p:nvPr/>
        </p:nvSpPr>
        <p:spPr bwMode="auto">
          <a:xfrm>
            <a:off x="3112851" y="1692613"/>
            <a:ext cx="630751" cy="195247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06270E5B-98F5-FECC-B9AD-5853BD3CBE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0378" y="1887860"/>
            <a:ext cx="1910545" cy="23277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09096B2A-C969-8A95-B8DE-9E59E4FD3C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8" y="2872027"/>
            <a:ext cx="1910545" cy="572096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6777570E-6584-33C9-F96D-03D1A975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09" y="2120630"/>
            <a:ext cx="1910545" cy="71956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46CE252-C266-9D03-BF54-464977A0D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923" y="1841134"/>
            <a:ext cx="4233077" cy="1666107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dirty="0"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A8CE4A-D74F-28BD-C585-BFB718380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1831752"/>
            <a:ext cx="4421553" cy="4618445"/>
          </a:xfrm>
          <a:prstGeom prst="rect">
            <a:avLst/>
          </a:prstGeo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90AC4612-B39E-1D47-9BA0-5E16E21D7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226" y="6173979"/>
            <a:ext cx="5913784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2-8 (II - 2 - 16) / Digital Page 233</a:t>
            </a:r>
          </a:p>
        </p:txBody>
      </p:sp>
    </p:spTree>
    <p:extLst>
      <p:ext uri="{BB962C8B-B14F-4D97-AF65-F5344CB8AC3E}">
        <p14:creationId xmlns:p14="http://schemas.microsoft.com/office/powerpoint/2010/main" val="1250609394"/>
      </p:ext>
    </p:extLst>
  </p:cSld>
  <p:clrMapOvr>
    <a:masterClrMapping/>
  </p:clrMapOvr>
  <p:transition>
    <p:pull/>
    <p:sndAc>
      <p:endSnd/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3A5C7-2D2C-BCBB-FD89-7D25F1E59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C653F-8E63-5757-8CE9-0B5B8E3947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1E20C5F4-12AA-8E9D-D8BF-E6C61A499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9575" y="182077"/>
            <a:ext cx="7086600" cy="9144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Reporting Requirements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For Allegations Against: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9BE3F10-F85C-CE28-5498-F2B38C4768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5744" y="2254653"/>
            <a:ext cx="8592725" cy="3976968"/>
          </a:xfrm>
        </p:spPr>
        <p:txBody>
          <a:bodyPr/>
          <a:lstStyle/>
          <a:p>
            <a:pPr marL="228594" indent="-228594" eaLnBrk="1" hangingPunct="1">
              <a:spcBef>
                <a:spcPts val="200"/>
              </a:spcBef>
            </a:pPr>
            <a:r>
              <a:rPr lang="en-US" sz="2200" i="1" dirty="0">
                <a:solidFill>
                  <a:srgbClr val="008000"/>
                </a:solidFill>
              </a:rPr>
              <a:t>COL and below:</a:t>
            </a:r>
            <a:r>
              <a:rPr lang="en-US" sz="2200" i="1" dirty="0"/>
              <a:t>  </a:t>
            </a:r>
            <a:r>
              <a:rPr lang="en-US" sz="2200" dirty="0"/>
              <a:t>Input allegations into the IGARS database within </a:t>
            </a:r>
            <a:r>
              <a:rPr lang="en-US" sz="2200" i="1" u="sng" dirty="0"/>
              <a:t>two working days</a:t>
            </a:r>
            <a:endParaRPr lang="en-US" sz="2200" i="1" dirty="0"/>
          </a:p>
          <a:p>
            <a:pPr marL="685783" lvl="1" indent="-228594" eaLnBrk="1" hangingPunct="1">
              <a:spcBef>
                <a:spcPts val="200"/>
              </a:spcBef>
            </a:pPr>
            <a:r>
              <a:rPr lang="en-US" sz="2200" dirty="0"/>
              <a:t>Command or Local IG can inquire / investigate</a:t>
            </a:r>
          </a:p>
          <a:p>
            <a:pPr marL="685783" lvl="1" indent="-228594" eaLnBrk="1" hangingPunct="1">
              <a:spcBef>
                <a:spcPts val="200"/>
              </a:spcBef>
              <a:buNone/>
            </a:pPr>
            <a:r>
              <a:rPr lang="en-US" sz="2200" dirty="0">
                <a:solidFill>
                  <a:srgbClr val="FF0000"/>
                </a:solidFill>
              </a:rPr>
              <a:t>	AR 20-1, paragraph 7-1k (1), and Appendix D, Table D-1</a:t>
            </a:r>
          </a:p>
          <a:p>
            <a:pPr marL="685783" lvl="1" indent="-228594" eaLnBrk="1" hangingPunct="1">
              <a:spcBef>
                <a:spcPts val="200"/>
              </a:spcBef>
              <a:buNone/>
            </a:pPr>
            <a:endParaRPr lang="en-US" sz="2200" dirty="0">
              <a:solidFill>
                <a:srgbClr val="FF0000"/>
              </a:solidFill>
            </a:endParaRPr>
          </a:p>
          <a:p>
            <a:pPr marL="228594" indent="-228594" eaLnBrk="1" hangingPunct="1">
              <a:spcBef>
                <a:spcPts val="200"/>
              </a:spcBef>
            </a:pPr>
            <a:r>
              <a:rPr lang="en-US" sz="2200" i="1" dirty="0"/>
              <a:t>Inspectors General:  </a:t>
            </a:r>
            <a:r>
              <a:rPr lang="en-US" sz="2200" dirty="0"/>
              <a:t>Report to the next higher-echelon IG for appropriate action and input allegations into the IGARS database and within </a:t>
            </a:r>
            <a:r>
              <a:rPr lang="en-US" sz="2200" i="1" u="sng" dirty="0"/>
              <a:t>two working days</a:t>
            </a:r>
            <a:r>
              <a:rPr lang="en-US" sz="2200" i="1" dirty="0"/>
              <a:t>                                                                </a:t>
            </a:r>
            <a:r>
              <a:rPr lang="en-US" sz="2200" dirty="0">
                <a:solidFill>
                  <a:srgbClr val="FF0000"/>
                </a:solidFill>
              </a:rPr>
              <a:t>AR 20-1, paragraph 7-1j (1), and Appendix D, Table D-1</a:t>
            </a:r>
          </a:p>
          <a:p>
            <a:pPr marL="933427" lvl="1" indent="-533387" eaLnBrk="1" hangingPunct="1">
              <a:spcBef>
                <a:spcPts val="200"/>
              </a:spcBef>
            </a:pPr>
            <a:endParaRPr lang="en-US" sz="2200" dirty="0"/>
          </a:p>
          <a:p>
            <a:pPr marL="685783" lvl="1" indent="-228594" eaLnBrk="1" hangingPunct="1">
              <a:spcBef>
                <a:spcPts val="200"/>
              </a:spcBef>
              <a:buNone/>
            </a:pPr>
            <a:r>
              <a:rPr lang="en-US" sz="2200" dirty="0">
                <a:solidFill>
                  <a:srgbClr val="0000FF"/>
                </a:solidFill>
              </a:rPr>
              <a:t>	</a:t>
            </a:r>
            <a:endParaRPr lang="en-US" sz="2200" dirty="0"/>
          </a:p>
          <a:p>
            <a:pPr marL="228594" indent="-228594" eaLnBrk="1" hangingPunct="1">
              <a:spcBef>
                <a:spcPts val="200"/>
              </a:spcBef>
              <a:buNone/>
            </a:pPr>
            <a:r>
              <a:rPr lang="en-US" sz="2200" dirty="0"/>
              <a:t>	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7B790C-3146-D871-A576-3C2CCA66864F}"/>
              </a:ext>
            </a:extLst>
          </p:cNvPr>
          <p:cNvSpPr/>
          <p:nvPr/>
        </p:nvSpPr>
        <p:spPr bwMode="auto">
          <a:xfrm>
            <a:off x="124408" y="6560457"/>
            <a:ext cx="209422" cy="15569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2593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A34E049-0D2F-5AE0-8368-CF0509FD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CF3E945C-699E-FC0F-6BF0-4C82AE4AA8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C7B00771-B410-3E05-06DA-7BC119C027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2B36265-2D4D-2523-A960-9DA8128EC8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8D8165-7C91-48BF-DEDF-A7002F61D3FE}"/>
              </a:ext>
            </a:extLst>
          </p:cNvPr>
          <p:cNvSpPr/>
          <p:nvPr/>
        </p:nvSpPr>
        <p:spPr bwMode="auto">
          <a:xfrm>
            <a:off x="3112851" y="1692613"/>
            <a:ext cx="630751" cy="195247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E68C9E7D-5C38-A6D9-7BE8-CCE1DE7D76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0378" y="1887860"/>
            <a:ext cx="1910545" cy="23277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8DE854E1-0837-5C5E-EC4E-D14A2BE81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8" y="2872027"/>
            <a:ext cx="1910545" cy="572096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515FAAC-7A98-6968-C52A-97105EB10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09" y="2120630"/>
            <a:ext cx="1910545" cy="71956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E0E7E504-6B28-0D12-2971-8DD82B605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923" y="1841134"/>
            <a:ext cx="4233077" cy="1666107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dirty="0"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dirty="0"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Acknowledge Receipt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A5C232-1968-345F-D0E5-20D37D2E6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" y="1830711"/>
            <a:ext cx="4421553" cy="46184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52726F-65B6-32FE-40DC-B1EF82CB3AFC}"/>
              </a:ext>
            </a:extLst>
          </p:cNvPr>
          <p:cNvSpPr/>
          <p:nvPr/>
        </p:nvSpPr>
        <p:spPr>
          <a:xfrm>
            <a:off x="4797382" y="3709047"/>
            <a:ext cx="4293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Receipt…. PE #4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5D43E5B7-F39A-4147-58F7-C5E7787CA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602" y="5958536"/>
            <a:ext cx="616138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6-1d(2)(a) / Digital Page 55;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2-9 (II-2-17) / Digital Page 234</a:t>
            </a:r>
          </a:p>
        </p:txBody>
      </p:sp>
    </p:spTree>
    <p:extLst>
      <p:ext uri="{BB962C8B-B14F-4D97-AF65-F5344CB8AC3E}">
        <p14:creationId xmlns:p14="http://schemas.microsoft.com/office/powerpoint/2010/main" val="3196868021"/>
      </p:ext>
    </p:extLst>
  </p:cSld>
  <p:clrMapOvr>
    <a:masterClrMapping/>
  </p:clrMapOvr>
  <p:transition>
    <p:pull/>
    <p:sndAc>
      <p:endSnd/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16193"/>
            <a:ext cx="5486400" cy="1219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IG Investigator’s Purpose? 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669" y="1828801"/>
            <a:ext cx="8889371" cy="4699461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FF0000"/>
                </a:solidFill>
              </a:rPr>
              <a:t>BLUF:  Resolve Allegations of Impropriety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sz="1200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800" i="1" dirty="0"/>
              <a:t>	</a:t>
            </a:r>
            <a:r>
              <a:rPr lang="en-US" sz="2800" i="1" dirty="0">
                <a:solidFill>
                  <a:srgbClr val="FF0000"/>
                </a:solidFill>
              </a:rPr>
              <a:t>...using a Report of Investigation (ROI)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800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000" u="sng" dirty="0"/>
              <a:t>APPROACH:</a:t>
            </a:r>
          </a:p>
          <a:p>
            <a:pPr eaLnBrk="1" hangingPunct="1">
              <a:spcBef>
                <a:spcPts val="0"/>
              </a:spcBef>
            </a:pPr>
            <a:endParaRPr lang="en-US" sz="800" dirty="0">
              <a:solidFill>
                <a:srgbClr val="FF0000"/>
              </a:solidFill>
            </a:endParaRPr>
          </a:p>
          <a:p>
            <a:pPr lvl="2" eaLnBrk="1" hangingPunct="1">
              <a:spcBef>
                <a:spcPts val="0"/>
              </a:spcBef>
            </a:pPr>
            <a:r>
              <a:rPr lang="en-US" sz="2000" dirty="0"/>
              <a:t>Unwavering commitment to standards</a:t>
            </a:r>
            <a:endParaRPr lang="en-US" sz="1600" dirty="0"/>
          </a:p>
          <a:p>
            <a:pPr eaLnBrk="1" hangingPunct="1">
              <a:spcBef>
                <a:spcPts val="0"/>
              </a:spcBef>
            </a:pPr>
            <a:endParaRPr lang="en-US" sz="800" dirty="0"/>
          </a:p>
          <a:p>
            <a:pPr lvl="2" eaLnBrk="1" hangingPunct="1">
              <a:spcBef>
                <a:spcPts val="0"/>
              </a:spcBef>
            </a:pPr>
            <a:r>
              <a:rPr lang="en-US" sz="2000" dirty="0"/>
              <a:t>Focus on Army Values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sz="800" dirty="0"/>
          </a:p>
          <a:p>
            <a:pPr lvl="2" eaLnBrk="1" hangingPunct="1">
              <a:spcBef>
                <a:spcPts val="0"/>
              </a:spcBef>
            </a:pPr>
            <a:r>
              <a:rPr lang="en-US" sz="2000" dirty="0"/>
              <a:t>Protect the best interests of the Army</a:t>
            </a:r>
          </a:p>
          <a:p>
            <a:pPr marL="914377" lvl="2" indent="0" eaLnBrk="1" hangingPunct="1">
              <a:spcBef>
                <a:spcPts val="0"/>
              </a:spcBef>
              <a:buNone/>
            </a:pPr>
            <a:endParaRPr lang="en-US" sz="800" dirty="0"/>
          </a:p>
          <a:p>
            <a:pPr marL="114297" indent="0" eaLnBrk="1" hangingPunct="1">
              <a:spcBef>
                <a:spcPts val="0"/>
              </a:spcBef>
              <a:buNone/>
            </a:pPr>
            <a:r>
              <a:rPr lang="en-US" sz="2000" u="sng" dirty="0"/>
              <a:t>LIMITATIONS: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sz="800" dirty="0"/>
          </a:p>
          <a:p>
            <a:pPr lvl="2" eaLnBrk="1" hangingPunct="1">
              <a:spcBef>
                <a:spcPts val="0"/>
              </a:spcBef>
            </a:pPr>
            <a:r>
              <a:rPr lang="en-US" sz="2000" dirty="0"/>
              <a:t>IGs work for the Directing Authority!</a:t>
            </a:r>
          </a:p>
          <a:p>
            <a:pPr eaLnBrk="1" hangingPunct="1">
              <a:spcBef>
                <a:spcPts val="0"/>
              </a:spcBef>
            </a:pPr>
            <a:endParaRPr lang="en-US" sz="800" dirty="0"/>
          </a:p>
          <a:p>
            <a:pPr lvl="2" eaLnBrk="1" hangingPunct="1">
              <a:spcBef>
                <a:spcPts val="0"/>
              </a:spcBef>
            </a:pPr>
            <a:r>
              <a:rPr lang="en-US" sz="2000" dirty="0"/>
              <a:t>One investigatory option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sz="800" dirty="0"/>
          </a:p>
          <a:p>
            <a:pPr lvl="2" eaLnBrk="1" hangingPunct="1">
              <a:spcBef>
                <a:spcPts val="0"/>
              </a:spcBef>
            </a:pPr>
            <a:r>
              <a:rPr lang="en-US" sz="2000" i="1" dirty="0">
                <a:solidFill>
                  <a:srgbClr val="FF0000"/>
                </a:solidFill>
              </a:rPr>
              <a:t>DO NOT </a:t>
            </a:r>
            <a:r>
              <a:rPr lang="en-US" sz="2000" dirty="0"/>
              <a:t>seek out allegations</a:t>
            </a:r>
          </a:p>
          <a:p>
            <a:pPr eaLnBrk="1" hangingPunct="1">
              <a:buFontTx/>
              <a:buNone/>
            </a:pPr>
            <a:endParaRPr lang="en-US" sz="2800" dirty="0"/>
          </a:p>
        </p:txBody>
      </p:sp>
      <p:sp>
        <p:nvSpPr>
          <p:cNvPr id="449540" name="Line 4"/>
          <p:cNvSpPr>
            <a:spLocks noChangeShapeType="1"/>
          </p:cNvSpPr>
          <p:nvPr/>
        </p:nvSpPr>
        <p:spPr bwMode="auto">
          <a:xfrm>
            <a:off x="838200" y="2438400"/>
            <a:ext cx="7086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050" name="Picture 2" descr="http://www.legendsofamerica.com/photos-americanhistory/George%20Washington%20in%20military%20uniform,%20painted%20by%20Rembrandt%20Peale,%201823-2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28" y="4419600"/>
            <a:ext cx="1552072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159376" y="6561755"/>
            <a:ext cx="166445" cy="1333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270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9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40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6D63E35-672C-EB13-E307-7D24108C3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F01D1ED-93CE-87E9-6423-DB24C2176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1831752"/>
            <a:ext cx="4777312" cy="4618445"/>
          </a:xfrm>
          <a:prstGeom prst="rect">
            <a:avLst/>
          </a:prstGeom>
        </p:spPr>
      </p:pic>
      <p:sp>
        <p:nvSpPr>
          <p:cNvPr id="58372" name="Rectangle 2">
            <a:extLst>
              <a:ext uri="{FF2B5EF4-FFF2-40B4-BE49-F238E27FC236}">
                <a16:creationId xmlns:a16="http://schemas.microsoft.com/office/drawing/2014/main" id="{16E5E651-2949-5ED2-2CAB-C3F220D6D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7415" y="207771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Two-Alpha: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97E6D7E-25C7-4BA7-F1D0-195035BC5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ED686B5-5E6F-5CC5-05D2-CDB4CCA68658}"/>
              </a:ext>
            </a:extLst>
          </p:cNvPr>
          <p:cNvSpPr txBox="1">
            <a:spLocks/>
          </p:cNvSpPr>
          <p:nvPr/>
        </p:nvSpPr>
        <p:spPr bwMode="auto">
          <a:xfrm>
            <a:off x="4934794" y="6430012"/>
            <a:ext cx="4104167" cy="2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i="1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C3BE9EA-4C5D-71E9-EA4E-26D4C3952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693" y="2189715"/>
            <a:ext cx="1132059" cy="550147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753A7577-9711-43E1-40C9-A550AD601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653" y="1677307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FC0BCE2D-3751-7822-0D7A-DB55AC0F0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33" y="2269779"/>
            <a:ext cx="3779528" cy="11121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2a:  Conduct a Credibility Assessment</a:t>
            </a:r>
          </a:p>
          <a:p>
            <a:pPr algn="ctr" defTabSz="955477" eaLnBrk="0" hangingPunct="0"/>
            <a:r>
              <a:rPr 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(Seven Duty Days)</a:t>
            </a:r>
            <a:endParaRPr lang="en-US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F26422-3ADE-4ECC-7201-C3BC9D52A23E}"/>
              </a:ext>
            </a:extLst>
          </p:cNvPr>
          <p:cNvSpPr/>
          <p:nvPr/>
        </p:nvSpPr>
        <p:spPr bwMode="auto">
          <a:xfrm>
            <a:off x="3151992" y="1655777"/>
            <a:ext cx="847980" cy="17597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8ED53A3B-2B57-39E0-082F-392FD2DEF1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2" y="2189715"/>
            <a:ext cx="428951" cy="10314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Line 8">
            <a:extLst>
              <a:ext uri="{FF2B5EF4-FFF2-40B4-BE49-F238E27FC236}">
                <a16:creationId xmlns:a16="http://schemas.microsoft.com/office/drawing/2014/main" id="{8734FD53-D7BB-2ADD-3674-E2A9AD069D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2" y="2739862"/>
            <a:ext cx="410091" cy="61322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3B5D160-3714-7C33-C994-8252F2369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982" y="6142420"/>
            <a:ext cx="5568018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2-10 (II-2-18) /Digital Page 235</a:t>
            </a:r>
          </a:p>
        </p:txBody>
      </p:sp>
    </p:spTree>
    <p:extLst>
      <p:ext uri="{BB962C8B-B14F-4D97-AF65-F5344CB8AC3E}">
        <p14:creationId xmlns:p14="http://schemas.microsoft.com/office/powerpoint/2010/main" val="239000436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0B928-CBDE-58C9-5C2C-632E2B172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>
            <a:extLst>
              <a:ext uri="{FF2B5EF4-FFF2-40B4-BE49-F238E27FC236}">
                <a16:creationId xmlns:a16="http://schemas.microsoft.com/office/drawing/2014/main" id="{126B8364-5144-DBA0-C3F7-096B839E29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2A205C69-F929-C279-03A8-B5F1E0079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515" y="382634"/>
            <a:ext cx="8080375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Framework Question 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2C94680A-124A-2F30-DAE7-E3EC85A5D328}"/>
              </a:ext>
            </a:extLst>
          </p:cNvPr>
          <p:cNvSpPr txBox="1">
            <a:spLocks noChangeArrowheads="1"/>
          </p:cNvSpPr>
          <p:nvPr/>
        </p:nvSpPr>
        <p:spPr>
          <a:xfrm>
            <a:off x="530515" y="1826645"/>
            <a:ext cx="8663996" cy="3414258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</a:rPr>
              <a:t>Is the allegation of impropriety connected directly to a named individual?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Is the complainant able to convey the alleged wrongdoing clearly enough for the IG to determine if a standard applies?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Does the nature of the allegation suggest that only a minor infraction occurred (Teaching and Training)?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Did the IG evaluate documents provided by the complainant or obtained by IG authority that support the possibility that an impropriety occurred?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/>
              <a:t>Does the complaint and supporting evidence provide enough information to conduct a thorough investigation?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13" name="Picture 6" descr="documents.png">
            <a:extLst>
              <a:ext uri="{FF2B5EF4-FFF2-40B4-BE49-F238E27FC236}">
                <a16:creationId xmlns:a16="http://schemas.microsoft.com/office/drawing/2014/main" id="{FFCEEFF4-079E-9BF0-0502-4419A35871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6582" y="5541915"/>
            <a:ext cx="10668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DA496F6-AD54-82E2-CEB1-559772A8F784}"/>
              </a:ext>
            </a:extLst>
          </p:cNvPr>
          <p:cNvSpPr/>
          <p:nvPr/>
        </p:nvSpPr>
        <p:spPr bwMode="auto">
          <a:xfrm>
            <a:off x="199386" y="6560457"/>
            <a:ext cx="181614" cy="17424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808B1-7532-3669-9C7E-D69652830F0B}"/>
              </a:ext>
            </a:extLst>
          </p:cNvPr>
          <p:cNvSpPr txBox="1"/>
          <p:nvPr/>
        </p:nvSpPr>
        <p:spPr>
          <a:xfrm>
            <a:off x="3560608" y="1050805"/>
            <a:ext cx="2020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000"/>
              </a:spcAft>
            </a:pPr>
            <a:r>
              <a:rPr lang="en-US" sz="2400" b="1" i="1" dirty="0">
                <a:solidFill>
                  <a:srgbClr val="0000FF"/>
                </a:solidFill>
                <a:cs typeface="Times New Roman"/>
              </a:rPr>
              <a:t>The “How”</a:t>
            </a:r>
            <a:endParaRPr lang="en-US" sz="24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BDB6D554-A36A-22DE-277E-0291B6EF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86" y="6167589"/>
            <a:ext cx="6337601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2-10 (II-2-19) / Digital Page 236</a:t>
            </a:r>
          </a:p>
        </p:txBody>
      </p:sp>
    </p:spTree>
    <p:extLst>
      <p:ext uri="{BB962C8B-B14F-4D97-AF65-F5344CB8AC3E}">
        <p14:creationId xmlns:p14="http://schemas.microsoft.com/office/powerpoint/2010/main" val="11110113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utoUpdateAnimBg="0"/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401ABD-4CCB-B213-2E55-ED5E168BC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4" y="1699055"/>
            <a:ext cx="4424546" cy="4752654"/>
          </a:xfrm>
          <a:prstGeom prst="rect">
            <a:avLst/>
          </a:prstGeom>
        </p:spPr>
      </p:pic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37725" y="2782111"/>
            <a:ext cx="3714427" cy="2085783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C2F5F4E-C69F-B410-2832-F8CDDD947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729DA1-27FE-E8F9-BEA1-BF518C8DCB95}"/>
              </a:ext>
            </a:extLst>
          </p:cNvPr>
          <p:cNvSpPr/>
          <p:nvPr/>
        </p:nvSpPr>
        <p:spPr>
          <a:xfrm>
            <a:off x="4847744" y="1808859"/>
            <a:ext cx="38390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Prepare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to Select a Course of Action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Should the IG retain or refer the concerns?</a:t>
            </a:r>
          </a:p>
          <a:p>
            <a:pPr marL="342891" indent="-34289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should the IG consider?</a:t>
            </a:r>
          </a:p>
          <a:p>
            <a:pPr marL="342891" indent="-34289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Investigative Inquiry or Investigation?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6D7626-2326-CCAC-1F6F-6AFE5A0F81D7}"/>
              </a:ext>
            </a:extLst>
          </p:cNvPr>
          <p:cNvSpPr/>
          <p:nvPr/>
        </p:nvSpPr>
        <p:spPr bwMode="auto">
          <a:xfrm>
            <a:off x="3047336" y="1658307"/>
            <a:ext cx="964078" cy="30110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DACD0136-7ACF-1F89-C262-1B44612C5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666" y="6154793"/>
            <a:ext cx="566710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2-11 (II-2-30) Digital Page 247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480A01CA-B180-D53E-F213-11640ACD62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4487" y="144706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3: Select a COA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3DDE7FD6-DBC0-8078-A71A-134D91A9D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739" y="3112851"/>
            <a:ext cx="1118681" cy="1527243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8ECC612-24C8-45DA-EE0E-DB744EF2F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145" y="3112851"/>
            <a:ext cx="1211861" cy="593388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4399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6" presetClass="emph" presetSubtype="0" fill="hold" grpId="4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5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6" presetClass="emph" presetSubtype="0" fill="hold" grpId="4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5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251431"/>
            <a:ext cx="7086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Referring Allegations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5238" name="Rectangle 118"/>
          <p:cNvSpPr>
            <a:spLocks noChangeArrowheads="1"/>
          </p:cNvSpPr>
          <p:nvPr/>
        </p:nvSpPr>
        <p:spPr bwMode="auto">
          <a:xfrm>
            <a:off x="3980274" y="6010466"/>
            <a:ext cx="5163726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Paragraphs 7-1b(3) / Digital Page 63;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2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3-1 (II-3-3) / Digital Page 258</a:t>
            </a:r>
            <a:r>
              <a:rPr lang="en-US" sz="1200" b="1" dirty="0">
                <a:solidFill>
                  <a:srgbClr val="FF3300"/>
                </a:solidFill>
                <a:latin typeface="Arial" charset="0"/>
                <a:cs typeface="Arial" charset="0"/>
              </a:rPr>
              <a:t> </a:t>
            </a:r>
            <a:endParaRPr lang="en-US" sz="12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68804" y="6585861"/>
            <a:ext cx="140920" cy="12350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534B958-1A75-2178-8F99-0D288A1A849E}"/>
              </a:ext>
            </a:extLst>
          </p:cNvPr>
          <p:cNvSpPr txBox="1">
            <a:spLocks noChangeArrowheads="1"/>
          </p:cNvSpPr>
          <p:nvPr/>
        </p:nvSpPr>
        <p:spPr>
          <a:xfrm>
            <a:off x="168804" y="2164028"/>
            <a:ext cx="8794955" cy="4191000"/>
          </a:xfrm>
          <a:prstGeom prst="rect">
            <a:avLst/>
          </a:prstGeom>
        </p:spPr>
        <p:txBody>
          <a:bodyPr/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kern="0" dirty="0"/>
              <a:t>If a non-IG investigative option is selected, </a:t>
            </a:r>
            <a:r>
              <a:rPr lang="en-US" sz="2000" i="1" u="sng" kern="0" dirty="0">
                <a:solidFill>
                  <a:srgbClr val="000000"/>
                </a:solidFill>
              </a:rPr>
              <a:t>refer</a:t>
            </a:r>
            <a:r>
              <a:rPr lang="en-US" sz="2000" kern="0" dirty="0">
                <a:solidFill>
                  <a:srgbClr val="000000"/>
                </a:solidFill>
              </a:rPr>
              <a:t> the </a:t>
            </a:r>
            <a:r>
              <a:rPr lang="en-US" sz="2000" kern="0" dirty="0"/>
              <a:t>allegations to the command or agency for action </a:t>
            </a:r>
            <a:r>
              <a:rPr lang="en-US" sz="2000" kern="0" dirty="0">
                <a:solidFill>
                  <a:srgbClr val="0000FF"/>
                </a:solidFill>
                <a:latin typeface="Arial" charset="0"/>
                <a:cs typeface="Arial" charset="0"/>
              </a:rPr>
              <a:t>using a formal command referral memorandum</a:t>
            </a:r>
          </a:p>
          <a:p>
            <a:pPr marL="0" indent="0" eaLnBrk="1" hangingPunct="1">
              <a:buFontTx/>
              <a:buNone/>
            </a:pPr>
            <a:endParaRPr lang="en-US" sz="1000" kern="0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z="2000" i="1" kern="0" dirty="0">
                <a:latin typeface="Arial" charset="0"/>
                <a:cs typeface="Arial" charset="0"/>
              </a:rPr>
              <a:t>The allegation becomes a </a:t>
            </a:r>
            <a:r>
              <a:rPr lang="en-US" sz="2000" i="1" u="sng" kern="0" dirty="0">
                <a:latin typeface="Arial" charset="0"/>
                <a:cs typeface="Arial" charset="0"/>
              </a:rPr>
              <a:t>command</a:t>
            </a:r>
            <a:r>
              <a:rPr lang="en-US" sz="2000" i="1" kern="0" dirty="0">
                <a:latin typeface="Arial" charset="0"/>
                <a:cs typeface="Arial" charset="0"/>
              </a:rPr>
              <a:t> activity. The IGs will:</a:t>
            </a:r>
          </a:p>
          <a:p>
            <a:pPr marL="0" indent="0" algn="ctr" eaLnBrk="1" hangingPunct="1">
              <a:buFontTx/>
              <a:buNone/>
            </a:pPr>
            <a:endParaRPr lang="en-US" sz="1000" b="0" i="1" kern="0" dirty="0"/>
          </a:p>
          <a:p>
            <a:pPr>
              <a:spcBef>
                <a:spcPts val="6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0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IGs monitor the progress</a:t>
            </a:r>
          </a:p>
          <a:p>
            <a:pPr marL="0" indent="0">
              <a:spcBef>
                <a:spcPts val="600"/>
              </a:spcBef>
              <a:buClr>
                <a:srgbClr val="000000"/>
              </a:buClr>
              <a:buFontTx/>
              <a:buNone/>
            </a:pPr>
            <a:endParaRPr lang="en-US" sz="500" kern="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000" i="1" kern="0" dirty="0">
                <a:solidFill>
                  <a:srgbClr val="FF0000"/>
                </a:solidFill>
                <a:latin typeface="Arial" charset="0"/>
                <a:cs typeface="Arial" charset="0"/>
              </a:rPr>
              <a:t>Review</a:t>
            </a:r>
            <a:r>
              <a:rPr lang="en-US" sz="2000" i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0" i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the resulting command product </a:t>
            </a:r>
            <a:r>
              <a:rPr lang="en-US" sz="2000" i="1" u="sng" kern="0" dirty="0">
                <a:solidFill>
                  <a:srgbClr val="000000"/>
                </a:solidFill>
                <a:latin typeface="Arial" charset="0"/>
                <a:cs typeface="Arial" charset="0"/>
              </a:rPr>
              <a:t>to verify the command addressed the nature of the allegation</a:t>
            </a:r>
            <a:r>
              <a:rPr lang="en-US" sz="2000" i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referred by the IG</a:t>
            </a:r>
            <a:r>
              <a:rPr lang="en-US" sz="20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; </a:t>
            </a:r>
            <a:r>
              <a:rPr lang="en-US" sz="2000" i="1" u="sng" kern="0" dirty="0">
                <a:solidFill>
                  <a:srgbClr val="FF0000"/>
                </a:solidFill>
                <a:latin typeface="Arial" charset="0"/>
                <a:cs typeface="Arial" charset="0"/>
              </a:rPr>
              <a:t>DO NOT </a:t>
            </a:r>
            <a:r>
              <a:rPr lang="en-US" sz="20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evaluate the quality of the command product</a:t>
            </a:r>
          </a:p>
          <a:p>
            <a:pPr marL="0" indent="0">
              <a:spcBef>
                <a:spcPts val="600"/>
              </a:spcBef>
              <a:buClr>
                <a:srgbClr val="000000"/>
              </a:buClr>
              <a:buFontTx/>
              <a:buNone/>
            </a:pPr>
            <a:endParaRPr lang="en-US" sz="500" kern="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0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If the entire referral is properly addressed, </a:t>
            </a:r>
            <a:r>
              <a:rPr lang="en-US" sz="2000" kern="0" dirty="0">
                <a:solidFill>
                  <a:srgbClr val="0000FF"/>
                </a:solidFill>
                <a:latin typeface="Arial" charset="0"/>
                <a:cs typeface="Arial" charset="0"/>
              </a:rPr>
              <a:t>close the case in IGARS</a:t>
            </a:r>
            <a:r>
              <a:rPr lang="en-US" sz="2000" i="1" kern="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as “</a:t>
            </a:r>
            <a:r>
              <a:rPr lang="en-US" sz="2000" kern="0" dirty="0">
                <a:solidFill>
                  <a:srgbClr val="0000FF"/>
                </a:solidFill>
                <a:latin typeface="Arial" charset="0"/>
                <a:cs typeface="Arial" charset="0"/>
              </a:rPr>
              <a:t>Command Referred</a:t>
            </a:r>
            <a:r>
              <a:rPr lang="en-US" sz="20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B03386-5526-C6FC-A02B-CACF4A43B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60" t="12253" r="33710" b="54560"/>
          <a:stretch>
            <a:fillRect/>
          </a:stretch>
        </p:blipFill>
        <p:spPr>
          <a:xfrm>
            <a:off x="6864025" y="1106634"/>
            <a:ext cx="2099734" cy="10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96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368892"/>
            <a:ext cx="6172200" cy="6858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Referring Allegations to the Command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3500" y="1834199"/>
            <a:ext cx="8699500" cy="42165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If the command product </a:t>
            </a:r>
            <a:r>
              <a:rPr lang="en-US" sz="22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DID NOT</a:t>
            </a:r>
            <a:r>
              <a:rPr lang="en-US" sz="2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address the allegations: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endParaRPr lang="en-US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1. Address with the responsible Commander to resolve</a:t>
            </a:r>
          </a:p>
          <a:p>
            <a:pPr lvl="1" algn="ctr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If still not in agreement…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2. Address with next higher Commander </a:t>
            </a:r>
          </a:p>
          <a:p>
            <a:pPr lvl="1" algn="ctr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If still not in agreement…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3. Consult with the SJA and present to the Directing Authority</a:t>
            </a:r>
          </a:p>
          <a:p>
            <a:pPr lvl="1" algn="ctr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If still not in agreement…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4. Present to next higher IG office, annotate action in case note and close the case in IGARS as “Command Referred”</a:t>
            </a:r>
          </a:p>
        </p:txBody>
      </p:sp>
      <p:sp>
        <p:nvSpPr>
          <p:cNvPr id="126981" name="Text Box 8"/>
          <p:cNvSpPr txBox="1">
            <a:spLocks noChangeArrowheads="1"/>
          </p:cNvSpPr>
          <p:nvPr/>
        </p:nvSpPr>
        <p:spPr bwMode="auto">
          <a:xfrm>
            <a:off x="152400" y="6174784"/>
            <a:ext cx="8839200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3-1-1 (II-3-5) /Digital Page 260</a:t>
            </a:r>
          </a:p>
        </p:txBody>
      </p:sp>
      <p:grpSp>
        <p:nvGrpSpPr>
          <p:cNvPr id="126982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6985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7</a:t>
              </a: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10456" y="6545878"/>
            <a:ext cx="126406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1412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705" y="2382384"/>
            <a:ext cx="8061325" cy="2844991"/>
          </a:xfrm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sz="2800" dirty="0">
                <a:solidFill>
                  <a:srgbClr val="008000"/>
                </a:solidFill>
              </a:rPr>
              <a:t>Requires</a:t>
            </a:r>
            <a:r>
              <a:rPr lang="en-US" sz="2800" dirty="0"/>
              <a:t> Directing Authority to initiate</a:t>
            </a:r>
          </a:p>
          <a:p>
            <a:pPr lvl="1"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sz="2400" dirty="0">
                <a:solidFill>
                  <a:srgbClr val="008000"/>
                </a:solidFill>
              </a:rPr>
              <a:t>Verbal guidance to CIG</a:t>
            </a:r>
          </a:p>
          <a:p>
            <a:pPr lvl="1"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sz="2400" dirty="0">
                <a:solidFill>
                  <a:srgbClr val="008000"/>
                </a:solidFill>
              </a:rPr>
              <a:t>Written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sz="2800" dirty="0"/>
              <a:t>Based on Commander’s guidance (CCIRs)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sz="2800" dirty="0"/>
              <a:t>Results in an </a:t>
            </a:r>
            <a:r>
              <a:rPr lang="en-US" sz="2800" i="1" u="sng" dirty="0">
                <a:solidFill>
                  <a:srgbClr val="008000"/>
                </a:solidFill>
              </a:rPr>
              <a:t>ROII</a:t>
            </a:r>
            <a:endParaRPr lang="en-US" sz="2800" dirty="0"/>
          </a:p>
        </p:txBody>
      </p:sp>
      <p:sp>
        <p:nvSpPr>
          <p:cNvPr id="573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154568" y="6172060"/>
            <a:ext cx="8229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2-12 (II-2-34) / Digital Page 251</a:t>
            </a:r>
            <a:endParaRPr 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312" y="1404621"/>
            <a:ext cx="6937375" cy="1066298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3400" dirty="0">
                <a:solidFill>
                  <a:srgbClr val="008000"/>
                </a:solidFill>
              </a:rPr>
              <a:t>Investigative Inquiry</a:t>
            </a:r>
            <a:br>
              <a:rPr lang="en-US" sz="3400" dirty="0">
                <a:solidFill>
                  <a:srgbClr val="008000"/>
                </a:solidFill>
              </a:rPr>
            </a:br>
            <a:r>
              <a:rPr lang="en-US" sz="2200" dirty="0">
                <a:solidFill>
                  <a:srgbClr val="008000"/>
                </a:solidFill>
              </a:rPr>
              <a:t>(</a:t>
            </a:r>
            <a:r>
              <a:rPr lang="en-US" sz="2200" dirty="0">
                <a:solidFill>
                  <a:schemeClr val="tx1"/>
                </a:solidFill>
              </a:rPr>
              <a:t>Informal</a:t>
            </a:r>
            <a:r>
              <a:rPr lang="en-US" sz="2200" dirty="0">
                <a:solidFill>
                  <a:srgbClr val="008000"/>
                </a:solidFill>
              </a:rPr>
              <a:t> Fact-Finding)</a:t>
            </a: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773296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6</a:t>
              </a: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154568" y="6545878"/>
            <a:ext cx="140920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05550E4-E96F-593F-69E4-3F60A0FE8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797" y="10036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400" kern="0" dirty="0"/>
              <a:t>Step 3: Select a COA</a:t>
            </a:r>
          </a:p>
          <a:p>
            <a:pPr eaLnBrk="1" hangingPunct="1"/>
            <a:r>
              <a:rPr lang="en-US" sz="2000" b="0" kern="0" dirty="0"/>
              <a:t>Sub-Step 1: </a:t>
            </a:r>
            <a:r>
              <a:rPr lang="en-US" sz="2000" dirty="0">
                <a:solidFill>
                  <a:schemeClr val="tx1"/>
                </a:solidFill>
              </a:rPr>
              <a:t>Obtain Authority </a:t>
            </a:r>
            <a:endParaRPr lang="en-US" sz="2000" b="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286B3-05B5-A094-9C5C-7BC3A51275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139" t="14848" r="3272" b="12760"/>
          <a:stretch>
            <a:fillRect/>
          </a:stretch>
        </p:blipFill>
        <p:spPr>
          <a:xfrm>
            <a:off x="7035891" y="4602511"/>
            <a:ext cx="1492160" cy="1836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51844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312" y="1180980"/>
            <a:ext cx="6937375" cy="11430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3400" dirty="0">
                <a:solidFill>
                  <a:srgbClr val="0000FF"/>
                </a:solidFill>
              </a:rPr>
              <a:t>Investigation</a:t>
            </a:r>
            <a:br>
              <a:rPr lang="en-US" sz="3400" dirty="0">
                <a:solidFill>
                  <a:srgbClr val="0000FF"/>
                </a:solidFill>
              </a:rPr>
            </a:br>
            <a:r>
              <a:rPr lang="en-US" sz="2200" dirty="0">
                <a:solidFill>
                  <a:srgbClr val="0000FF"/>
                </a:solidFill>
              </a:rPr>
              <a:t>(</a:t>
            </a:r>
            <a:r>
              <a:rPr lang="en-US" sz="2200" dirty="0">
                <a:solidFill>
                  <a:srgbClr val="000000"/>
                </a:solidFill>
              </a:rPr>
              <a:t>Formal </a:t>
            </a:r>
            <a:r>
              <a:rPr lang="en-US" sz="2200" dirty="0">
                <a:solidFill>
                  <a:srgbClr val="0000FF"/>
                </a:solidFill>
              </a:rPr>
              <a:t>Fact-Finding)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2347740"/>
            <a:ext cx="8496882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91" indent="-342891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b="1" kern="0" dirty="0">
                <a:solidFill>
                  <a:srgbClr val="000000"/>
                </a:solidFill>
                <a:cs typeface="Arial" charset="0"/>
              </a:rPr>
              <a:t>Based on Commander’s guidance (CCIRs)</a:t>
            </a:r>
            <a:endParaRPr lang="en-US" sz="2000" b="1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342891" indent="-342891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Requires a </a:t>
            </a:r>
            <a:r>
              <a:rPr lang="en-US" sz="2000" b="1" i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written Directive</a:t>
            </a:r>
            <a:r>
              <a:rPr lang="en-US" sz="20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from the directing authority </a:t>
            </a:r>
            <a:r>
              <a:rPr lang="en-US" sz="2000" b="1" i="1" kern="0" dirty="0">
                <a:latin typeface="Arial"/>
                <a:cs typeface="Arial" charset="0"/>
              </a:rPr>
              <a:t>(CG / TAG / TIG)</a:t>
            </a:r>
          </a:p>
          <a:p>
            <a:pPr marL="342891" indent="-342891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The</a:t>
            </a:r>
            <a:r>
              <a:rPr lang="en-US" sz="2000" b="1" kern="0" dirty="0">
                <a:solidFill>
                  <a:srgbClr val="0000FF"/>
                </a:solidFill>
                <a:latin typeface="Arial"/>
                <a:cs typeface="Arial" charset="0"/>
              </a:rPr>
              <a:t> </a:t>
            </a:r>
            <a:r>
              <a:rPr lang="en-US" sz="2000" b="1" i="1" kern="0" dirty="0">
                <a:solidFill>
                  <a:srgbClr val="0000FF"/>
                </a:solidFill>
                <a:latin typeface="Arial"/>
                <a:cs typeface="Arial" charset="0"/>
              </a:rPr>
              <a:t>IG 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leading the investigation normally prepares the </a:t>
            </a:r>
            <a:r>
              <a:rPr lang="en-US" sz="2000" b="1" i="1" u="sng" kern="0" dirty="0">
                <a:solidFill>
                  <a:srgbClr val="0000FF"/>
                </a:solidFill>
                <a:latin typeface="Arial"/>
                <a:cs typeface="Arial" charset="0"/>
              </a:rPr>
              <a:t>Action Memorandum</a:t>
            </a:r>
            <a:r>
              <a:rPr lang="en-US" sz="2000" b="1" i="1" kern="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and the </a:t>
            </a:r>
            <a:r>
              <a:rPr lang="en-US" sz="2000" b="1" i="1" u="sng" kern="0" dirty="0">
                <a:solidFill>
                  <a:srgbClr val="0000FF"/>
                </a:solidFill>
                <a:latin typeface="Arial"/>
                <a:cs typeface="Arial" charset="0"/>
              </a:rPr>
              <a:t>Directive</a:t>
            </a:r>
          </a:p>
          <a:p>
            <a:pPr marL="342891" indent="-342891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The </a:t>
            </a:r>
            <a:r>
              <a:rPr lang="en-US" sz="2000" b="1" i="1" kern="0" dirty="0">
                <a:solidFill>
                  <a:srgbClr val="0000FF"/>
                </a:solidFill>
                <a:latin typeface="Arial"/>
                <a:cs typeface="Arial" charset="0"/>
              </a:rPr>
              <a:t>CIG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 normally briefs the directing authority to request signature on the </a:t>
            </a:r>
            <a:r>
              <a:rPr lang="en-US" sz="2000" b="1" i="1" u="sng" kern="0" dirty="0">
                <a:solidFill>
                  <a:srgbClr val="0000FF"/>
                </a:solidFill>
                <a:latin typeface="Arial"/>
                <a:cs typeface="Arial" charset="0"/>
              </a:rPr>
              <a:t>Directive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</a:p>
          <a:p>
            <a:pPr marL="342891" indent="-342891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Results in an </a:t>
            </a:r>
            <a:r>
              <a:rPr lang="en-US" sz="2000" b="1" u="sng" kern="0" dirty="0">
                <a:solidFill>
                  <a:srgbClr val="0000FF"/>
                </a:solidFill>
                <a:latin typeface="Arial"/>
                <a:cs typeface="Arial" charset="0"/>
              </a:rPr>
              <a:t>ROI</a:t>
            </a:r>
            <a:endParaRPr lang="en-US" sz="2000" b="1" i="1" u="sng" kern="0" dirty="0">
              <a:solidFill>
                <a:srgbClr val="0000FF"/>
              </a:solidFill>
              <a:latin typeface="Arial"/>
              <a:cs typeface="Arial" charset="0"/>
            </a:endParaRPr>
          </a:p>
        </p:txBody>
      </p:sp>
      <p:pic>
        <p:nvPicPr>
          <p:cNvPr id="7" name="Picture 7" descr="GEN Washingt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5295" y="4923667"/>
            <a:ext cx="1265580" cy="13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7760036" y="499927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6</a:t>
              </a: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180295" y="6540328"/>
            <a:ext cx="155435" cy="1525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2" name="Picture 6" descr="6 star.png">
            <a:extLst>
              <a:ext uri="{FF2B5EF4-FFF2-40B4-BE49-F238E27FC236}">
                <a16:creationId xmlns:a16="http://schemas.microsoft.com/office/drawing/2014/main" id="{B020FEF9-E604-A054-881D-D5AA475000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521" y="4984690"/>
            <a:ext cx="1396503" cy="128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6 star.png">
            <a:extLst>
              <a:ext uri="{FF2B5EF4-FFF2-40B4-BE49-F238E27FC236}">
                <a16:creationId xmlns:a16="http://schemas.microsoft.com/office/drawing/2014/main" id="{B893FC99-A109-D013-90A7-000F1E66CD1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7796" y="5024174"/>
            <a:ext cx="1396503" cy="128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B2E2919-CB79-620B-F31E-7CCAEC1E3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68" y="6172060"/>
            <a:ext cx="8229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2-12 (II-2-34) / Digital Page 251</a:t>
            </a:r>
            <a:endParaRPr 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A7152AA-BBE7-3522-DDF3-08BF1929E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797" y="10036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400" kern="0" dirty="0"/>
              <a:t>Step 3: Select a COA</a:t>
            </a:r>
          </a:p>
          <a:p>
            <a:pPr eaLnBrk="1" hangingPunct="1"/>
            <a:r>
              <a:rPr lang="en-US" sz="2000" b="0" kern="0" dirty="0"/>
              <a:t>Sub-Step 1: </a:t>
            </a:r>
            <a:r>
              <a:rPr lang="en-US" sz="2000" dirty="0">
                <a:solidFill>
                  <a:schemeClr val="tx1"/>
                </a:solidFill>
              </a:rPr>
              <a:t>Obtain Authority </a:t>
            </a: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135162124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1716121" y="1130190"/>
            <a:ext cx="5867400" cy="6858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u="sng" dirty="0">
                <a:solidFill>
                  <a:schemeClr val="tx1"/>
                </a:solidFill>
              </a:rPr>
              <a:t>Action Memorandum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8342" y="1916158"/>
            <a:ext cx="7772400" cy="4114800"/>
          </a:xfrm>
        </p:spPr>
        <p:txBody>
          <a:bodyPr/>
          <a:lstStyle/>
          <a:p>
            <a:pPr eaLnBrk="1" hangingPunct="1"/>
            <a:r>
              <a:rPr lang="en-US" sz="2300" dirty="0"/>
              <a:t>Gives background information</a:t>
            </a:r>
          </a:p>
          <a:p>
            <a:pPr eaLnBrk="1" hangingPunct="1"/>
            <a:r>
              <a:rPr lang="en-US" sz="2300" dirty="0"/>
              <a:t>States the allegation(s)</a:t>
            </a:r>
          </a:p>
          <a:p>
            <a:pPr eaLnBrk="1" hangingPunct="1"/>
            <a:r>
              <a:rPr lang="en-US" sz="2300" dirty="0"/>
              <a:t>Summarizes the </a:t>
            </a:r>
            <a:r>
              <a:rPr lang="en-US" sz="2300" i="1" u="sng" dirty="0">
                <a:solidFill>
                  <a:srgbClr val="0000FF"/>
                </a:solidFill>
              </a:rPr>
              <a:t>entire</a:t>
            </a:r>
            <a:r>
              <a:rPr lang="en-US" sz="2300" dirty="0"/>
              <a:t> case, thus far</a:t>
            </a:r>
          </a:p>
          <a:p>
            <a:pPr eaLnBrk="1" hangingPunct="1"/>
            <a:r>
              <a:rPr lang="en-US" sz="2300" dirty="0"/>
              <a:t>Provides the </a:t>
            </a:r>
            <a:r>
              <a:rPr lang="en-US" sz="2300" i="1" u="sng" dirty="0">
                <a:solidFill>
                  <a:srgbClr val="0000FF"/>
                </a:solidFill>
              </a:rPr>
              <a:t>scope</a:t>
            </a:r>
            <a:r>
              <a:rPr lang="en-US" sz="2300" dirty="0"/>
              <a:t> and the </a:t>
            </a:r>
          </a:p>
          <a:p>
            <a:pPr eaLnBrk="1" hangingPunct="1">
              <a:buFontTx/>
              <a:buNone/>
            </a:pPr>
            <a:r>
              <a:rPr lang="en-US" sz="2300" dirty="0"/>
              <a:t>	</a:t>
            </a:r>
            <a:r>
              <a:rPr lang="en-US" sz="2300" i="1" u="sng" dirty="0">
                <a:solidFill>
                  <a:srgbClr val="0000FF"/>
                </a:solidFill>
              </a:rPr>
              <a:t>limits</a:t>
            </a:r>
            <a:r>
              <a:rPr lang="en-US" sz="2300" i="1" dirty="0"/>
              <a:t> </a:t>
            </a:r>
            <a:r>
              <a:rPr lang="en-US" sz="2300" dirty="0"/>
              <a:t>of the investigation (left and </a:t>
            </a:r>
          </a:p>
          <a:p>
            <a:pPr eaLnBrk="1" hangingPunct="1">
              <a:buFontTx/>
              <a:buNone/>
            </a:pPr>
            <a:r>
              <a:rPr lang="en-US" sz="2300" dirty="0"/>
              <a:t>	right limits)</a:t>
            </a:r>
          </a:p>
          <a:p>
            <a:pPr eaLnBrk="1" hangingPunct="1"/>
            <a:r>
              <a:rPr lang="en-US" sz="2300" dirty="0"/>
              <a:t>Includes SJA opinion</a:t>
            </a:r>
          </a:p>
          <a:p>
            <a:pPr eaLnBrk="1" hangingPunct="1"/>
            <a:r>
              <a:rPr lang="en-US" sz="2300" dirty="0"/>
              <a:t>Recommends approval to proceed</a:t>
            </a:r>
          </a:p>
          <a:p>
            <a:pPr eaLnBrk="1" hangingPunct="1"/>
            <a:r>
              <a:rPr lang="en-US" sz="2300" dirty="0"/>
              <a:t>Signed by the Command IG</a:t>
            </a:r>
          </a:p>
          <a:p>
            <a:pPr eaLnBrk="1" hangingPunct="1"/>
            <a:r>
              <a:rPr lang="en-US" sz="2300" dirty="0">
                <a:solidFill>
                  <a:srgbClr val="FF0000"/>
                </a:solidFill>
              </a:rPr>
              <a:t>This is pre-decisional:  </a:t>
            </a:r>
            <a:r>
              <a:rPr lang="en-US" sz="2300" i="1" u="sng" dirty="0">
                <a:solidFill>
                  <a:srgbClr val="FF0000"/>
                </a:solidFill>
              </a:rPr>
              <a:t>NOT RELEASABLE </a:t>
            </a:r>
          </a:p>
        </p:txBody>
      </p:sp>
      <p:grpSp>
        <p:nvGrpSpPr>
          <p:cNvPr id="91141" name="Group 6"/>
          <p:cNvGrpSpPr>
            <a:grpSpLocks/>
          </p:cNvGrpSpPr>
          <p:nvPr/>
        </p:nvGrpSpPr>
        <p:grpSpPr bwMode="auto">
          <a:xfrm>
            <a:off x="6342044" y="1730826"/>
            <a:ext cx="2596494" cy="3511411"/>
            <a:chOff x="5861192" y="2286000"/>
            <a:chExt cx="2597008" cy="3510747"/>
          </a:xfrm>
        </p:grpSpPr>
        <p:sp>
          <p:nvSpPr>
            <p:cNvPr id="70661" name="Documents"/>
            <p:cNvSpPr>
              <a:spLocks noEditPoints="1" noChangeArrowheads="1"/>
            </p:cNvSpPr>
            <p:nvPr/>
          </p:nvSpPr>
          <p:spPr bwMode="auto">
            <a:xfrm>
              <a:off x="6476608" y="2286000"/>
              <a:ext cx="1981592" cy="2971238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Documents"/>
            <p:cNvSpPr>
              <a:spLocks noEditPoints="1" noChangeArrowheads="1"/>
            </p:cNvSpPr>
            <p:nvPr/>
          </p:nvSpPr>
          <p:spPr bwMode="auto">
            <a:xfrm>
              <a:off x="5861192" y="2825509"/>
              <a:ext cx="1981592" cy="2971238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 bwMode="auto">
          <a:xfrm>
            <a:off x="192907" y="6574971"/>
            <a:ext cx="155435" cy="15972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8BABE4DB-8E1D-5C3C-0B10-40D47537652E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405787" y="2981422"/>
            <a:ext cx="1557610" cy="1699498"/>
          </a:xfrm>
          <a:prstGeom prst="noSmoking">
            <a:avLst>
              <a:gd name="adj" fmla="val 14728"/>
            </a:avLst>
          </a:prstGeom>
          <a:solidFill>
            <a:srgbClr val="FF00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57218" y="3479338"/>
            <a:ext cx="20826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Arial" charset="0"/>
                <a:cs typeface="Arial" charset="0"/>
              </a:rPr>
              <a:t>FOIA 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FB74265E-0E42-736E-AF23-A4EA6CCCA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46" y="6167026"/>
            <a:ext cx="87255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2-11 (II-2-34), Template: (II-2-36) / Digital Page 251 and 253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4D7CA69-1FB2-7EB7-D3EB-1AE37EF57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797" y="10036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400" kern="0" dirty="0"/>
              <a:t>Step 3: Select a COA</a:t>
            </a:r>
          </a:p>
          <a:p>
            <a:pPr eaLnBrk="1" hangingPunct="1"/>
            <a:r>
              <a:rPr lang="en-US" sz="2000" b="0" kern="0" dirty="0"/>
              <a:t>Sub-Step 1: </a:t>
            </a:r>
            <a:r>
              <a:rPr lang="en-US" sz="2000" dirty="0">
                <a:solidFill>
                  <a:schemeClr val="tx1"/>
                </a:solidFill>
              </a:rPr>
              <a:t>Obtain Authority </a:t>
            </a: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74632709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079" y="2270602"/>
            <a:ext cx="8061325" cy="2976370"/>
          </a:xfrm>
        </p:spPr>
        <p:txBody>
          <a:bodyPr/>
          <a:lstStyle/>
          <a:p>
            <a:pPr eaLnBrk="1" hangingPunct="1"/>
            <a:r>
              <a:rPr lang="en-US" sz="2400" dirty="0"/>
              <a:t>Authorizes the investigation or inquiry</a:t>
            </a:r>
          </a:p>
          <a:p>
            <a:pPr eaLnBrk="1" hangingPunct="1"/>
            <a:r>
              <a:rPr lang="en-US" sz="2400" dirty="0"/>
              <a:t>General description of the allegation</a:t>
            </a:r>
          </a:p>
          <a:p>
            <a:pPr lvl="1" eaLnBrk="1" hangingPunct="1">
              <a:lnSpc>
                <a:spcPct val="20000"/>
              </a:lnSpc>
            </a:pPr>
            <a:endParaRPr lang="en-US" sz="1000" dirty="0"/>
          </a:p>
          <a:p>
            <a:pPr lvl="1" eaLnBrk="1" hangingPunct="1"/>
            <a:r>
              <a:rPr lang="en-US" sz="2400" i="1" u="sng" dirty="0">
                <a:solidFill>
                  <a:srgbClr val="FF0000"/>
                </a:solidFill>
              </a:rPr>
              <a:t>Names are not included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to protect confidentiality</a:t>
            </a:r>
          </a:p>
          <a:p>
            <a:pPr lvl="1" eaLnBrk="1" hangingPunct="1">
              <a:lnSpc>
                <a:spcPct val="40000"/>
              </a:lnSpc>
            </a:pPr>
            <a:endParaRPr lang="en-US" sz="1000" dirty="0"/>
          </a:p>
          <a:p>
            <a:pPr lvl="1" eaLnBrk="1" hangingPunct="1"/>
            <a:r>
              <a:rPr lang="en-US" sz="2400" i="1" u="sng" dirty="0"/>
              <a:t>Directive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u="sng" dirty="0"/>
              <a:t>IS RELEASABLE</a:t>
            </a:r>
            <a:r>
              <a:rPr lang="en-US" sz="2400" i="1" dirty="0"/>
              <a:t> </a:t>
            </a:r>
            <a:r>
              <a:rPr lang="en-US" sz="2400" dirty="0"/>
              <a:t>and   presented to all those necessary to show your authority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400" dirty="0"/>
              <a:t>Signed by the Directing Authority</a:t>
            </a:r>
            <a:endParaRPr lang="en-US" sz="2800" dirty="0"/>
          </a:p>
        </p:txBody>
      </p:sp>
      <p:sp>
        <p:nvSpPr>
          <p:cNvPr id="9216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197" y="1136621"/>
            <a:ext cx="8080375" cy="6858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u="sng" dirty="0">
                <a:solidFill>
                  <a:schemeClr val="tx1"/>
                </a:solidFill>
              </a:rPr>
              <a:t>The Directive</a:t>
            </a:r>
          </a:p>
        </p:txBody>
      </p:sp>
      <p:sp>
        <p:nvSpPr>
          <p:cNvPr id="71687" name="Document"/>
          <p:cNvSpPr>
            <a:spLocks noEditPoints="1" noChangeArrowheads="1"/>
          </p:cNvSpPr>
          <p:nvPr/>
        </p:nvSpPr>
        <p:spPr bwMode="auto">
          <a:xfrm>
            <a:off x="7118551" y="4343771"/>
            <a:ext cx="1352551" cy="1809751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-3076283">
            <a:off x="7008083" y="4788877"/>
            <a:ext cx="163698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subject 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FOIA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134851" y="6553135"/>
            <a:ext cx="169949" cy="1525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67B1A98-1A92-0E63-F477-42DCACF67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00" y="6150173"/>
            <a:ext cx="87255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2-11 Template (II-2-37) / Digital Page 254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3388132A-00BC-7B49-03BA-B0D49496D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797" y="10036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400" kern="0" dirty="0"/>
              <a:t>Step 3: Select a COA</a:t>
            </a:r>
          </a:p>
          <a:p>
            <a:pPr eaLnBrk="1" hangingPunct="1"/>
            <a:r>
              <a:rPr lang="en-US" sz="2000" b="0" kern="0" dirty="0"/>
              <a:t>Sub-Step 1: </a:t>
            </a:r>
            <a:r>
              <a:rPr lang="en-US" sz="2000" dirty="0">
                <a:solidFill>
                  <a:schemeClr val="tx1"/>
                </a:solidFill>
              </a:rPr>
              <a:t>Obtain Authority </a:t>
            </a: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116336338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26" y="4905864"/>
            <a:ext cx="1741251" cy="129897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144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>
          <a:xfrm>
            <a:off x="819454" y="1151810"/>
            <a:ext cx="7242175" cy="8382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4000" dirty="0">
                <a:solidFill>
                  <a:schemeClr val="tx1"/>
                </a:solidFill>
              </a:rPr>
              <a:t>      Action Memo + Directive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836" y="2513374"/>
            <a:ext cx="8763000" cy="2895600"/>
          </a:xfrm>
        </p:spPr>
        <p:txBody>
          <a:bodyPr/>
          <a:lstStyle/>
          <a:p>
            <a:pPr eaLnBrk="1" hangingPunct="1"/>
            <a:r>
              <a:rPr lang="en-US" sz="2800" dirty="0"/>
              <a:t>Ensures a clear, mutual understanding</a:t>
            </a:r>
          </a:p>
          <a:p>
            <a:pPr eaLnBrk="1" hangingPunct="1">
              <a:buFontTx/>
              <a:buNone/>
            </a:pPr>
            <a:r>
              <a:rPr lang="en-US" sz="2800" dirty="0"/>
              <a:t>	between the IG and the directing authority</a:t>
            </a:r>
          </a:p>
          <a:p>
            <a:pPr eaLnBrk="1" hangingPunct="1">
              <a:buFontTx/>
              <a:buNone/>
            </a:pPr>
            <a:r>
              <a:rPr lang="en-US" sz="2800" dirty="0"/>
              <a:t>	concerning who and what to investigate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800" dirty="0"/>
              <a:t>The </a:t>
            </a:r>
            <a:r>
              <a:rPr lang="en-US" sz="2800" i="1" dirty="0"/>
              <a:t>IG’s "order" </a:t>
            </a:r>
            <a:r>
              <a:rPr lang="en-US" sz="2800" dirty="0"/>
              <a:t>from the Directing Authority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09168" y="1842408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latin typeface="Arial" charset="0"/>
                <a:cs typeface="Arial" charset="0"/>
              </a:rPr>
              <a:t>(“The Agreement”)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4646BC-C28F-6A6F-422F-291BDF583CC7}"/>
              </a:ext>
            </a:extLst>
          </p:cNvPr>
          <p:cNvSpPr/>
          <p:nvPr/>
        </p:nvSpPr>
        <p:spPr bwMode="auto">
          <a:xfrm>
            <a:off x="214833" y="6525988"/>
            <a:ext cx="114003" cy="18875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ADB91AEF-B3C1-619F-398E-C769F0D5465A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24B202CA-5241-71CB-A1FE-E6C7FC0B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2C46478A-1ACE-1143-13F5-59CEC366E8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036" y="499927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8</a:t>
              </a:r>
            </a:p>
          </p:txBody>
        </p:sp>
      </p:grpSp>
      <p:sp>
        <p:nvSpPr>
          <p:cNvPr id="7" name="Rectangle 7">
            <a:extLst>
              <a:ext uri="{FF2B5EF4-FFF2-40B4-BE49-F238E27FC236}">
                <a16:creationId xmlns:a16="http://schemas.microsoft.com/office/drawing/2014/main" id="{59CCF5AD-EB46-4882-63F1-662A29CA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797" y="10036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400" kern="0" dirty="0"/>
              <a:t>Step 3: Select a COA</a:t>
            </a:r>
          </a:p>
          <a:p>
            <a:pPr eaLnBrk="1" hangingPunct="1"/>
            <a:r>
              <a:rPr lang="en-US" sz="2000" b="0" kern="0" dirty="0"/>
              <a:t>Sub-Step 1: </a:t>
            </a:r>
            <a:r>
              <a:rPr lang="en-US" sz="2000" dirty="0">
                <a:solidFill>
                  <a:schemeClr val="tx1"/>
                </a:solidFill>
              </a:rPr>
              <a:t>Obtain Authority </a:t>
            </a: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93263614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482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6102" y="1769652"/>
            <a:ext cx="8284106" cy="432328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AR 20-1</a:t>
            </a:r>
            <a:r>
              <a:rPr lang="en-US" dirty="0"/>
              <a:t>, </a:t>
            </a:r>
            <a:r>
              <a:rPr lang="en-US" u="sng" dirty="0"/>
              <a:t>IG Activities and Procedures </a:t>
            </a:r>
            <a:r>
              <a:rPr lang="en-US" dirty="0"/>
              <a:t>Chapters 1, 3 and 7, Appendix A, B, D, E and the Glossary	</a:t>
            </a:r>
          </a:p>
          <a:p>
            <a:pPr lvl="2" eaLnBrk="1" hangingPunct="1">
              <a:lnSpc>
                <a:spcPct val="90000"/>
              </a:lnSpc>
            </a:pPr>
            <a:endParaRPr lang="en-US" sz="800" dirty="0"/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FF"/>
                </a:solidFill>
              </a:rPr>
              <a:t>The Assistance and Investigations Guide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Part Two &amp; Part Three (</a:t>
            </a:r>
            <a:r>
              <a:rPr lang="en-US" i="1" dirty="0"/>
              <a:t>and some of Part One</a:t>
            </a:r>
            <a:r>
              <a:rPr lang="en-US" dirty="0"/>
              <a:t>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000" dirty="0"/>
              <a:t> 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Advance Sheets </a:t>
            </a:r>
            <a:r>
              <a:rPr lang="en-US" dirty="0"/>
              <a:t>&amp; Course Material</a:t>
            </a:r>
          </a:p>
          <a:p>
            <a:pPr lvl="1" eaLnBrk="1" hangingPunct="1">
              <a:lnSpc>
                <a:spcPct val="90000"/>
              </a:lnSpc>
            </a:pPr>
            <a:endParaRPr lang="en-US" sz="800" u="sng" dirty="0"/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Please have these resources available every class!</a:t>
            </a:r>
          </a:p>
        </p:txBody>
      </p:sp>
      <p:pic>
        <p:nvPicPr>
          <p:cNvPr id="34821" name="Picture 5" descr="regulationCAUCDG6Q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931294"/>
            <a:ext cx="1828800" cy="120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6095407"/>
            <a:ext cx="9246976" cy="3385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 / Other Source Information Reference;</a:t>
            </a:r>
            <a:r>
              <a:rPr lang="en-US" sz="160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cs typeface="Arial" charset="0"/>
              </a:rPr>
              <a:t>, Source Information Reference</a:t>
            </a:r>
            <a:endParaRPr lang="en-US" sz="16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96098" y="4834435"/>
            <a:ext cx="366960" cy="550962"/>
          </a:xfrm>
          <a:prstGeom prst="downArrow">
            <a:avLst/>
          </a:prstGeom>
          <a:solidFill>
            <a:srgbClr val="FF00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99696" y="6526924"/>
            <a:ext cx="157656" cy="18918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94B8354F-1DA8-ECD4-4DD1-61ADB1FBABE4}"/>
              </a:ext>
            </a:extLst>
          </p:cNvPr>
          <p:cNvSpPr txBox="1">
            <a:spLocks/>
          </p:cNvSpPr>
          <p:nvPr/>
        </p:nvSpPr>
        <p:spPr bwMode="auto">
          <a:xfrm>
            <a:off x="1028700" y="250723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22614853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build="p"/>
      <p:bldP spid="6" grpId="0"/>
      <p:bldP spid="2" grpId="0" animBg="1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D2B4607-AAFB-084F-8E9C-8212501C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>
            <a:extLst>
              <a:ext uri="{FF2B5EF4-FFF2-40B4-BE49-F238E27FC236}">
                <a16:creationId xmlns:a16="http://schemas.microsoft.com/office/drawing/2014/main" id="{C188DD49-7C2E-C0FA-0C35-F8C83495B7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6326" name="Text Box 11">
            <a:extLst>
              <a:ext uri="{FF2B5EF4-FFF2-40B4-BE49-F238E27FC236}">
                <a16:creationId xmlns:a16="http://schemas.microsoft.com/office/drawing/2014/main" id="{ADC5CB38-43C7-D083-52ED-FF874E0CD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7" y="6162766"/>
            <a:ext cx="833467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3-2 (II-3-20) / Digital Page 275</a:t>
            </a:r>
          </a:p>
        </p:txBody>
      </p:sp>
      <p:sp>
        <p:nvSpPr>
          <p:cNvPr id="56327" name="Text Box 3">
            <a:extLst>
              <a:ext uri="{FF2B5EF4-FFF2-40B4-BE49-F238E27FC236}">
                <a16:creationId xmlns:a16="http://schemas.microsoft.com/office/drawing/2014/main" id="{7B803348-B85A-2D36-4046-14E9DC54F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472" y="1871530"/>
            <a:ext cx="3945528" cy="47220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Make Initial Notifications</a:t>
            </a:r>
          </a:p>
        </p:txBody>
      </p:sp>
      <p:sp>
        <p:nvSpPr>
          <p:cNvPr id="56328" name="Line 4">
            <a:extLst>
              <a:ext uri="{FF2B5EF4-FFF2-40B4-BE49-F238E27FC236}">
                <a16:creationId xmlns:a16="http://schemas.microsoft.com/office/drawing/2014/main" id="{12BFE5BD-441D-F33D-81B1-8578E1286E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4270" y="1871530"/>
            <a:ext cx="1693495" cy="1087794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6329" name="Line 5">
            <a:extLst>
              <a:ext uri="{FF2B5EF4-FFF2-40B4-BE49-F238E27FC236}">
                <a16:creationId xmlns:a16="http://schemas.microsoft.com/office/drawing/2014/main" id="{34262967-4729-6183-0B10-F7440D59EE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8699" y="2343736"/>
            <a:ext cx="1537773" cy="90965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WordArt 10">
            <a:extLst>
              <a:ext uri="{FF2B5EF4-FFF2-40B4-BE49-F238E27FC236}">
                <a16:creationId xmlns:a16="http://schemas.microsoft.com/office/drawing/2014/main" id="{D839A061-AA51-9FA8-DB85-F42454E2DA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725" y="2209800"/>
            <a:ext cx="87630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22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0E409-9815-8262-54E5-3D1D1FF59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471" y="2814165"/>
            <a:ext cx="1949960" cy="2511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431D95-8F23-FF95-680E-8D3A77CAD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103" y="3216374"/>
            <a:ext cx="1872443" cy="2511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24E625-8E7B-D7EE-2DC8-19E45C2B49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292" t="25769" r="20312" b="3317"/>
          <a:stretch/>
        </p:blipFill>
        <p:spPr>
          <a:xfrm>
            <a:off x="6639114" y="3662904"/>
            <a:ext cx="2038339" cy="2471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BAC820-4EFE-D922-08AD-1874FC845422}"/>
              </a:ext>
            </a:extLst>
          </p:cNvPr>
          <p:cNvSpPr/>
          <p:nvPr/>
        </p:nvSpPr>
        <p:spPr bwMode="auto">
          <a:xfrm>
            <a:off x="3198402" y="1685318"/>
            <a:ext cx="765230" cy="271330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82B8B1-9EF5-5333-6B35-8FABE9BF1084}"/>
              </a:ext>
            </a:extLst>
          </p:cNvPr>
          <p:cNvSpPr/>
          <p:nvPr/>
        </p:nvSpPr>
        <p:spPr bwMode="auto">
          <a:xfrm>
            <a:off x="445677" y="1689693"/>
            <a:ext cx="411573" cy="123111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D9F95-A06B-F144-3761-84F5B52CB3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139" t="14848" r="3272" b="12760"/>
          <a:stretch>
            <a:fillRect/>
          </a:stretch>
        </p:blipFill>
        <p:spPr>
          <a:xfrm>
            <a:off x="490944" y="2307395"/>
            <a:ext cx="2585991" cy="3182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B898C4D4-AF11-F899-3AF4-1BE9434EA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24400"/>
            <a:ext cx="7239000" cy="1143000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3: Select a COA</a:t>
            </a:r>
            <a:br>
              <a:rPr lang="en-US" sz="3400" dirty="0"/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Sub-Step 2: </a:t>
            </a:r>
            <a:r>
              <a:rPr lang="en-US" sz="2000" b="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Make Initial Notifications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01707989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028" y="175513"/>
            <a:ext cx="7086600" cy="11430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Make Initial Notifications</a:t>
            </a:r>
          </a:p>
        </p:txBody>
      </p:sp>
      <p:sp>
        <p:nvSpPr>
          <p:cNvPr id="962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3187" y="1866787"/>
            <a:ext cx="8790813" cy="3200400"/>
          </a:xfrm>
        </p:spPr>
        <p:txBody>
          <a:bodyPr/>
          <a:lstStyle/>
          <a:p>
            <a:pPr eaLnBrk="1" hangingPunct="1"/>
            <a:r>
              <a:rPr lang="en-US" sz="2600" i="1" u="sng" dirty="0">
                <a:solidFill>
                  <a:srgbClr val="008000"/>
                </a:solidFill>
              </a:rPr>
              <a:t>Verbally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0000FF"/>
                </a:solidFill>
              </a:rPr>
              <a:t>notify</a:t>
            </a:r>
            <a:r>
              <a:rPr lang="en-US" sz="2600" dirty="0"/>
              <a:t> appropriate </a:t>
            </a:r>
            <a:r>
              <a:rPr lang="en-US" sz="2600" dirty="0">
                <a:solidFill>
                  <a:srgbClr val="0000FF"/>
                </a:solidFill>
              </a:rPr>
              <a:t>commanders</a:t>
            </a:r>
            <a:r>
              <a:rPr lang="en-US" sz="2600" dirty="0"/>
              <a:t> and / or </a:t>
            </a:r>
            <a:r>
              <a:rPr lang="en-US" sz="2600" dirty="0">
                <a:solidFill>
                  <a:srgbClr val="0000FF"/>
                </a:solidFill>
              </a:rPr>
              <a:t>supervisors</a:t>
            </a:r>
            <a:r>
              <a:rPr lang="en-US" sz="2600" dirty="0"/>
              <a:t> of the investigation (inquiry) and inform them of the nature of the allegations </a:t>
            </a:r>
          </a:p>
          <a:p>
            <a:pPr marL="0" indent="0" eaLnBrk="1" hangingPunct="1">
              <a:buNone/>
            </a:pPr>
            <a:endParaRPr lang="en-US" sz="1500" dirty="0"/>
          </a:p>
          <a:p>
            <a:pPr eaLnBrk="1" hangingPunct="1"/>
            <a:r>
              <a:rPr lang="en-US" sz="2600" i="1" u="sng" dirty="0">
                <a:solidFill>
                  <a:srgbClr val="008000"/>
                </a:solidFill>
              </a:rPr>
              <a:t>Verbally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0000FF"/>
                </a:solidFill>
              </a:rPr>
              <a:t>notify</a:t>
            </a:r>
            <a:r>
              <a:rPr lang="en-US" sz="2600" dirty="0"/>
              <a:t> the </a:t>
            </a:r>
            <a:r>
              <a:rPr lang="en-US" sz="2600" dirty="0">
                <a:solidFill>
                  <a:srgbClr val="0000FF"/>
                </a:solidFill>
              </a:rPr>
              <a:t>subjects or suspects </a:t>
            </a:r>
            <a:r>
              <a:rPr lang="en-US" sz="2600" dirty="0"/>
              <a:t>of the investigation (inquiry) and inform them of the nature of the allegations, or the specific allegations</a:t>
            </a:r>
          </a:p>
          <a:p>
            <a:pPr marL="0" indent="0" eaLnBrk="1" hangingPunct="1">
              <a:buNone/>
            </a:pPr>
            <a:endParaRPr lang="en-US" sz="1500" dirty="0"/>
          </a:p>
          <a:p>
            <a:pPr eaLnBrk="1" hangingPunct="1">
              <a:spcBef>
                <a:spcPct val="10000"/>
              </a:spcBef>
            </a:pPr>
            <a:r>
              <a:rPr lang="en-US" sz="2600" i="1" u="sng" dirty="0"/>
              <a:t>Record</a:t>
            </a:r>
            <a:r>
              <a:rPr lang="en-US" sz="2600" dirty="0"/>
              <a:t> notifications in IGARS and in the ROI / ROII</a:t>
            </a:r>
          </a:p>
        </p:txBody>
      </p:sp>
      <p:sp>
        <p:nvSpPr>
          <p:cNvPr id="96263" name="Rectangle 118"/>
          <p:cNvSpPr>
            <a:spLocks noChangeArrowheads="1"/>
          </p:cNvSpPr>
          <p:nvPr/>
        </p:nvSpPr>
        <p:spPr bwMode="auto">
          <a:xfrm>
            <a:off x="-304799" y="6199221"/>
            <a:ext cx="868680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3-2 (II-3-16) Digital Page 271</a:t>
            </a:r>
          </a:p>
        </p:txBody>
      </p:sp>
      <p:grpSp>
        <p:nvGrpSpPr>
          <p:cNvPr id="96264" name="Group 2"/>
          <p:cNvGrpSpPr>
            <a:grpSpLocks noGrp="1"/>
          </p:cNvGrpSpPr>
          <p:nvPr/>
        </p:nvGrpSpPr>
        <p:grpSpPr bwMode="auto">
          <a:xfrm>
            <a:off x="7506928" y="5458090"/>
            <a:ext cx="1295400" cy="980681"/>
            <a:chOff x="1092" y="871"/>
            <a:chExt cx="3576" cy="2579"/>
          </a:xfrm>
        </p:grpSpPr>
        <p:sp>
          <p:nvSpPr>
            <p:cNvPr id="96266" name="Freeform 3"/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>
                <a:gd name="T0" fmla="*/ 252 w 380"/>
                <a:gd name="T1" fmla="*/ 46 h 365"/>
                <a:gd name="T2" fmla="*/ 269 w 380"/>
                <a:gd name="T3" fmla="*/ 63 h 365"/>
                <a:gd name="T4" fmla="*/ 287 w 380"/>
                <a:gd name="T5" fmla="*/ 80 h 365"/>
                <a:gd name="T6" fmla="*/ 305 w 380"/>
                <a:gd name="T7" fmla="*/ 96 h 365"/>
                <a:gd name="T8" fmla="*/ 321 w 380"/>
                <a:gd name="T9" fmla="*/ 115 h 365"/>
                <a:gd name="T10" fmla="*/ 337 w 380"/>
                <a:gd name="T11" fmla="*/ 133 h 365"/>
                <a:gd name="T12" fmla="*/ 351 w 380"/>
                <a:gd name="T13" fmla="*/ 149 h 365"/>
                <a:gd name="T14" fmla="*/ 363 w 380"/>
                <a:gd name="T15" fmla="*/ 163 h 365"/>
                <a:gd name="T16" fmla="*/ 372 w 380"/>
                <a:gd name="T17" fmla="*/ 174 h 365"/>
                <a:gd name="T18" fmla="*/ 376 w 380"/>
                <a:gd name="T19" fmla="*/ 183 h 365"/>
                <a:gd name="T20" fmla="*/ 379 w 380"/>
                <a:gd name="T21" fmla="*/ 185 h 365"/>
                <a:gd name="T22" fmla="*/ 252 w 380"/>
                <a:gd name="T23" fmla="*/ 364 h 365"/>
                <a:gd name="T24" fmla="*/ 252 w 380"/>
                <a:gd name="T25" fmla="*/ 364 h 365"/>
                <a:gd name="T26" fmla="*/ 248 w 380"/>
                <a:gd name="T27" fmla="*/ 364 h 365"/>
                <a:gd name="T28" fmla="*/ 241 w 380"/>
                <a:gd name="T29" fmla="*/ 359 h 365"/>
                <a:gd name="T30" fmla="*/ 229 w 380"/>
                <a:gd name="T31" fmla="*/ 356 h 365"/>
                <a:gd name="T32" fmla="*/ 213 w 380"/>
                <a:gd name="T33" fmla="*/ 349 h 365"/>
                <a:gd name="T34" fmla="*/ 193 w 380"/>
                <a:gd name="T35" fmla="*/ 340 h 365"/>
                <a:gd name="T36" fmla="*/ 172 w 380"/>
                <a:gd name="T37" fmla="*/ 328 h 365"/>
                <a:gd name="T38" fmla="*/ 149 w 380"/>
                <a:gd name="T39" fmla="*/ 317 h 365"/>
                <a:gd name="T40" fmla="*/ 126 w 380"/>
                <a:gd name="T41" fmla="*/ 303 h 365"/>
                <a:gd name="T42" fmla="*/ 103 w 380"/>
                <a:gd name="T43" fmla="*/ 285 h 365"/>
                <a:gd name="T44" fmla="*/ 80 w 380"/>
                <a:gd name="T45" fmla="*/ 269 h 365"/>
                <a:gd name="T46" fmla="*/ 80 w 380"/>
                <a:gd name="T47" fmla="*/ 269 h 365"/>
                <a:gd name="T48" fmla="*/ 77 w 380"/>
                <a:gd name="T49" fmla="*/ 267 h 365"/>
                <a:gd name="T50" fmla="*/ 77 w 380"/>
                <a:gd name="T51" fmla="*/ 265 h 365"/>
                <a:gd name="T52" fmla="*/ 77 w 380"/>
                <a:gd name="T53" fmla="*/ 265 h 365"/>
                <a:gd name="T54" fmla="*/ 80 w 380"/>
                <a:gd name="T55" fmla="*/ 267 h 365"/>
                <a:gd name="T56" fmla="*/ 80 w 380"/>
                <a:gd name="T57" fmla="*/ 269 h 365"/>
                <a:gd name="T58" fmla="*/ 80 w 380"/>
                <a:gd name="T59" fmla="*/ 269 h 365"/>
                <a:gd name="T60" fmla="*/ 67 w 380"/>
                <a:gd name="T61" fmla="*/ 260 h 365"/>
                <a:gd name="T62" fmla="*/ 54 w 380"/>
                <a:gd name="T63" fmla="*/ 252 h 365"/>
                <a:gd name="T64" fmla="*/ 41 w 380"/>
                <a:gd name="T65" fmla="*/ 241 h 365"/>
                <a:gd name="T66" fmla="*/ 31 w 380"/>
                <a:gd name="T67" fmla="*/ 232 h 365"/>
                <a:gd name="T68" fmla="*/ 23 w 380"/>
                <a:gd name="T69" fmla="*/ 218 h 365"/>
                <a:gd name="T70" fmla="*/ 14 w 380"/>
                <a:gd name="T71" fmla="*/ 206 h 365"/>
                <a:gd name="T72" fmla="*/ 8 w 380"/>
                <a:gd name="T73" fmla="*/ 191 h 365"/>
                <a:gd name="T74" fmla="*/ 4 w 380"/>
                <a:gd name="T75" fmla="*/ 177 h 365"/>
                <a:gd name="T76" fmla="*/ 2 w 380"/>
                <a:gd name="T77" fmla="*/ 162 h 365"/>
                <a:gd name="T78" fmla="*/ 0 w 380"/>
                <a:gd name="T79" fmla="*/ 142 h 365"/>
                <a:gd name="T80" fmla="*/ 0 w 380"/>
                <a:gd name="T81" fmla="*/ 142 h 365"/>
                <a:gd name="T82" fmla="*/ 2 w 380"/>
                <a:gd name="T83" fmla="*/ 122 h 365"/>
                <a:gd name="T84" fmla="*/ 8 w 380"/>
                <a:gd name="T85" fmla="*/ 98 h 365"/>
                <a:gd name="T86" fmla="*/ 16 w 380"/>
                <a:gd name="T87" fmla="*/ 78 h 365"/>
                <a:gd name="T88" fmla="*/ 29 w 380"/>
                <a:gd name="T89" fmla="*/ 59 h 365"/>
                <a:gd name="T90" fmla="*/ 41 w 380"/>
                <a:gd name="T91" fmla="*/ 41 h 365"/>
                <a:gd name="T92" fmla="*/ 61 w 380"/>
                <a:gd name="T93" fmla="*/ 27 h 365"/>
                <a:gd name="T94" fmla="*/ 77 w 380"/>
                <a:gd name="T95" fmla="*/ 15 h 365"/>
                <a:gd name="T96" fmla="*/ 98 w 380"/>
                <a:gd name="T97" fmla="*/ 6 h 365"/>
                <a:gd name="T98" fmla="*/ 121 w 380"/>
                <a:gd name="T99" fmla="*/ 2 h 365"/>
                <a:gd name="T100" fmla="*/ 145 w 380"/>
                <a:gd name="T101" fmla="*/ 0 h 365"/>
                <a:gd name="T102" fmla="*/ 145 w 380"/>
                <a:gd name="T103" fmla="*/ 0 h 365"/>
                <a:gd name="T104" fmla="*/ 158 w 380"/>
                <a:gd name="T105" fmla="*/ 0 h 365"/>
                <a:gd name="T106" fmla="*/ 170 w 380"/>
                <a:gd name="T107" fmla="*/ 2 h 365"/>
                <a:gd name="T108" fmla="*/ 183 w 380"/>
                <a:gd name="T109" fmla="*/ 4 h 365"/>
                <a:gd name="T110" fmla="*/ 193 w 380"/>
                <a:gd name="T111" fmla="*/ 6 h 365"/>
                <a:gd name="T112" fmla="*/ 206 w 380"/>
                <a:gd name="T113" fmla="*/ 13 h 365"/>
                <a:gd name="T114" fmla="*/ 214 w 380"/>
                <a:gd name="T115" fmla="*/ 16 h 365"/>
                <a:gd name="T116" fmla="*/ 225 w 380"/>
                <a:gd name="T117" fmla="*/ 23 h 365"/>
                <a:gd name="T118" fmla="*/ 236 w 380"/>
                <a:gd name="T119" fmla="*/ 31 h 365"/>
                <a:gd name="T120" fmla="*/ 243 w 380"/>
                <a:gd name="T121" fmla="*/ 38 h 365"/>
                <a:gd name="T122" fmla="*/ 252 w 380"/>
                <a:gd name="T123" fmla="*/ 46 h 365"/>
                <a:gd name="T124" fmla="*/ 252 w 380"/>
                <a:gd name="T125" fmla="*/ 46 h 3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0"/>
                <a:gd name="T190" fmla="*/ 0 h 365"/>
                <a:gd name="T191" fmla="*/ 380 w 380"/>
                <a:gd name="T192" fmla="*/ 365 h 3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67" name="Freeform 4"/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>
                <a:gd name="T0" fmla="*/ 252 w 380"/>
                <a:gd name="T1" fmla="*/ 46 h 365"/>
                <a:gd name="T2" fmla="*/ 269 w 380"/>
                <a:gd name="T3" fmla="*/ 63 h 365"/>
                <a:gd name="T4" fmla="*/ 287 w 380"/>
                <a:gd name="T5" fmla="*/ 80 h 365"/>
                <a:gd name="T6" fmla="*/ 305 w 380"/>
                <a:gd name="T7" fmla="*/ 96 h 365"/>
                <a:gd name="T8" fmla="*/ 321 w 380"/>
                <a:gd name="T9" fmla="*/ 115 h 365"/>
                <a:gd name="T10" fmla="*/ 337 w 380"/>
                <a:gd name="T11" fmla="*/ 133 h 365"/>
                <a:gd name="T12" fmla="*/ 351 w 380"/>
                <a:gd name="T13" fmla="*/ 149 h 365"/>
                <a:gd name="T14" fmla="*/ 363 w 380"/>
                <a:gd name="T15" fmla="*/ 163 h 365"/>
                <a:gd name="T16" fmla="*/ 372 w 380"/>
                <a:gd name="T17" fmla="*/ 174 h 365"/>
                <a:gd name="T18" fmla="*/ 376 w 380"/>
                <a:gd name="T19" fmla="*/ 183 h 365"/>
                <a:gd name="T20" fmla="*/ 379 w 380"/>
                <a:gd name="T21" fmla="*/ 185 h 365"/>
                <a:gd name="T22" fmla="*/ 252 w 380"/>
                <a:gd name="T23" fmla="*/ 364 h 365"/>
                <a:gd name="T24" fmla="*/ 252 w 380"/>
                <a:gd name="T25" fmla="*/ 364 h 365"/>
                <a:gd name="T26" fmla="*/ 248 w 380"/>
                <a:gd name="T27" fmla="*/ 364 h 365"/>
                <a:gd name="T28" fmla="*/ 241 w 380"/>
                <a:gd name="T29" fmla="*/ 359 h 365"/>
                <a:gd name="T30" fmla="*/ 229 w 380"/>
                <a:gd name="T31" fmla="*/ 356 h 365"/>
                <a:gd name="T32" fmla="*/ 213 w 380"/>
                <a:gd name="T33" fmla="*/ 349 h 365"/>
                <a:gd name="T34" fmla="*/ 193 w 380"/>
                <a:gd name="T35" fmla="*/ 340 h 365"/>
                <a:gd name="T36" fmla="*/ 172 w 380"/>
                <a:gd name="T37" fmla="*/ 328 h 365"/>
                <a:gd name="T38" fmla="*/ 149 w 380"/>
                <a:gd name="T39" fmla="*/ 317 h 365"/>
                <a:gd name="T40" fmla="*/ 126 w 380"/>
                <a:gd name="T41" fmla="*/ 303 h 365"/>
                <a:gd name="T42" fmla="*/ 103 w 380"/>
                <a:gd name="T43" fmla="*/ 285 h 365"/>
                <a:gd name="T44" fmla="*/ 80 w 380"/>
                <a:gd name="T45" fmla="*/ 269 h 365"/>
                <a:gd name="T46" fmla="*/ 80 w 380"/>
                <a:gd name="T47" fmla="*/ 269 h 365"/>
                <a:gd name="T48" fmla="*/ 77 w 380"/>
                <a:gd name="T49" fmla="*/ 267 h 365"/>
                <a:gd name="T50" fmla="*/ 77 w 380"/>
                <a:gd name="T51" fmla="*/ 265 h 365"/>
                <a:gd name="T52" fmla="*/ 77 w 380"/>
                <a:gd name="T53" fmla="*/ 265 h 365"/>
                <a:gd name="T54" fmla="*/ 80 w 380"/>
                <a:gd name="T55" fmla="*/ 267 h 365"/>
                <a:gd name="T56" fmla="*/ 80 w 380"/>
                <a:gd name="T57" fmla="*/ 269 h 365"/>
                <a:gd name="T58" fmla="*/ 80 w 380"/>
                <a:gd name="T59" fmla="*/ 269 h 365"/>
                <a:gd name="T60" fmla="*/ 67 w 380"/>
                <a:gd name="T61" fmla="*/ 260 h 365"/>
                <a:gd name="T62" fmla="*/ 54 w 380"/>
                <a:gd name="T63" fmla="*/ 252 h 365"/>
                <a:gd name="T64" fmla="*/ 41 w 380"/>
                <a:gd name="T65" fmla="*/ 241 h 365"/>
                <a:gd name="T66" fmla="*/ 31 w 380"/>
                <a:gd name="T67" fmla="*/ 232 h 365"/>
                <a:gd name="T68" fmla="*/ 23 w 380"/>
                <a:gd name="T69" fmla="*/ 218 h 365"/>
                <a:gd name="T70" fmla="*/ 14 w 380"/>
                <a:gd name="T71" fmla="*/ 206 h 365"/>
                <a:gd name="T72" fmla="*/ 8 w 380"/>
                <a:gd name="T73" fmla="*/ 191 h 365"/>
                <a:gd name="T74" fmla="*/ 4 w 380"/>
                <a:gd name="T75" fmla="*/ 177 h 365"/>
                <a:gd name="T76" fmla="*/ 2 w 380"/>
                <a:gd name="T77" fmla="*/ 162 h 365"/>
                <a:gd name="T78" fmla="*/ 0 w 380"/>
                <a:gd name="T79" fmla="*/ 142 h 365"/>
                <a:gd name="T80" fmla="*/ 0 w 380"/>
                <a:gd name="T81" fmla="*/ 142 h 365"/>
                <a:gd name="T82" fmla="*/ 2 w 380"/>
                <a:gd name="T83" fmla="*/ 122 h 365"/>
                <a:gd name="T84" fmla="*/ 8 w 380"/>
                <a:gd name="T85" fmla="*/ 98 h 365"/>
                <a:gd name="T86" fmla="*/ 16 w 380"/>
                <a:gd name="T87" fmla="*/ 78 h 365"/>
                <a:gd name="T88" fmla="*/ 29 w 380"/>
                <a:gd name="T89" fmla="*/ 59 h 365"/>
                <a:gd name="T90" fmla="*/ 41 w 380"/>
                <a:gd name="T91" fmla="*/ 41 h 365"/>
                <a:gd name="T92" fmla="*/ 61 w 380"/>
                <a:gd name="T93" fmla="*/ 27 h 365"/>
                <a:gd name="T94" fmla="*/ 77 w 380"/>
                <a:gd name="T95" fmla="*/ 15 h 365"/>
                <a:gd name="T96" fmla="*/ 98 w 380"/>
                <a:gd name="T97" fmla="*/ 6 h 365"/>
                <a:gd name="T98" fmla="*/ 121 w 380"/>
                <a:gd name="T99" fmla="*/ 2 h 365"/>
                <a:gd name="T100" fmla="*/ 145 w 380"/>
                <a:gd name="T101" fmla="*/ 0 h 365"/>
                <a:gd name="T102" fmla="*/ 145 w 380"/>
                <a:gd name="T103" fmla="*/ 0 h 365"/>
                <a:gd name="T104" fmla="*/ 158 w 380"/>
                <a:gd name="T105" fmla="*/ 0 h 365"/>
                <a:gd name="T106" fmla="*/ 170 w 380"/>
                <a:gd name="T107" fmla="*/ 2 h 365"/>
                <a:gd name="T108" fmla="*/ 183 w 380"/>
                <a:gd name="T109" fmla="*/ 4 h 365"/>
                <a:gd name="T110" fmla="*/ 193 w 380"/>
                <a:gd name="T111" fmla="*/ 6 h 365"/>
                <a:gd name="T112" fmla="*/ 206 w 380"/>
                <a:gd name="T113" fmla="*/ 13 h 365"/>
                <a:gd name="T114" fmla="*/ 214 w 380"/>
                <a:gd name="T115" fmla="*/ 16 h 365"/>
                <a:gd name="T116" fmla="*/ 225 w 380"/>
                <a:gd name="T117" fmla="*/ 23 h 365"/>
                <a:gd name="T118" fmla="*/ 236 w 380"/>
                <a:gd name="T119" fmla="*/ 31 h 365"/>
                <a:gd name="T120" fmla="*/ 243 w 380"/>
                <a:gd name="T121" fmla="*/ 38 h 365"/>
                <a:gd name="T122" fmla="*/ 252 w 380"/>
                <a:gd name="T123" fmla="*/ 46 h 365"/>
                <a:gd name="T124" fmla="*/ 252 w 380"/>
                <a:gd name="T125" fmla="*/ 46 h 3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0"/>
                <a:gd name="T190" fmla="*/ 0 h 365"/>
                <a:gd name="T191" fmla="*/ 380 w 380"/>
                <a:gd name="T192" fmla="*/ 365 h 3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68" name="Freeform 5"/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>
                <a:gd name="T0" fmla="*/ 133 w 217"/>
                <a:gd name="T1" fmla="*/ 151 h 268"/>
                <a:gd name="T2" fmla="*/ 211 w 217"/>
                <a:gd name="T3" fmla="*/ 48 h 268"/>
                <a:gd name="T4" fmla="*/ 211 w 217"/>
                <a:gd name="T5" fmla="*/ 48 h 268"/>
                <a:gd name="T6" fmla="*/ 216 w 217"/>
                <a:gd name="T7" fmla="*/ 37 h 268"/>
                <a:gd name="T8" fmla="*/ 216 w 217"/>
                <a:gd name="T9" fmla="*/ 27 h 268"/>
                <a:gd name="T10" fmla="*/ 216 w 217"/>
                <a:gd name="T11" fmla="*/ 16 h 268"/>
                <a:gd name="T12" fmla="*/ 209 w 217"/>
                <a:gd name="T13" fmla="*/ 8 h 268"/>
                <a:gd name="T14" fmla="*/ 202 w 217"/>
                <a:gd name="T15" fmla="*/ 2 h 268"/>
                <a:gd name="T16" fmla="*/ 202 w 217"/>
                <a:gd name="T17" fmla="*/ 2 h 268"/>
                <a:gd name="T18" fmla="*/ 191 w 217"/>
                <a:gd name="T19" fmla="*/ 0 h 268"/>
                <a:gd name="T20" fmla="*/ 181 w 217"/>
                <a:gd name="T21" fmla="*/ 0 h 268"/>
                <a:gd name="T22" fmla="*/ 173 w 217"/>
                <a:gd name="T23" fmla="*/ 2 h 268"/>
                <a:gd name="T24" fmla="*/ 165 w 217"/>
                <a:gd name="T25" fmla="*/ 8 h 268"/>
                <a:gd name="T26" fmla="*/ 158 w 217"/>
                <a:gd name="T27" fmla="*/ 16 h 268"/>
                <a:gd name="T28" fmla="*/ 82 w 217"/>
                <a:gd name="T29" fmla="*/ 115 h 268"/>
                <a:gd name="T30" fmla="*/ 11 w 217"/>
                <a:gd name="T31" fmla="*/ 212 h 268"/>
                <a:gd name="T32" fmla="*/ 11 w 217"/>
                <a:gd name="T33" fmla="*/ 212 h 268"/>
                <a:gd name="T34" fmla="*/ 2 w 217"/>
                <a:gd name="T35" fmla="*/ 220 h 268"/>
                <a:gd name="T36" fmla="*/ 0 w 217"/>
                <a:gd name="T37" fmla="*/ 230 h 268"/>
                <a:gd name="T38" fmla="*/ 0 w 217"/>
                <a:gd name="T39" fmla="*/ 241 h 268"/>
                <a:gd name="T40" fmla="*/ 2 w 217"/>
                <a:gd name="T41" fmla="*/ 250 h 268"/>
                <a:gd name="T42" fmla="*/ 6 w 217"/>
                <a:gd name="T43" fmla="*/ 258 h 268"/>
                <a:gd name="T44" fmla="*/ 6 w 217"/>
                <a:gd name="T45" fmla="*/ 258 h 268"/>
                <a:gd name="T46" fmla="*/ 15 w 217"/>
                <a:gd name="T47" fmla="*/ 264 h 268"/>
                <a:gd name="T48" fmla="*/ 25 w 217"/>
                <a:gd name="T49" fmla="*/ 267 h 268"/>
                <a:gd name="T50" fmla="*/ 36 w 217"/>
                <a:gd name="T51" fmla="*/ 264 h 268"/>
                <a:gd name="T52" fmla="*/ 46 w 217"/>
                <a:gd name="T53" fmla="*/ 262 h 268"/>
                <a:gd name="T54" fmla="*/ 55 w 217"/>
                <a:gd name="T55" fmla="*/ 256 h 268"/>
                <a:gd name="T56" fmla="*/ 133 w 217"/>
                <a:gd name="T57" fmla="*/ 151 h 268"/>
                <a:gd name="T58" fmla="*/ 133 w 217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7"/>
                <a:gd name="T91" fmla="*/ 0 h 268"/>
                <a:gd name="T92" fmla="*/ 217 w 217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69" name="Freeform 6"/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>
                <a:gd name="T0" fmla="*/ 133 w 217"/>
                <a:gd name="T1" fmla="*/ 151 h 268"/>
                <a:gd name="T2" fmla="*/ 211 w 217"/>
                <a:gd name="T3" fmla="*/ 48 h 268"/>
                <a:gd name="T4" fmla="*/ 211 w 217"/>
                <a:gd name="T5" fmla="*/ 48 h 268"/>
                <a:gd name="T6" fmla="*/ 216 w 217"/>
                <a:gd name="T7" fmla="*/ 37 h 268"/>
                <a:gd name="T8" fmla="*/ 216 w 217"/>
                <a:gd name="T9" fmla="*/ 27 h 268"/>
                <a:gd name="T10" fmla="*/ 216 w 217"/>
                <a:gd name="T11" fmla="*/ 16 h 268"/>
                <a:gd name="T12" fmla="*/ 209 w 217"/>
                <a:gd name="T13" fmla="*/ 8 h 268"/>
                <a:gd name="T14" fmla="*/ 202 w 217"/>
                <a:gd name="T15" fmla="*/ 2 h 268"/>
                <a:gd name="T16" fmla="*/ 202 w 217"/>
                <a:gd name="T17" fmla="*/ 2 h 268"/>
                <a:gd name="T18" fmla="*/ 191 w 217"/>
                <a:gd name="T19" fmla="*/ 0 h 268"/>
                <a:gd name="T20" fmla="*/ 181 w 217"/>
                <a:gd name="T21" fmla="*/ 0 h 268"/>
                <a:gd name="T22" fmla="*/ 173 w 217"/>
                <a:gd name="T23" fmla="*/ 2 h 268"/>
                <a:gd name="T24" fmla="*/ 165 w 217"/>
                <a:gd name="T25" fmla="*/ 8 h 268"/>
                <a:gd name="T26" fmla="*/ 158 w 217"/>
                <a:gd name="T27" fmla="*/ 16 h 268"/>
                <a:gd name="T28" fmla="*/ 82 w 217"/>
                <a:gd name="T29" fmla="*/ 115 h 268"/>
                <a:gd name="T30" fmla="*/ 11 w 217"/>
                <a:gd name="T31" fmla="*/ 212 h 268"/>
                <a:gd name="T32" fmla="*/ 11 w 217"/>
                <a:gd name="T33" fmla="*/ 212 h 268"/>
                <a:gd name="T34" fmla="*/ 2 w 217"/>
                <a:gd name="T35" fmla="*/ 220 h 268"/>
                <a:gd name="T36" fmla="*/ 0 w 217"/>
                <a:gd name="T37" fmla="*/ 230 h 268"/>
                <a:gd name="T38" fmla="*/ 0 w 217"/>
                <a:gd name="T39" fmla="*/ 241 h 268"/>
                <a:gd name="T40" fmla="*/ 2 w 217"/>
                <a:gd name="T41" fmla="*/ 250 h 268"/>
                <a:gd name="T42" fmla="*/ 6 w 217"/>
                <a:gd name="T43" fmla="*/ 258 h 268"/>
                <a:gd name="T44" fmla="*/ 6 w 217"/>
                <a:gd name="T45" fmla="*/ 258 h 268"/>
                <a:gd name="T46" fmla="*/ 15 w 217"/>
                <a:gd name="T47" fmla="*/ 264 h 268"/>
                <a:gd name="T48" fmla="*/ 25 w 217"/>
                <a:gd name="T49" fmla="*/ 267 h 268"/>
                <a:gd name="T50" fmla="*/ 36 w 217"/>
                <a:gd name="T51" fmla="*/ 264 h 268"/>
                <a:gd name="T52" fmla="*/ 46 w 217"/>
                <a:gd name="T53" fmla="*/ 262 h 268"/>
                <a:gd name="T54" fmla="*/ 55 w 217"/>
                <a:gd name="T55" fmla="*/ 256 h 268"/>
                <a:gd name="T56" fmla="*/ 133 w 217"/>
                <a:gd name="T57" fmla="*/ 151 h 268"/>
                <a:gd name="T58" fmla="*/ 133 w 217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7"/>
                <a:gd name="T91" fmla="*/ 0 h 268"/>
                <a:gd name="T92" fmla="*/ 217 w 217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0" name="Freeform 7"/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>
                <a:gd name="T0" fmla="*/ 132 w 216"/>
                <a:gd name="T1" fmla="*/ 151 h 268"/>
                <a:gd name="T2" fmla="*/ 210 w 216"/>
                <a:gd name="T3" fmla="*/ 48 h 268"/>
                <a:gd name="T4" fmla="*/ 210 w 216"/>
                <a:gd name="T5" fmla="*/ 48 h 268"/>
                <a:gd name="T6" fmla="*/ 215 w 216"/>
                <a:gd name="T7" fmla="*/ 40 h 268"/>
                <a:gd name="T8" fmla="*/ 215 w 216"/>
                <a:gd name="T9" fmla="*/ 27 h 268"/>
                <a:gd name="T10" fmla="*/ 215 w 216"/>
                <a:gd name="T11" fmla="*/ 19 h 268"/>
                <a:gd name="T12" fmla="*/ 208 w 216"/>
                <a:gd name="T13" fmla="*/ 10 h 268"/>
                <a:gd name="T14" fmla="*/ 201 w 216"/>
                <a:gd name="T15" fmla="*/ 2 h 268"/>
                <a:gd name="T16" fmla="*/ 201 w 216"/>
                <a:gd name="T17" fmla="*/ 2 h 268"/>
                <a:gd name="T18" fmla="*/ 191 w 216"/>
                <a:gd name="T19" fmla="*/ 0 h 268"/>
                <a:gd name="T20" fmla="*/ 180 w 216"/>
                <a:gd name="T21" fmla="*/ 0 h 268"/>
                <a:gd name="T22" fmla="*/ 172 w 216"/>
                <a:gd name="T23" fmla="*/ 2 h 268"/>
                <a:gd name="T24" fmla="*/ 164 w 216"/>
                <a:gd name="T25" fmla="*/ 8 h 268"/>
                <a:gd name="T26" fmla="*/ 157 w 216"/>
                <a:gd name="T27" fmla="*/ 19 h 268"/>
                <a:gd name="T28" fmla="*/ 82 w 216"/>
                <a:gd name="T29" fmla="*/ 116 h 268"/>
                <a:gd name="T30" fmla="*/ 8 w 216"/>
                <a:gd name="T31" fmla="*/ 213 h 268"/>
                <a:gd name="T32" fmla="*/ 8 w 216"/>
                <a:gd name="T33" fmla="*/ 213 h 268"/>
                <a:gd name="T34" fmla="*/ 2 w 216"/>
                <a:gd name="T35" fmla="*/ 220 h 268"/>
                <a:gd name="T36" fmla="*/ 0 w 216"/>
                <a:gd name="T37" fmla="*/ 231 h 268"/>
                <a:gd name="T38" fmla="*/ 0 w 216"/>
                <a:gd name="T39" fmla="*/ 242 h 268"/>
                <a:gd name="T40" fmla="*/ 2 w 216"/>
                <a:gd name="T41" fmla="*/ 250 h 268"/>
                <a:gd name="T42" fmla="*/ 6 w 216"/>
                <a:gd name="T43" fmla="*/ 259 h 268"/>
                <a:gd name="T44" fmla="*/ 6 w 216"/>
                <a:gd name="T45" fmla="*/ 259 h 268"/>
                <a:gd name="T46" fmla="*/ 15 w 216"/>
                <a:gd name="T47" fmla="*/ 265 h 268"/>
                <a:gd name="T48" fmla="*/ 25 w 216"/>
                <a:gd name="T49" fmla="*/ 267 h 268"/>
                <a:gd name="T50" fmla="*/ 36 w 216"/>
                <a:gd name="T51" fmla="*/ 267 h 268"/>
                <a:gd name="T52" fmla="*/ 46 w 216"/>
                <a:gd name="T53" fmla="*/ 263 h 268"/>
                <a:gd name="T54" fmla="*/ 54 w 216"/>
                <a:gd name="T55" fmla="*/ 257 h 268"/>
                <a:gd name="T56" fmla="*/ 132 w 216"/>
                <a:gd name="T57" fmla="*/ 151 h 268"/>
                <a:gd name="T58" fmla="*/ 132 w 216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6"/>
                <a:gd name="T91" fmla="*/ 0 h 268"/>
                <a:gd name="T92" fmla="*/ 216 w 216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1" name="Freeform 8"/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>
                <a:gd name="T0" fmla="*/ 132 w 216"/>
                <a:gd name="T1" fmla="*/ 151 h 268"/>
                <a:gd name="T2" fmla="*/ 210 w 216"/>
                <a:gd name="T3" fmla="*/ 48 h 268"/>
                <a:gd name="T4" fmla="*/ 210 w 216"/>
                <a:gd name="T5" fmla="*/ 48 h 268"/>
                <a:gd name="T6" fmla="*/ 215 w 216"/>
                <a:gd name="T7" fmla="*/ 40 h 268"/>
                <a:gd name="T8" fmla="*/ 215 w 216"/>
                <a:gd name="T9" fmla="*/ 27 h 268"/>
                <a:gd name="T10" fmla="*/ 215 w 216"/>
                <a:gd name="T11" fmla="*/ 19 h 268"/>
                <a:gd name="T12" fmla="*/ 208 w 216"/>
                <a:gd name="T13" fmla="*/ 10 h 268"/>
                <a:gd name="T14" fmla="*/ 201 w 216"/>
                <a:gd name="T15" fmla="*/ 2 h 268"/>
                <a:gd name="T16" fmla="*/ 201 w 216"/>
                <a:gd name="T17" fmla="*/ 2 h 268"/>
                <a:gd name="T18" fmla="*/ 191 w 216"/>
                <a:gd name="T19" fmla="*/ 0 h 268"/>
                <a:gd name="T20" fmla="*/ 180 w 216"/>
                <a:gd name="T21" fmla="*/ 0 h 268"/>
                <a:gd name="T22" fmla="*/ 172 w 216"/>
                <a:gd name="T23" fmla="*/ 2 h 268"/>
                <a:gd name="T24" fmla="*/ 164 w 216"/>
                <a:gd name="T25" fmla="*/ 8 h 268"/>
                <a:gd name="T26" fmla="*/ 157 w 216"/>
                <a:gd name="T27" fmla="*/ 19 h 268"/>
                <a:gd name="T28" fmla="*/ 82 w 216"/>
                <a:gd name="T29" fmla="*/ 116 h 268"/>
                <a:gd name="T30" fmla="*/ 8 w 216"/>
                <a:gd name="T31" fmla="*/ 213 h 268"/>
                <a:gd name="T32" fmla="*/ 8 w 216"/>
                <a:gd name="T33" fmla="*/ 213 h 268"/>
                <a:gd name="T34" fmla="*/ 2 w 216"/>
                <a:gd name="T35" fmla="*/ 220 h 268"/>
                <a:gd name="T36" fmla="*/ 0 w 216"/>
                <a:gd name="T37" fmla="*/ 231 h 268"/>
                <a:gd name="T38" fmla="*/ 0 w 216"/>
                <a:gd name="T39" fmla="*/ 242 h 268"/>
                <a:gd name="T40" fmla="*/ 2 w 216"/>
                <a:gd name="T41" fmla="*/ 250 h 268"/>
                <a:gd name="T42" fmla="*/ 6 w 216"/>
                <a:gd name="T43" fmla="*/ 259 h 268"/>
                <a:gd name="T44" fmla="*/ 6 w 216"/>
                <a:gd name="T45" fmla="*/ 259 h 268"/>
                <a:gd name="T46" fmla="*/ 15 w 216"/>
                <a:gd name="T47" fmla="*/ 265 h 268"/>
                <a:gd name="T48" fmla="*/ 25 w 216"/>
                <a:gd name="T49" fmla="*/ 267 h 268"/>
                <a:gd name="T50" fmla="*/ 36 w 216"/>
                <a:gd name="T51" fmla="*/ 267 h 268"/>
                <a:gd name="T52" fmla="*/ 46 w 216"/>
                <a:gd name="T53" fmla="*/ 263 h 268"/>
                <a:gd name="T54" fmla="*/ 54 w 216"/>
                <a:gd name="T55" fmla="*/ 257 h 268"/>
                <a:gd name="T56" fmla="*/ 132 w 216"/>
                <a:gd name="T57" fmla="*/ 151 h 268"/>
                <a:gd name="T58" fmla="*/ 132 w 216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6"/>
                <a:gd name="T91" fmla="*/ 0 h 268"/>
                <a:gd name="T92" fmla="*/ 216 w 216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2" name="Freeform 9"/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>
                <a:gd name="T0" fmla="*/ 133 w 219"/>
                <a:gd name="T1" fmla="*/ 153 h 268"/>
                <a:gd name="T2" fmla="*/ 213 w 219"/>
                <a:gd name="T3" fmla="*/ 50 h 268"/>
                <a:gd name="T4" fmla="*/ 213 w 219"/>
                <a:gd name="T5" fmla="*/ 50 h 268"/>
                <a:gd name="T6" fmla="*/ 218 w 219"/>
                <a:gd name="T7" fmla="*/ 39 h 268"/>
                <a:gd name="T8" fmla="*/ 218 w 219"/>
                <a:gd name="T9" fmla="*/ 29 h 268"/>
                <a:gd name="T10" fmla="*/ 215 w 219"/>
                <a:gd name="T11" fmla="*/ 18 h 268"/>
                <a:gd name="T12" fmla="*/ 211 w 219"/>
                <a:gd name="T13" fmla="*/ 10 h 268"/>
                <a:gd name="T14" fmla="*/ 202 w 219"/>
                <a:gd name="T15" fmla="*/ 4 h 268"/>
                <a:gd name="T16" fmla="*/ 202 w 219"/>
                <a:gd name="T17" fmla="*/ 4 h 268"/>
                <a:gd name="T18" fmla="*/ 194 w 219"/>
                <a:gd name="T19" fmla="*/ 0 h 268"/>
                <a:gd name="T20" fmla="*/ 183 w 219"/>
                <a:gd name="T21" fmla="*/ 0 h 268"/>
                <a:gd name="T22" fmla="*/ 175 w 219"/>
                <a:gd name="T23" fmla="*/ 4 h 268"/>
                <a:gd name="T24" fmla="*/ 167 w 219"/>
                <a:gd name="T25" fmla="*/ 10 h 268"/>
                <a:gd name="T26" fmla="*/ 160 w 219"/>
                <a:gd name="T27" fmla="*/ 18 h 268"/>
                <a:gd name="T28" fmla="*/ 84 w 219"/>
                <a:gd name="T29" fmla="*/ 115 h 268"/>
                <a:gd name="T30" fmla="*/ 11 w 219"/>
                <a:gd name="T31" fmla="*/ 214 h 268"/>
                <a:gd name="T32" fmla="*/ 11 w 219"/>
                <a:gd name="T33" fmla="*/ 214 h 268"/>
                <a:gd name="T34" fmla="*/ 4 w 219"/>
                <a:gd name="T35" fmla="*/ 223 h 268"/>
                <a:gd name="T36" fmla="*/ 0 w 219"/>
                <a:gd name="T37" fmla="*/ 232 h 268"/>
                <a:gd name="T38" fmla="*/ 0 w 219"/>
                <a:gd name="T39" fmla="*/ 241 h 268"/>
                <a:gd name="T40" fmla="*/ 4 w 219"/>
                <a:gd name="T41" fmla="*/ 252 h 268"/>
                <a:gd name="T42" fmla="*/ 8 w 219"/>
                <a:gd name="T43" fmla="*/ 260 h 268"/>
                <a:gd name="T44" fmla="*/ 8 w 219"/>
                <a:gd name="T45" fmla="*/ 260 h 268"/>
                <a:gd name="T46" fmla="*/ 17 w 219"/>
                <a:gd name="T47" fmla="*/ 267 h 268"/>
                <a:gd name="T48" fmla="*/ 27 w 219"/>
                <a:gd name="T49" fmla="*/ 267 h 268"/>
                <a:gd name="T50" fmla="*/ 38 w 219"/>
                <a:gd name="T51" fmla="*/ 267 h 268"/>
                <a:gd name="T52" fmla="*/ 46 w 219"/>
                <a:gd name="T53" fmla="*/ 262 h 268"/>
                <a:gd name="T54" fmla="*/ 57 w 219"/>
                <a:gd name="T55" fmla="*/ 256 h 268"/>
                <a:gd name="T56" fmla="*/ 133 w 219"/>
                <a:gd name="T57" fmla="*/ 153 h 268"/>
                <a:gd name="T58" fmla="*/ 133 w 219"/>
                <a:gd name="T59" fmla="*/ 153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8"/>
                <a:gd name="T92" fmla="*/ 219 w 219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3" name="Freeform 10"/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>
                <a:gd name="T0" fmla="*/ 133 w 219"/>
                <a:gd name="T1" fmla="*/ 153 h 268"/>
                <a:gd name="T2" fmla="*/ 213 w 219"/>
                <a:gd name="T3" fmla="*/ 50 h 268"/>
                <a:gd name="T4" fmla="*/ 213 w 219"/>
                <a:gd name="T5" fmla="*/ 50 h 268"/>
                <a:gd name="T6" fmla="*/ 218 w 219"/>
                <a:gd name="T7" fmla="*/ 39 h 268"/>
                <a:gd name="T8" fmla="*/ 218 w 219"/>
                <a:gd name="T9" fmla="*/ 29 h 268"/>
                <a:gd name="T10" fmla="*/ 215 w 219"/>
                <a:gd name="T11" fmla="*/ 18 h 268"/>
                <a:gd name="T12" fmla="*/ 211 w 219"/>
                <a:gd name="T13" fmla="*/ 10 h 268"/>
                <a:gd name="T14" fmla="*/ 202 w 219"/>
                <a:gd name="T15" fmla="*/ 4 h 268"/>
                <a:gd name="T16" fmla="*/ 202 w 219"/>
                <a:gd name="T17" fmla="*/ 4 h 268"/>
                <a:gd name="T18" fmla="*/ 194 w 219"/>
                <a:gd name="T19" fmla="*/ 0 h 268"/>
                <a:gd name="T20" fmla="*/ 183 w 219"/>
                <a:gd name="T21" fmla="*/ 0 h 268"/>
                <a:gd name="T22" fmla="*/ 175 w 219"/>
                <a:gd name="T23" fmla="*/ 4 h 268"/>
                <a:gd name="T24" fmla="*/ 167 w 219"/>
                <a:gd name="T25" fmla="*/ 10 h 268"/>
                <a:gd name="T26" fmla="*/ 160 w 219"/>
                <a:gd name="T27" fmla="*/ 18 h 268"/>
                <a:gd name="T28" fmla="*/ 84 w 219"/>
                <a:gd name="T29" fmla="*/ 115 h 268"/>
                <a:gd name="T30" fmla="*/ 11 w 219"/>
                <a:gd name="T31" fmla="*/ 214 h 268"/>
                <a:gd name="T32" fmla="*/ 11 w 219"/>
                <a:gd name="T33" fmla="*/ 214 h 268"/>
                <a:gd name="T34" fmla="*/ 4 w 219"/>
                <a:gd name="T35" fmla="*/ 223 h 268"/>
                <a:gd name="T36" fmla="*/ 0 w 219"/>
                <a:gd name="T37" fmla="*/ 232 h 268"/>
                <a:gd name="T38" fmla="*/ 0 w 219"/>
                <a:gd name="T39" fmla="*/ 241 h 268"/>
                <a:gd name="T40" fmla="*/ 4 w 219"/>
                <a:gd name="T41" fmla="*/ 252 h 268"/>
                <a:gd name="T42" fmla="*/ 8 w 219"/>
                <a:gd name="T43" fmla="*/ 260 h 268"/>
                <a:gd name="T44" fmla="*/ 8 w 219"/>
                <a:gd name="T45" fmla="*/ 260 h 268"/>
                <a:gd name="T46" fmla="*/ 17 w 219"/>
                <a:gd name="T47" fmla="*/ 267 h 268"/>
                <a:gd name="T48" fmla="*/ 27 w 219"/>
                <a:gd name="T49" fmla="*/ 267 h 268"/>
                <a:gd name="T50" fmla="*/ 38 w 219"/>
                <a:gd name="T51" fmla="*/ 267 h 268"/>
                <a:gd name="T52" fmla="*/ 46 w 219"/>
                <a:gd name="T53" fmla="*/ 262 h 268"/>
                <a:gd name="T54" fmla="*/ 57 w 219"/>
                <a:gd name="T55" fmla="*/ 256 h 268"/>
                <a:gd name="T56" fmla="*/ 133 w 219"/>
                <a:gd name="T57" fmla="*/ 153 h 268"/>
                <a:gd name="T58" fmla="*/ 133 w 219"/>
                <a:gd name="T59" fmla="*/ 153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8"/>
                <a:gd name="T92" fmla="*/ 219 w 219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4" name="Freeform 11"/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>
                <a:gd name="T0" fmla="*/ 133 w 219"/>
                <a:gd name="T1" fmla="*/ 152 h 269"/>
                <a:gd name="T2" fmla="*/ 213 w 219"/>
                <a:gd name="T3" fmla="*/ 48 h 269"/>
                <a:gd name="T4" fmla="*/ 213 w 219"/>
                <a:gd name="T5" fmla="*/ 48 h 269"/>
                <a:gd name="T6" fmla="*/ 218 w 219"/>
                <a:gd name="T7" fmla="*/ 38 h 269"/>
                <a:gd name="T8" fmla="*/ 218 w 219"/>
                <a:gd name="T9" fmla="*/ 27 h 269"/>
                <a:gd name="T10" fmla="*/ 215 w 219"/>
                <a:gd name="T11" fmla="*/ 17 h 269"/>
                <a:gd name="T12" fmla="*/ 211 w 219"/>
                <a:gd name="T13" fmla="*/ 8 h 269"/>
                <a:gd name="T14" fmla="*/ 202 w 219"/>
                <a:gd name="T15" fmla="*/ 2 h 269"/>
                <a:gd name="T16" fmla="*/ 202 w 219"/>
                <a:gd name="T17" fmla="*/ 2 h 269"/>
                <a:gd name="T18" fmla="*/ 194 w 219"/>
                <a:gd name="T19" fmla="*/ 0 h 269"/>
                <a:gd name="T20" fmla="*/ 183 w 219"/>
                <a:gd name="T21" fmla="*/ 0 h 269"/>
                <a:gd name="T22" fmla="*/ 175 w 219"/>
                <a:gd name="T23" fmla="*/ 2 h 269"/>
                <a:gd name="T24" fmla="*/ 167 w 219"/>
                <a:gd name="T25" fmla="*/ 8 h 269"/>
                <a:gd name="T26" fmla="*/ 158 w 219"/>
                <a:gd name="T27" fmla="*/ 17 h 269"/>
                <a:gd name="T28" fmla="*/ 84 w 219"/>
                <a:gd name="T29" fmla="*/ 114 h 269"/>
                <a:gd name="T30" fmla="*/ 11 w 219"/>
                <a:gd name="T31" fmla="*/ 213 h 269"/>
                <a:gd name="T32" fmla="*/ 11 w 219"/>
                <a:gd name="T33" fmla="*/ 213 h 269"/>
                <a:gd name="T34" fmla="*/ 4 w 219"/>
                <a:gd name="T35" fmla="*/ 221 h 269"/>
                <a:gd name="T36" fmla="*/ 0 w 219"/>
                <a:gd name="T37" fmla="*/ 232 h 269"/>
                <a:gd name="T38" fmla="*/ 0 w 219"/>
                <a:gd name="T39" fmla="*/ 243 h 269"/>
                <a:gd name="T40" fmla="*/ 2 w 219"/>
                <a:gd name="T41" fmla="*/ 251 h 269"/>
                <a:gd name="T42" fmla="*/ 8 w 219"/>
                <a:gd name="T43" fmla="*/ 260 h 269"/>
                <a:gd name="T44" fmla="*/ 8 w 219"/>
                <a:gd name="T45" fmla="*/ 260 h 269"/>
                <a:gd name="T46" fmla="*/ 17 w 219"/>
                <a:gd name="T47" fmla="*/ 266 h 269"/>
                <a:gd name="T48" fmla="*/ 25 w 219"/>
                <a:gd name="T49" fmla="*/ 268 h 269"/>
                <a:gd name="T50" fmla="*/ 36 w 219"/>
                <a:gd name="T51" fmla="*/ 266 h 269"/>
                <a:gd name="T52" fmla="*/ 47 w 219"/>
                <a:gd name="T53" fmla="*/ 264 h 269"/>
                <a:gd name="T54" fmla="*/ 55 w 219"/>
                <a:gd name="T55" fmla="*/ 255 h 269"/>
                <a:gd name="T56" fmla="*/ 133 w 219"/>
                <a:gd name="T57" fmla="*/ 152 h 269"/>
                <a:gd name="T58" fmla="*/ 133 w 219"/>
                <a:gd name="T59" fmla="*/ 152 h 2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9"/>
                <a:gd name="T92" fmla="*/ 219 w 219"/>
                <a:gd name="T93" fmla="*/ 269 h 2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5" name="Freeform 12"/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>
                <a:gd name="T0" fmla="*/ 133 w 219"/>
                <a:gd name="T1" fmla="*/ 152 h 269"/>
                <a:gd name="T2" fmla="*/ 213 w 219"/>
                <a:gd name="T3" fmla="*/ 48 h 269"/>
                <a:gd name="T4" fmla="*/ 213 w 219"/>
                <a:gd name="T5" fmla="*/ 48 h 269"/>
                <a:gd name="T6" fmla="*/ 218 w 219"/>
                <a:gd name="T7" fmla="*/ 38 h 269"/>
                <a:gd name="T8" fmla="*/ 218 w 219"/>
                <a:gd name="T9" fmla="*/ 27 h 269"/>
                <a:gd name="T10" fmla="*/ 215 w 219"/>
                <a:gd name="T11" fmla="*/ 17 h 269"/>
                <a:gd name="T12" fmla="*/ 211 w 219"/>
                <a:gd name="T13" fmla="*/ 8 h 269"/>
                <a:gd name="T14" fmla="*/ 202 w 219"/>
                <a:gd name="T15" fmla="*/ 2 h 269"/>
                <a:gd name="T16" fmla="*/ 202 w 219"/>
                <a:gd name="T17" fmla="*/ 2 h 269"/>
                <a:gd name="T18" fmla="*/ 194 w 219"/>
                <a:gd name="T19" fmla="*/ 0 h 269"/>
                <a:gd name="T20" fmla="*/ 183 w 219"/>
                <a:gd name="T21" fmla="*/ 0 h 269"/>
                <a:gd name="T22" fmla="*/ 175 w 219"/>
                <a:gd name="T23" fmla="*/ 2 h 269"/>
                <a:gd name="T24" fmla="*/ 167 w 219"/>
                <a:gd name="T25" fmla="*/ 8 h 269"/>
                <a:gd name="T26" fmla="*/ 158 w 219"/>
                <a:gd name="T27" fmla="*/ 17 h 269"/>
                <a:gd name="T28" fmla="*/ 84 w 219"/>
                <a:gd name="T29" fmla="*/ 114 h 269"/>
                <a:gd name="T30" fmla="*/ 11 w 219"/>
                <a:gd name="T31" fmla="*/ 213 h 269"/>
                <a:gd name="T32" fmla="*/ 11 w 219"/>
                <a:gd name="T33" fmla="*/ 213 h 269"/>
                <a:gd name="T34" fmla="*/ 4 w 219"/>
                <a:gd name="T35" fmla="*/ 221 h 269"/>
                <a:gd name="T36" fmla="*/ 0 w 219"/>
                <a:gd name="T37" fmla="*/ 232 h 269"/>
                <a:gd name="T38" fmla="*/ 0 w 219"/>
                <a:gd name="T39" fmla="*/ 243 h 269"/>
                <a:gd name="T40" fmla="*/ 2 w 219"/>
                <a:gd name="T41" fmla="*/ 251 h 269"/>
                <a:gd name="T42" fmla="*/ 8 w 219"/>
                <a:gd name="T43" fmla="*/ 260 h 269"/>
                <a:gd name="T44" fmla="*/ 8 w 219"/>
                <a:gd name="T45" fmla="*/ 260 h 269"/>
                <a:gd name="T46" fmla="*/ 17 w 219"/>
                <a:gd name="T47" fmla="*/ 266 h 269"/>
                <a:gd name="T48" fmla="*/ 25 w 219"/>
                <a:gd name="T49" fmla="*/ 268 h 269"/>
                <a:gd name="T50" fmla="*/ 36 w 219"/>
                <a:gd name="T51" fmla="*/ 266 h 269"/>
                <a:gd name="T52" fmla="*/ 47 w 219"/>
                <a:gd name="T53" fmla="*/ 264 h 269"/>
                <a:gd name="T54" fmla="*/ 55 w 219"/>
                <a:gd name="T55" fmla="*/ 255 h 269"/>
                <a:gd name="T56" fmla="*/ 133 w 219"/>
                <a:gd name="T57" fmla="*/ 152 h 269"/>
                <a:gd name="T58" fmla="*/ 133 w 219"/>
                <a:gd name="T59" fmla="*/ 152 h 2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9"/>
                <a:gd name="T92" fmla="*/ 219 w 219"/>
                <a:gd name="T93" fmla="*/ 269 h 2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6" name="Freeform 13"/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>
                <a:gd name="T0" fmla="*/ 133 w 219"/>
                <a:gd name="T1" fmla="*/ 151 h 268"/>
                <a:gd name="T2" fmla="*/ 213 w 219"/>
                <a:gd name="T3" fmla="*/ 48 h 268"/>
                <a:gd name="T4" fmla="*/ 213 w 219"/>
                <a:gd name="T5" fmla="*/ 48 h 268"/>
                <a:gd name="T6" fmla="*/ 218 w 219"/>
                <a:gd name="T7" fmla="*/ 37 h 268"/>
                <a:gd name="T8" fmla="*/ 218 w 219"/>
                <a:gd name="T9" fmla="*/ 27 h 268"/>
                <a:gd name="T10" fmla="*/ 215 w 219"/>
                <a:gd name="T11" fmla="*/ 16 h 268"/>
                <a:gd name="T12" fmla="*/ 211 w 219"/>
                <a:gd name="T13" fmla="*/ 8 h 268"/>
                <a:gd name="T14" fmla="*/ 202 w 219"/>
                <a:gd name="T15" fmla="*/ 2 h 268"/>
                <a:gd name="T16" fmla="*/ 202 w 219"/>
                <a:gd name="T17" fmla="*/ 2 h 268"/>
                <a:gd name="T18" fmla="*/ 194 w 219"/>
                <a:gd name="T19" fmla="*/ 0 h 268"/>
                <a:gd name="T20" fmla="*/ 183 w 219"/>
                <a:gd name="T21" fmla="*/ 0 h 268"/>
                <a:gd name="T22" fmla="*/ 173 w 219"/>
                <a:gd name="T23" fmla="*/ 2 h 268"/>
                <a:gd name="T24" fmla="*/ 165 w 219"/>
                <a:gd name="T25" fmla="*/ 8 h 268"/>
                <a:gd name="T26" fmla="*/ 158 w 219"/>
                <a:gd name="T27" fmla="*/ 16 h 268"/>
                <a:gd name="T28" fmla="*/ 84 w 219"/>
                <a:gd name="T29" fmla="*/ 115 h 268"/>
                <a:gd name="T30" fmla="*/ 11 w 219"/>
                <a:gd name="T31" fmla="*/ 212 h 268"/>
                <a:gd name="T32" fmla="*/ 11 w 219"/>
                <a:gd name="T33" fmla="*/ 212 h 268"/>
                <a:gd name="T34" fmla="*/ 4 w 219"/>
                <a:gd name="T35" fmla="*/ 220 h 268"/>
                <a:gd name="T36" fmla="*/ 0 w 219"/>
                <a:gd name="T37" fmla="*/ 230 h 268"/>
                <a:gd name="T38" fmla="*/ 0 w 219"/>
                <a:gd name="T39" fmla="*/ 241 h 268"/>
                <a:gd name="T40" fmla="*/ 2 w 219"/>
                <a:gd name="T41" fmla="*/ 250 h 268"/>
                <a:gd name="T42" fmla="*/ 8 w 219"/>
                <a:gd name="T43" fmla="*/ 258 h 268"/>
                <a:gd name="T44" fmla="*/ 8 w 219"/>
                <a:gd name="T45" fmla="*/ 258 h 268"/>
                <a:gd name="T46" fmla="*/ 17 w 219"/>
                <a:gd name="T47" fmla="*/ 264 h 268"/>
                <a:gd name="T48" fmla="*/ 25 w 219"/>
                <a:gd name="T49" fmla="*/ 267 h 268"/>
                <a:gd name="T50" fmla="*/ 36 w 219"/>
                <a:gd name="T51" fmla="*/ 267 h 268"/>
                <a:gd name="T52" fmla="*/ 47 w 219"/>
                <a:gd name="T53" fmla="*/ 262 h 268"/>
                <a:gd name="T54" fmla="*/ 55 w 219"/>
                <a:gd name="T55" fmla="*/ 256 h 268"/>
                <a:gd name="T56" fmla="*/ 133 w 219"/>
                <a:gd name="T57" fmla="*/ 151 h 268"/>
                <a:gd name="T58" fmla="*/ 133 w 219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8"/>
                <a:gd name="T92" fmla="*/ 219 w 219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7" name="Freeform 14"/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>
                <a:gd name="T0" fmla="*/ 133 w 219"/>
                <a:gd name="T1" fmla="*/ 151 h 268"/>
                <a:gd name="T2" fmla="*/ 213 w 219"/>
                <a:gd name="T3" fmla="*/ 48 h 268"/>
                <a:gd name="T4" fmla="*/ 213 w 219"/>
                <a:gd name="T5" fmla="*/ 48 h 268"/>
                <a:gd name="T6" fmla="*/ 218 w 219"/>
                <a:gd name="T7" fmla="*/ 37 h 268"/>
                <a:gd name="T8" fmla="*/ 218 w 219"/>
                <a:gd name="T9" fmla="*/ 27 h 268"/>
                <a:gd name="T10" fmla="*/ 215 w 219"/>
                <a:gd name="T11" fmla="*/ 16 h 268"/>
                <a:gd name="T12" fmla="*/ 211 w 219"/>
                <a:gd name="T13" fmla="*/ 8 h 268"/>
                <a:gd name="T14" fmla="*/ 202 w 219"/>
                <a:gd name="T15" fmla="*/ 2 h 268"/>
                <a:gd name="T16" fmla="*/ 202 w 219"/>
                <a:gd name="T17" fmla="*/ 2 h 268"/>
                <a:gd name="T18" fmla="*/ 194 w 219"/>
                <a:gd name="T19" fmla="*/ 0 h 268"/>
                <a:gd name="T20" fmla="*/ 183 w 219"/>
                <a:gd name="T21" fmla="*/ 0 h 268"/>
                <a:gd name="T22" fmla="*/ 173 w 219"/>
                <a:gd name="T23" fmla="*/ 2 h 268"/>
                <a:gd name="T24" fmla="*/ 165 w 219"/>
                <a:gd name="T25" fmla="*/ 8 h 268"/>
                <a:gd name="T26" fmla="*/ 158 w 219"/>
                <a:gd name="T27" fmla="*/ 16 h 268"/>
                <a:gd name="T28" fmla="*/ 84 w 219"/>
                <a:gd name="T29" fmla="*/ 115 h 268"/>
                <a:gd name="T30" fmla="*/ 11 w 219"/>
                <a:gd name="T31" fmla="*/ 212 h 268"/>
                <a:gd name="T32" fmla="*/ 11 w 219"/>
                <a:gd name="T33" fmla="*/ 212 h 268"/>
                <a:gd name="T34" fmla="*/ 4 w 219"/>
                <a:gd name="T35" fmla="*/ 220 h 268"/>
                <a:gd name="T36" fmla="*/ 0 w 219"/>
                <a:gd name="T37" fmla="*/ 230 h 268"/>
                <a:gd name="T38" fmla="*/ 0 w 219"/>
                <a:gd name="T39" fmla="*/ 241 h 268"/>
                <a:gd name="T40" fmla="*/ 2 w 219"/>
                <a:gd name="T41" fmla="*/ 250 h 268"/>
                <a:gd name="T42" fmla="*/ 8 w 219"/>
                <a:gd name="T43" fmla="*/ 258 h 268"/>
                <a:gd name="T44" fmla="*/ 8 w 219"/>
                <a:gd name="T45" fmla="*/ 258 h 268"/>
                <a:gd name="T46" fmla="*/ 17 w 219"/>
                <a:gd name="T47" fmla="*/ 264 h 268"/>
                <a:gd name="T48" fmla="*/ 25 w 219"/>
                <a:gd name="T49" fmla="*/ 267 h 268"/>
                <a:gd name="T50" fmla="*/ 36 w 219"/>
                <a:gd name="T51" fmla="*/ 267 h 268"/>
                <a:gd name="T52" fmla="*/ 47 w 219"/>
                <a:gd name="T53" fmla="*/ 262 h 268"/>
                <a:gd name="T54" fmla="*/ 55 w 219"/>
                <a:gd name="T55" fmla="*/ 256 h 268"/>
                <a:gd name="T56" fmla="*/ 133 w 219"/>
                <a:gd name="T57" fmla="*/ 151 h 268"/>
                <a:gd name="T58" fmla="*/ 133 w 219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8"/>
                <a:gd name="T92" fmla="*/ 219 w 219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8" name="Freeform 15"/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>
                <a:gd name="T0" fmla="*/ 160 w 293"/>
                <a:gd name="T1" fmla="*/ 4 h 314"/>
                <a:gd name="T2" fmla="*/ 167 w 293"/>
                <a:gd name="T3" fmla="*/ 0 h 314"/>
                <a:gd name="T4" fmla="*/ 170 w 293"/>
                <a:gd name="T5" fmla="*/ 0 h 314"/>
                <a:gd name="T6" fmla="*/ 179 w 293"/>
                <a:gd name="T7" fmla="*/ 0 h 314"/>
                <a:gd name="T8" fmla="*/ 186 w 293"/>
                <a:gd name="T9" fmla="*/ 0 h 314"/>
                <a:gd name="T10" fmla="*/ 192 w 293"/>
                <a:gd name="T11" fmla="*/ 4 h 314"/>
                <a:gd name="T12" fmla="*/ 200 w 293"/>
                <a:gd name="T13" fmla="*/ 8 h 314"/>
                <a:gd name="T14" fmla="*/ 209 w 293"/>
                <a:gd name="T15" fmla="*/ 13 h 314"/>
                <a:gd name="T16" fmla="*/ 218 w 293"/>
                <a:gd name="T17" fmla="*/ 20 h 314"/>
                <a:gd name="T18" fmla="*/ 228 w 293"/>
                <a:gd name="T19" fmla="*/ 27 h 314"/>
                <a:gd name="T20" fmla="*/ 239 w 293"/>
                <a:gd name="T21" fmla="*/ 34 h 314"/>
                <a:gd name="T22" fmla="*/ 239 w 293"/>
                <a:gd name="T23" fmla="*/ 34 h 314"/>
                <a:gd name="T24" fmla="*/ 249 w 293"/>
                <a:gd name="T25" fmla="*/ 42 h 314"/>
                <a:gd name="T26" fmla="*/ 257 w 293"/>
                <a:gd name="T27" fmla="*/ 50 h 314"/>
                <a:gd name="T28" fmla="*/ 266 w 293"/>
                <a:gd name="T29" fmla="*/ 57 h 314"/>
                <a:gd name="T30" fmla="*/ 274 w 293"/>
                <a:gd name="T31" fmla="*/ 63 h 314"/>
                <a:gd name="T32" fmla="*/ 280 w 293"/>
                <a:gd name="T33" fmla="*/ 69 h 314"/>
                <a:gd name="T34" fmla="*/ 287 w 293"/>
                <a:gd name="T35" fmla="*/ 75 h 314"/>
                <a:gd name="T36" fmla="*/ 289 w 293"/>
                <a:gd name="T37" fmla="*/ 82 h 314"/>
                <a:gd name="T38" fmla="*/ 292 w 293"/>
                <a:gd name="T39" fmla="*/ 88 h 314"/>
                <a:gd name="T40" fmla="*/ 292 w 293"/>
                <a:gd name="T41" fmla="*/ 94 h 314"/>
                <a:gd name="T42" fmla="*/ 292 w 293"/>
                <a:gd name="T43" fmla="*/ 103 h 314"/>
                <a:gd name="T44" fmla="*/ 133 w 293"/>
                <a:gd name="T45" fmla="*/ 309 h 314"/>
                <a:gd name="T46" fmla="*/ 133 w 293"/>
                <a:gd name="T47" fmla="*/ 309 h 314"/>
                <a:gd name="T48" fmla="*/ 126 w 293"/>
                <a:gd name="T49" fmla="*/ 313 h 314"/>
                <a:gd name="T50" fmla="*/ 120 w 293"/>
                <a:gd name="T51" fmla="*/ 313 h 314"/>
                <a:gd name="T52" fmla="*/ 114 w 293"/>
                <a:gd name="T53" fmla="*/ 313 h 314"/>
                <a:gd name="T54" fmla="*/ 107 w 293"/>
                <a:gd name="T55" fmla="*/ 311 h 314"/>
                <a:gd name="T56" fmla="*/ 99 w 293"/>
                <a:gd name="T57" fmla="*/ 309 h 314"/>
                <a:gd name="T58" fmla="*/ 91 w 293"/>
                <a:gd name="T59" fmla="*/ 305 h 314"/>
                <a:gd name="T60" fmla="*/ 82 w 293"/>
                <a:gd name="T61" fmla="*/ 298 h 314"/>
                <a:gd name="T62" fmla="*/ 73 w 293"/>
                <a:gd name="T63" fmla="*/ 292 h 314"/>
                <a:gd name="T64" fmla="*/ 63 w 293"/>
                <a:gd name="T65" fmla="*/ 286 h 314"/>
                <a:gd name="T66" fmla="*/ 55 w 293"/>
                <a:gd name="T67" fmla="*/ 277 h 314"/>
                <a:gd name="T68" fmla="*/ 55 w 293"/>
                <a:gd name="T69" fmla="*/ 277 h 314"/>
                <a:gd name="T70" fmla="*/ 45 w 293"/>
                <a:gd name="T71" fmla="*/ 269 h 314"/>
                <a:gd name="T72" fmla="*/ 34 w 293"/>
                <a:gd name="T73" fmla="*/ 263 h 314"/>
                <a:gd name="T74" fmla="*/ 25 w 293"/>
                <a:gd name="T75" fmla="*/ 256 h 314"/>
                <a:gd name="T76" fmla="*/ 19 w 293"/>
                <a:gd name="T77" fmla="*/ 248 h 314"/>
                <a:gd name="T78" fmla="*/ 13 w 293"/>
                <a:gd name="T79" fmla="*/ 241 h 314"/>
                <a:gd name="T80" fmla="*/ 6 w 293"/>
                <a:gd name="T81" fmla="*/ 236 h 314"/>
                <a:gd name="T82" fmla="*/ 4 w 293"/>
                <a:gd name="T83" fmla="*/ 231 h 314"/>
                <a:gd name="T84" fmla="*/ 2 w 293"/>
                <a:gd name="T85" fmla="*/ 222 h 314"/>
                <a:gd name="T86" fmla="*/ 0 w 293"/>
                <a:gd name="T87" fmla="*/ 218 h 314"/>
                <a:gd name="T88" fmla="*/ 2 w 293"/>
                <a:gd name="T89" fmla="*/ 210 h 314"/>
                <a:gd name="T90" fmla="*/ 160 w 293"/>
                <a:gd name="T91" fmla="*/ 4 h 314"/>
                <a:gd name="T92" fmla="*/ 160 w 293"/>
                <a:gd name="T93" fmla="*/ 4 h 3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93"/>
                <a:gd name="T142" fmla="*/ 0 h 314"/>
                <a:gd name="T143" fmla="*/ 293 w 293"/>
                <a:gd name="T144" fmla="*/ 314 h 3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9" name="Freeform 16"/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>
                <a:gd name="T0" fmla="*/ 160 w 293"/>
                <a:gd name="T1" fmla="*/ 4 h 314"/>
                <a:gd name="T2" fmla="*/ 167 w 293"/>
                <a:gd name="T3" fmla="*/ 0 h 314"/>
                <a:gd name="T4" fmla="*/ 170 w 293"/>
                <a:gd name="T5" fmla="*/ 0 h 314"/>
                <a:gd name="T6" fmla="*/ 179 w 293"/>
                <a:gd name="T7" fmla="*/ 0 h 314"/>
                <a:gd name="T8" fmla="*/ 186 w 293"/>
                <a:gd name="T9" fmla="*/ 0 h 314"/>
                <a:gd name="T10" fmla="*/ 192 w 293"/>
                <a:gd name="T11" fmla="*/ 4 h 314"/>
                <a:gd name="T12" fmla="*/ 200 w 293"/>
                <a:gd name="T13" fmla="*/ 8 h 314"/>
                <a:gd name="T14" fmla="*/ 209 w 293"/>
                <a:gd name="T15" fmla="*/ 13 h 314"/>
                <a:gd name="T16" fmla="*/ 218 w 293"/>
                <a:gd name="T17" fmla="*/ 20 h 314"/>
                <a:gd name="T18" fmla="*/ 228 w 293"/>
                <a:gd name="T19" fmla="*/ 27 h 314"/>
                <a:gd name="T20" fmla="*/ 239 w 293"/>
                <a:gd name="T21" fmla="*/ 34 h 314"/>
                <a:gd name="T22" fmla="*/ 239 w 293"/>
                <a:gd name="T23" fmla="*/ 34 h 314"/>
                <a:gd name="T24" fmla="*/ 249 w 293"/>
                <a:gd name="T25" fmla="*/ 42 h 314"/>
                <a:gd name="T26" fmla="*/ 257 w 293"/>
                <a:gd name="T27" fmla="*/ 50 h 314"/>
                <a:gd name="T28" fmla="*/ 266 w 293"/>
                <a:gd name="T29" fmla="*/ 57 h 314"/>
                <a:gd name="T30" fmla="*/ 274 w 293"/>
                <a:gd name="T31" fmla="*/ 63 h 314"/>
                <a:gd name="T32" fmla="*/ 280 w 293"/>
                <a:gd name="T33" fmla="*/ 69 h 314"/>
                <a:gd name="T34" fmla="*/ 287 w 293"/>
                <a:gd name="T35" fmla="*/ 75 h 314"/>
                <a:gd name="T36" fmla="*/ 289 w 293"/>
                <a:gd name="T37" fmla="*/ 82 h 314"/>
                <a:gd name="T38" fmla="*/ 292 w 293"/>
                <a:gd name="T39" fmla="*/ 88 h 314"/>
                <a:gd name="T40" fmla="*/ 292 w 293"/>
                <a:gd name="T41" fmla="*/ 94 h 314"/>
                <a:gd name="T42" fmla="*/ 292 w 293"/>
                <a:gd name="T43" fmla="*/ 103 h 314"/>
                <a:gd name="T44" fmla="*/ 133 w 293"/>
                <a:gd name="T45" fmla="*/ 309 h 314"/>
                <a:gd name="T46" fmla="*/ 133 w 293"/>
                <a:gd name="T47" fmla="*/ 309 h 314"/>
                <a:gd name="T48" fmla="*/ 126 w 293"/>
                <a:gd name="T49" fmla="*/ 313 h 314"/>
                <a:gd name="T50" fmla="*/ 120 w 293"/>
                <a:gd name="T51" fmla="*/ 313 h 314"/>
                <a:gd name="T52" fmla="*/ 114 w 293"/>
                <a:gd name="T53" fmla="*/ 313 h 314"/>
                <a:gd name="T54" fmla="*/ 107 w 293"/>
                <a:gd name="T55" fmla="*/ 311 h 314"/>
                <a:gd name="T56" fmla="*/ 99 w 293"/>
                <a:gd name="T57" fmla="*/ 309 h 314"/>
                <a:gd name="T58" fmla="*/ 91 w 293"/>
                <a:gd name="T59" fmla="*/ 305 h 314"/>
                <a:gd name="T60" fmla="*/ 82 w 293"/>
                <a:gd name="T61" fmla="*/ 298 h 314"/>
                <a:gd name="T62" fmla="*/ 73 w 293"/>
                <a:gd name="T63" fmla="*/ 292 h 314"/>
                <a:gd name="T64" fmla="*/ 63 w 293"/>
                <a:gd name="T65" fmla="*/ 286 h 314"/>
                <a:gd name="T66" fmla="*/ 55 w 293"/>
                <a:gd name="T67" fmla="*/ 277 h 314"/>
                <a:gd name="T68" fmla="*/ 55 w 293"/>
                <a:gd name="T69" fmla="*/ 277 h 314"/>
                <a:gd name="T70" fmla="*/ 45 w 293"/>
                <a:gd name="T71" fmla="*/ 269 h 314"/>
                <a:gd name="T72" fmla="*/ 34 w 293"/>
                <a:gd name="T73" fmla="*/ 263 h 314"/>
                <a:gd name="T74" fmla="*/ 25 w 293"/>
                <a:gd name="T75" fmla="*/ 256 h 314"/>
                <a:gd name="T76" fmla="*/ 19 w 293"/>
                <a:gd name="T77" fmla="*/ 248 h 314"/>
                <a:gd name="T78" fmla="*/ 13 w 293"/>
                <a:gd name="T79" fmla="*/ 241 h 314"/>
                <a:gd name="T80" fmla="*/ 6 w 293"/>
                <a:gd name="T81" fmla="*/ 236 h 314"/>
                <a:gd name="T82" fmla="*/ 4 w 293"/>
                <a:gd name="T83" fmla="*/ 231 h 314"/>
                <a:gd name="T84" fmla="*/ 2 w 293"/>
                <a:gd name="T85" fmla="*/ 222 h 314"/>
                <a:gd name="T86" fmla="*/ 0 w 293"/>
                <a:gd name="T87" fmla="*/ 218 h 314"/>
                <a:gd name="T88" fmla="*/ 2 w 293"/>
                <a:gd name="T89" fmla="*/ 210 h 314"/>
                <a:gd name="T90" fmla="*/ 160 w 293"/>
                <a:gd name="T91" fmla="*/ 4 h 314"/>
                <a:gd name="T92" fmla="*/ 160 w 293"/>
                <a:gd name="T93" fmla="*/ 4 h 3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93"/>
                <a:gd name="T142" fmla="*/ 0 h 314"/>
                <a:gd name="T143" fmla="*/ 293 w 293"/>
                <a:gd name="T144" fmla="*/ 314 h 3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0" name="Freeform 17"/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>
                <a:gd name="T0" fmla="*/ 132 w 218"/>
                <a:gd name="T1" fmla="*/ 153 h 269"/>
                <a:gd name="T2" fmla="*/ 210 w 218"/>
                <a:gd name="T3" fmla="*/ 50 h 269"/>
                <a:gd name="T4" fmla="*/ 210 w 218"/>
                <a:gd name="T5" fmla="*/ 50 h 269"/>
                <a:gd name="T6" fmla="*/ 214 w 218"/>
                <a:gd name="T7" fmla="*/ 40 h 269"/>
                <a:gd name="T8" fmla="*/ 217 w 218"/>
                <a:gd name="T9" fmla="*/ 29 h 269"/>
                <a:gd name="T10" fmla="*/ 214 w 218"/>
                <a:gd name="T11" fmla="*/ 19 h 269"/>
                <a:gd name="T12" fmla="*/ 210 w 218"/>
                <a:gd name="T13" fmla="*/ 10 h 269"/>
                <a:gd name="T14" fmla="*/ 201 w 218"/>
                <a:gd name="T15" fmla="*/ 2 h 269"/>
                <a:gd name="T16" fmla="*/ 201 w 218"/>
                <a:gd name="T17" fmla="*/ 2 h 269"/>
                <a:gd name="T18" fmla="*/ 191 w 218"/>
                <a:gd name="T19" fmla="*/ 0 h 269"/>
                <a:gd name="T20" fmla="*/ 182 w 218"/>
                <a:gd name="T21" fmla="*/ 0 h 269"/>
                <a:gd name="T22" fmla="*/ 172 w 218"/>
                <a:gd name="T23" fmla="*/ 4 h 269"/>
                <a:gd name="T24" fmla="*/ 164 w 218"/>
                <a:gd name="T25" fmla="*/ 10 h 269"/>
                <a:gd name="T26" fmla="*/ 157 w 218"/>
                <a:gd name="T27" fmla="*/ 19 h 269"/>
                <a:gd name="T28" fmla="*/ 81 w 218"/>
                <a:gd name="T29" fmla="*/ 116 h 269"/>
                <a:gd name="T30" fmla="*/ 9 w 218"/>
                <a:gd name="T31" fmla="*/ 213 h 269"/>
                <a:gd name="T32" fmla="*/ 9 w 218"/>
                <a:gd name="T33" fmla="*/ 213 h 269"/>
                <a:gd name="T34" fmla="*/ 3 w 218"/>
                <a:gd name="T35" fmla="*/ 220 h 269"/>
                <a:gd name="T36" fmla="*/ 0 w 218"/>
                <a:gd name="T37" fmla="*/ 231 h 269"/>
                <a:gd name="T38" fmla="*/ 0 w 218"/>
                <a:gd name="T39" fmla="*/ 242 h 269"/>
                <a:gd name="T40" fmla="*/ 1 w 218"/>
                <a:gd name="T41" fmla="*/ 252 h 269"/>
                <a:gd name="T42" fmla="*/ 7 w 218"/>
                <a:gd name="T43" fmla="*/ 261 h 269"/>
                <a:gd name="T44" fmla="*/ 7 w 218"/>
                <a:gd name="T45" fmla="*/ 261 h 269"/>
                <a:gd name="T46" fmla="*/ 14 w 218"/>
                <a:gd name="T47" fmla="*/ 265 h 269"/>
                <a:gd name="T48" fmla="*/ 25 w 218"/>
                <a:gd name="T49" fmla="*/ 268 h 269"/>
                <a:gd name="T50" fmla="*/ 35 w 218"/>
                <a:gd name="T51" fmla="*/ 268 h 269"/>
                <a:gd name="T52" fmla="*/ 46 w 218"/>
                <a:gd name="T53" fmla="*/ 263 h 269"/>
                <a:gd name="T54" fmla="*/ 53 w 218"/>
                <a:gd name="T55" fmla="*/ 257 h 269"/>
                <a:gd name="T56" fmla="*/ 132 w 218"/>
                <a:gd name="T57" fmla="*/ 153 h 269"/>
                <a:gd name="T58" fmla="*/ 132 w 218"/>
                <a:gd name="T59" fmla="*/ 153 h 2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8"/>
                <a:gd name="T91" fmla="*/ 0 h 269"/>
                <a:gd name="T92" fmla="*/ 218 w 218"/>
                <a:gd name="T93" fmla="*/ 269 h 2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1" name="Freeform 18"/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>
                <a:gd name="T0" fmla="*/ 132 w 218"/>
                <a:gd name="T1" fmla="*/ 153 h 269"/>
                <a:gd name="T2" fmla="*/ 210 w 218"/>
                <a:gd name="T3" fmla="*/ 50 h 269"/>
                <a:gd name="T4" fmla="*/ 210 w 218"/>
                <a:gd name="T5" fmla="*/ 50 h 269"/>
                <a:gd name="T6" fmla="*/ 214 w 218"/>
                <a:gd name="T7" fmla="*/ 40 h 269"/>
                <a:gd name="T8" fmla="*/ 217 w 218"/>
                <a:gd name="T9" fmla="*/ 29 h 269"/>
                <a:gd name="T10" fmla="*/ 214 w 218"/>
                <a:gd name="T11" fmla="*/ 19 h 269"/>
                <a:gd name="T12" fmla="*/ 210 w 218"/>
                <a:gd name="T13" fmla="*/ 10 h 269"/>
                <a:gd name="T14" fmla="*/ 201 w 218"/>
                <a:gd name="T15" fmla="*/ 2 h 269"/>
                <a:gd name="T16" fmla="*/ 201 w 218"/>
                <a:gd name="T17" fmla="*/ 2 h 269"/>
                <a:gd name="T18" fmla="*/ 191 w 218"/>
                <a:gd name="T19" fmla="*/ 0 h 269"/>
                <a:gd name="T20" fmla="*/ 182 w 218"/>
                <a:gd name="T21" fmla="*/ 0 h 269"/>
                <a:gd name="T22" fmla="*/ 172 w 218"/>
                <a:gd name="T23" fmla="*/ 4 h 269"/>
                <a:gd name="T24" fmla="*/ 164 w 218"/>
                <a:gd name="T25" fmla="*/ 10 h 269"/>
                <a:gd name="T26" fmla="*/ 157 w 218"/>
                <a:gd name="T27" fmla="*/ 19 h 269"/>
                <a:gd name="T28" fmla="*/ 81 w 218"/>
                <a:gd name="T29" fmla="*/ 116 h 269"/>
                <a:gd name="T30" fmla="*/ 9 w 218"/>
                <a:gd name="T31" fmla="*/ 213 h 269"/>
                <a:gd name="T32" fmla="*/ 9 w 218"/>
                <a:gd name="T33" fmla="*/ 213 h 269"/>
                <a:gd name="T34" fmla="*/ 3 w 218"/>
                <a:gd name="T35" fmla="*/ 220 h 269"/>
                <a:gd name="T36" fmla="*/ 0 w 218"/>
                <a:gd name="T37" fmla="*/ 231 h 269"/>
                <a:gd name="T38" fmla="*/ 0 w 218"/>
                <a:gd name="T39" fmla="*/ 242 h 269"/>
                <a:gd name="T40" fmla="*/ 1 w 218"/>
                <a:gd name="T41" fmla="*/ 252 h 269"/>
                <a:gd name="T42" fmla="*/ 7 w 218"/>
                <a:gd name="T43" fmla="*/ 261 h 269"/>
                <a:gd name="T44" fmla="*/ 7 w 218"/>
                <a:gd name="T45" fmla="*/ 261 h 269"/>
                <a:gd name="T46" fmla="*/ 14 w 218"/>
                <a:gd name="T47" fmla="*/ 265 h 269"/>
                <a:gd name="T48" fmla="*/ 25 w 218"/>
                <a:gd name="T49" fmla="*/ 268 h 269"/>
                <a:gd name="T50" fmla="*/ 35 w 218"/>
                <a:gd name="T51" fmla="*/ 268 h 269"/>
                <a:gd name="T52" fmla="*/ 46 w 218"/>
                <a:gd name="T53" fmla="*/ 263 h 269"/>
                <a:gd name="T54" fmla="*/ 53 w 218"/>
                <a:gd name="T55" fmla="*/ 257 h 269"/>
                <a:gd name="T56" fmla="*/ 132 w 218"/>
                <a:gd name="T57" fmla="*/ 153 h 269"/>
                <a:gd name="T58" fmla="*/ 132 w 218"/>
                <a:gd name="T59" fmla="*/ 153 h 2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8"/>
                <a:gd name="T91" fmla="*/ 0 h 269"/>
                <a:gd name="T92" fmla="*/ 218 w 218"/>
                <a:gd name="T93" fmla="*/ 269 h 2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2" name="Freeform 19"/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>
                <a:gd name="T0" fmla="*/ 253 w 254"/>
                <a:gd name="T1" fmla="*/ 46 h 272"/>
                <a:gd name="T2" fmla="*/ 242 w 254"/>
                <a:gd name="T3" fmla="*/ 46 h 272"/>
                <a:gd name="T4" fmla="*/ 232 w 254"/>
                <a:gd name="T5" fmla="*/ 48 h 272"/>
                <a:gd name="T6" fmla="*/ 218 w 254"/>
                <a:gd name="T7" fmla="*/ 50 h 272"/>
                <a:gd name="T8" fmla="*/ 209 w 254"/>
                <a:gd name="T9" fmla="*/ 52 h 272"/>
                <a:gd name="T10" fmla="*/ 195 w 254"/>
                <a:gd name="T11" fmla="*/ 57 h 272"/>
                <a:gd name="T12" fmla="*/ 195 w 254"/>
                <a:gd name="T13" fmla="*/ 57 h 272"/>
                <a:gd name="T14" fmla="*/ 172 w 254"/>
                <a:gd name="T15" fmla="*/ 66 h 272"/>
                <a:gd name="T16" fmla="*/ 151 w 254"/>
                <a:gd name="T17" fmla="*/ 82 h 272"/>
                <a:gd name="T18" fmla="*/ 133 w 254"/>
                <a:gd name="T19" fmla="*/ 98 h 272"/>
                <a:gd name="T20" fmla="*/ 115 w 254"/>
                <a:gd name="T21" fmla="*/ 119 h 272"/>
                <a:gd name="T22" fmla="*/ 101 w 254"/>
                <a:gd name="T23" fmla="*/ 142 h 272"/>
                <a:gd name="T24" fmla="*/ 90 w 254"/>
                <a:gd name="T25" fmla="*/ 165 h 272"/>
                <a:gd name="T26" fmla="*/ 82 w 254"/>
                <a:gd name="T27" fmla="*/ 190 h 272"/>
                <a:gd name="T28" fmla="*/ 78 w 254"/>
                <a:gd name="T29" fmla="*/ 218 h 272"/>
                <a:gd name="T30" fmla="*/ 78 w 254"/>
                <a:gd name="T31" fmla="*/ 243 h 272"/>
                <a:gd name="T32" fmla="*/ 80 w 254"/>
                <a:gd name="T33" fmla="*/ 268 h 272"/>
                <a:gd name="T34" fmla="*/ 80 w 254"/>
                <a:gd name="T35" fmla="*/ 268 h 272"/>
                <a:gd name="T36" fmla="*/ 82 w 254"/>
                <a:gd name="T37" fmla="*/ 271 h 272"/>
                <a:gd name="T38" fmla="*/ 80 w 254"/>
                <a:gd name="T39" fmla="*/ 271 h 272"/>
                <a:gd name="T40" fmla="*/ 80 w 254"/>
                <a:gd name="T41" fmla="*/ 268 h 272"/>
                <a:gd name="T42" fmla="*/ 80 w 254"/>
                <a:gd name="T43" fmla="*/ 266 h 272"/>
                <a:gd name="T44" fmla="*/ 80 w 254"/>
                <a:gd name="T45" fmla="*/ 268 h 272"/>
                <a:gd name="T46" fmla="*/ 80 w 254"/>
                <a:gd name="T47" fmla="*/ 268 h 272"/>
                <a:gd name="T48" fmla="*/ 67 w 254"/>
                <a:gd name="T49" fmla="*/ 260 h 272"/>
                <a:gd name="T50" fmla="*/ 55 w 254"/>
                <a:gd name="T51" fmla="*/ 252 h 272"/>
                <a:gd name="T52" fmla="*/ 41 w 254"/>
                <a:gd name="T53" fmla="*/ 241 h 272"/>
                <a:gd name="T54" fmla="*/ 31 w 254"/>
                <a:gd name="T55" fmla="*/ 231 h 272"/>
                <a:gd name="T56" fmla="*/ 23 w 254"/>
                <a:gd name="T57" fmla="*/ 218 h 272"/>
                <a:gd name="T58" fmla="*/ 14 w 254"/>
                <a:gd name="T59" fmla="*/ 206 h 272"/>
                <a:gd name="T60" fmla="*/ 8 w 254"/>
                <a:gd name="T61" fmla="*/ 190 h 272"/>
                <a:gd name="T62" fmla="*/ 4 w 254"/>
                <a:gd name="T63" fmla="*/ 176 h 272"/>
                <a:gd name="T64" fmla="*/ 2 w 254"/>
                <a:gd name="T65" fmla="*/ 162 h 272"/>
                <a:gd name="T66" fmla="*/ 0 w 254"/>
                <a:gd name="T67" fmla="*/ 142 h 272"/>
                <a:gd name="T68" fmla="*/ 0 w 254"/>
                <a:gd name="T69" fmla="*/ 142 h 272"/>
                <a:gd name="T70" fmla="*/ 2 w 254"/>
                <a:gd name="T71" fmla="*/ 121 h 272"/>
                <a:gd name="T72" fmla="*/ 8 w 254"/>
                <a:gd name="T73" fmla="*/ 98 h 272"/>
                <a:gd name="T74" fmla="*/ 16 w 254"/>
                <a:gd name="T75" fmla="*/ 77 h 272"/>
                <a:gd name="T76" fmla="*/ 29 w 254"/>
                <a:gd name="T77" fmla="*/ 59 h 272"/>
                <a:gd name="T78" fmla="*/ 41 w 254"/>
                <a:gd name="T79" fmla="*/ 41 h 272"/>
                <a:gd name="T80" fmla="*/ 61 w 254"/>
                <a:gd name="T81" fmla="*/ 27 h 272"/>
                <a:gd name="T82" fmla="*/ 78 w 254"/>
                <a:gd name="T83" fmla="*/ 15 h 272"/>
                <a:gd name="T84" fmla="*/ 99 w 254"/>
                <a:gd name="T85" fmla="*/ 6 h 272"/>
                <a:gd name="T86" fmla="*/ 122 w 254"/>
                <a:gd name="T87" fmla="*/ 2 h 272"/>
                <a:gd name="T88" fmla="*/ 145 w 254"/>
                <a:gd name="T89" fmla="*/ 0 h 272"/>
                <a:gd name="T90" fmla="*/ 145 w 254"/>
                <a:gd name="T91" fmla="*/ 0 h 272"/>
                <a:gd name="T92" fmla="*/ 158 w 254"/>
                <a:gd name="T93" fmla="*/ 0 h 272"/>
                <a:gd name="T94" fmla="*/ 170 w 254"/>
                <a:gd name="T95" fmla="*/ 2 h 272"/>
                <a:gd name="T96" fmla="*/ 183 w 254"/>
                <a:gd name="T97" fmla="*/ 4 h 272"/>
                <a:gd name="T98" fmla="*/ 193 w 254"/>
                <a:gd name="T99" fmla="*/ 6 h 272"/>
                <a:gd name="T100" fmla="*/ 206 w 254"/>
                <a:gd name="T101" fmla="*/ 13 h 272"/>
                <a:gd name="T102" fmla="*/ 214 w 254"/>
                <a:gd name="T103" fmla="*/ 16 h 272"/>
                <a:gd name="T104" fmla="*/ 225 w 254"/>
                <a:gd name="T105" fmla="*/ 23 h 272"/>
                <a:gd name="T106" fmla="*/ 236 w 254"/>
                <a:gd name="T107" fmla="*/ 31 h 272"/>
                <a:gd name="T108" fmla="*/ 244 w 254"/>
                <a:gd name="T109" fmla="*/ 38 h 272"/>
                <a:gd name="T110" fmla="*/ 253 w 254"/>
                <a:gd name="T111" fmla="*/ 46 h 272"/>
                <a:gd name="T112" fmla="*/ 253 w 254"/>
                <a:gd name="T113" fmla="*/ 46 h 2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54"/>
                <a:gd name="T172" fmla="*/ 0 h 272"/>
                <a:gd name="T173" fmla="*/ 254 w 254"/>
                <a:gd name="T174" fmla="*/ 272 h 27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3" name="Freeform 20"/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>
                <a:gd name="T0" fmla="*/ 253 w 254"/>
                <a:gd name="T1" fmla="*/ 46 h 272"/>
                <a:gd name="T2" fmla="*/ 242 w 254"/>
                <a:gd name="T3" fmla="*/ 46 h 272"/>
                <a:gd name="T4" fmla="*/ 232 w 254"/>
                <a:gd name="T5" fmla="*/ 48 h 272"/>
                <a:gd name="T6" fmla="*/ 218 w 254"/>
                <a:gd name="T7" fmla="*/ 50 h 272"/>
                <a:gd name="T8" fmla="*/ 209 w 254"/>
                <a:gd name="T9" fmla="*/ 52 h 272"/>
                <a:gd name="T10" fmla="*/ 195 w 254"/>
                <a:gd name="T11" fmla="*/ 57 h 272"/>
                <a:gd name="T12" fmla="*/ 195 w 254"/>
                <a:gd name="T13" fmla="*/ 57 h 272"/>
                <a:gd name="T14" fmla="*/ 172 w 254"/>
                <a:gd name="T15" fmla="*/ 66 h 272"/>
                <a:gd name="T16" fmla="*/ 151 w 254"/>
                <a:gd name="T17" fmla="*/ 82 h 272"/>
                <a:gd name="T18" fmla="*/ 133 w 254"/>
                <a:gd name="T19" fmla="*/ 98 h 272"/>
                <a:gd name="T20" fmla="*/ 115 w 254"/>
                <a:gd name="T21" fmla="*/ 119 h 272"/>
                <a:gd name="T22" fmla="*/ 101 w 254"/>
                <a:gd name="T23" fmla="*/ 142 h 272"/>
                <a:gd name="T24" fmla="*/ 90 w 254"/>
                <a:gd name="T25" fmla="*/ 165 h 272"/>
                <a:gd name="T26" fmla="*/ 82 w 254"/>
                <a:gd name="T27" fmla="*/ 190 h 272"/>
                <a:gd name="T28" fmla="*/ 78 w 254"/>
                <a:gd name="T29" fmla="*/ 218 h 272"/>
                <a:gd name="T30" fmla="*/ 78 w 254"/>
                <a:gd name="T31" fmla="*/ 243 h 272"/>
                <a:gd name="T32" fmla="*/ 80 w 254"/>
                <a:gd name="T33" fmla="*/ 268 h 272"/>
                <a:gd name="T34" fmla="*/ 80 w 254"/>
                <a:gd name="T35" fmla="*/ 268 h 272"/>
                <a:gd name="T36" fmla="*/ 82 w 254"/>
                <a:gd name="T37" fmla="*/ 271 h 272"/>
                <a:gd name="T38" fmla="*/ 80 w 254"/>
                <a:gd name="T39" fmla="*/ 271 h 272"/>
                <a:gd name="T40" fmla="*/ 80 w 254"/>
                <a:gd name="T41" fmla="*/ 268 h 272"/>
                <a:gd name="T42" fmla="*/ 80 w 254"/>
                <a:gd name="T43" fmla="*/ 266 h 272"/>
                <a:gd name="T44" fmla="*/ 80 w 254"/>
                <a:gd name="T45" fmla="*/ 268 h 272"/>
                <a:gd name="T46" fmla="*/ 80 w 254"/>
                <a:gd name="T47" fmla="*/ 268 h 272"/>
                <a:gd name="T48" fmla="*/ 67 w 254"/>
                <a:gd name="T49" fmla="*/ 260 h 272"/>
                <a:gd name="T50" fmla="*/ 55 w 254"/>
                <a:gd name="T51" fmla="*/ 252 h 272"/>
                <a:gd name="T52" fmla="*/ 41 w 254"/>
                <a:gd name="T53" fmla="*/ 241 h 272"/>
                <a:gd name="T54" fmla="*/ 31 w 254"/>
                <a:gd name="T55" fmla="*/ 231 h 272"/>
                <a:gd name="T56" fmla="*/ 23 w 254"/>
                <a:gd name="T57" fmla="*/ 218 h 272"/>
                <a:gd name="T58" fmla="*/ 14 w 254"/>
                <a:gd name="T59" fmla="*/ 206 h 272"/>
                <a:gd name="T60" fmla="*/ 8 w 254"/>
                <a:gd name="T61" fmla="*/ 190 h 272"/>
                <a:gd name="T62" fmla="*/ 4 w 254"/>
                <a:gd name="T63" fmla="*/ 176 h 272"/>
                <a:gd name="T64" fmla="*/ 2 w 254"/>
                <a:gd name="T65" fmla="*/ 162 h 272"/>
                <a:gd name="T66" fmla="*/ 0 w 254"/>
                <a:gd name="T67" fmla="*/ 142 h 272"/>
                <a:gd name="T68" fmla="*/ 0 w 254"/>
                <a:gd name="T69" fmla="*/ 142 h 272"/>
                <a:gd name="T70" fmla="*/ 2 w 254"/>
                <a:gd name="T71" fmla="*/ 121 h 272"/>
                <a:gd name="T72" fmla="*/ 8 w 254"/>
                <a:gd name="T73" fmla="*/ 98 h 272"/>
                <a:gd name="T74" fmla="*/ 16 w 254"/>
                <a:gd name="T75" fmla="*/ 77 h 272"/>
                <a:gd name="T76" fmla="*/ 29 w 254"/>
                <a:gd name="T77" fmla="*/ 59 h 272"/>
                <a:gd name="T78" fmla="*/ 41 w 254"/>
                <a:gd name="T79" fmla="*/ 41 h 272"/>
                <a:gd name="T80" fmla="*/ 61 w 254"/>
                <a:gd name="T81" fmla="*/ 27 h 272"/>
                <a:gd name="T82" fmla="*/ 78 w 254"/>
                <a:gd name="T83" fmla="*/ 15 h 272"/>
                <a:gd name="T84" fmla="*/ 99 w 254"/>
                <a:gd name="T85" fmla="*/ 6 h 272"/>
                <a:gd name="T86" fmla="*/ 122 w 254"/>
                <a:gd name="T87" fmla="*/ 2 h 272"/>
                <a:gd name="T88" fmla="*/ 145 w 254"/>
                <a:gd name="T89" fmla="*/ 0 h 272"/>
                <a:gd name="T90" fmla="*/ 145 w 254"/>
                <a:gd name="T91" fmla="*/ 0 h 272"/>
                <a:gd name="T92" fmla="*/ 158 w 254"/>
                <a:gd name="T93" fmla="*/ 0 h 272"/>
                <a:gd name="T94" fmla="*/ 170 w 254"/>
                <a:gd name="T95" fmla="*/ 2 h 272"/>
                <a:gd name="T96" fmla="*/ 183 w 254"/>
                <a:gd name="T97" fmla="*/ 4 h 272"/>
                <a:gd name="T98" fmla="*/ 193 w 254"/>
                <a:gd name="T99" fmla="*/ 6 h 272"/>
                <a:gd name="T100" fmla="*/ 206 w 254"/>
                <a:gd name="T101" fmla="*/ 13 h 272"/>
                <a:gd name="T102" fmla="*/ 214 w 254"/>
                <a:gd name="T103" fmla="*/ 16 h 272"/>
                <a:gd name="T104" fmla="*/ 225 w 254"/>
                <a:gd name="T105" fmla="*/ 23 h 272"/>
                <a:gd name="T106" fmla="*/ 236 w 254"/>
                <a:gd name="T107" fmla="*/ 31 h 272"/>
                <a:gd name="T108" fmla="*/ 244 w 254"/>
                <a:gd name="T109" fmla="*/ 38 h 272"/>
                <a:gd name="T110" fmla="*/ 253 w 254"/>
                <a:gd name="T111" fmla="*/ 46 h 272"/>
                <a:gd name="T112" fmla="*/ 253 w 254"/>
                <a:gd name="T113" fmla="*/ 46 h 2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54"/>
                <a:gd name="T172" fmla="*/ 0 h 272"/>
                <a:gd name="T173" fmla="*/ 254 w 254"/>
                <a:gd name="T174" fmla="*/ 272 h 27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4" name="Freeform 21"/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>
                <a:gd name="T0" fmla="*/ 8 w 245"/>
                <a:gd name="T1" fmla="*/ 82 h 243"/>
                <a:gd name="T2" fmla="*/ 4 w 245"/>
                <a:gd name="T3" fmla="*/ 101 h 243"/>
                <a:gd name="T4" fmla="*/ 2 w 245"/>
                <a:gd name="T5" fmla="*/ 122 h 243"/>
                <a:gd name="T6" fmla="*/ 4 w 245"/>
                <a:gd name="T7" fmla="*/ 140 h 243"/>
                <a:gd name="T8" fmla="*/ 15 w 245"/>
                <a:gd name="T9" fmla="*/ 177 h 243"/>
                <a:gd name="T10" fmla="*/ 38 w 245"/>
                <a:gd name="T11" fmla="*/ 205 h 243"/>
                <a:gd name="T12" fmla="*/ 67 w 245"/>
                <a:gd name="T13" fmla="*/ 229 h 243"/>
                <a:gd name="T14" fmla="*/ 103 w 245"/>
                <a:gd name="T15" fmla="*/ 239 h 243"/>
                <a:gd name="T16" fmla="*/ 124 w 245"/>
                <a:gd name="T17" fmla="*/ 242 h 243"/>
                <a:gd name="T18" fmla="*/ 162 w 245"/>
                <a:gd name="T19" fmla="*/ 235 h 243"/>
                <a:gd name="T20" fmla="*/ 193 w 245"/>
                <a:gd name="T21" fmla="*/ 218 h 243"/>
                <a:gd name="T22" fmla="*/ 220 w 245"/>
                <a:gd name="T23" fmla="*/ 191 h 243"/>
                <a:gd name="T24" fmla="*/ 238 w 245"/>
                <a:gd name="T25" fmla="*/ 159 h 243"/>
                <a:gd name="T26" fmla="*/ 244 w 245"/>
                <a:gd name="T27" fmla="*/ 119 h 243"/>
                <a:gd name="T28" fmla="*/ 241 w 245"/>
                <a:gd name="T29" fmla="*/ 101 h 243"/>
                <a:gd name="T30" fmla="*/ 229 w 245"/>
                <a:gd name="T31" fmla="*/ 64 h 243"/>
                <a:gd name="T32" fmla="*/ 208 w 245"/>
                <a:gd name="T33" fmla="*/ 34 h 243"/>
                <a:gd name="T34" fmla="*/ 179 w 245"/>
                <a:gd name="T35" fmla="*/ 12 h 243"/>
                <a:gd name="T36" fmla="*/ 140 w 245"/>
                <a:gd name="T37" fmla="*/ 2 h 243"/>
                <a:gd name="T38" fmla="*/ 122 w 245"/>
                <a:gd name="T39" fmla="*/ 0 h 243"/>
                <a:gd name="T40" fmla="*/ 107 w 245"/>
                <a:gd name="T41" fmla="*/ 0 h 243"/>
                <a:gd name="T42" fmla="*/ 92 w 245"/>
                <a:gd name="T43" fmla="*/ 4 h 243"/>
                <a:gd name="T44" fmla="*/ 78 w 245"/>
                <a:gd name="T45" fmla="*/ 8 h 243"/>
                <a:gd name="T46" fmla="*/ 65 w 245"/>
                <a:gd name="T47" fmla="*/ 14 h 243"/>
                <a:gd name="T48" fmla="*/ 52 w 245"/>
                <a:gd name="T49" fmla="*/ 23 h 243"/>
                <a:gd name="T50" fmla="*/ 48 w 245"/>
                <a:gd name="T51" fmla="*/ 20 h 243"/>
                <a:gd name="T52" fmla="*/ 40 w 245"/>
                <a:gd name="T53" fmla="*/ 16 h 243"/>
                <a:gd name="T54" fmla="*/ 31 w 245"/>
                <a:gd name="T55" fmla="*/ 14 h 243"/>
                <a:gd name="T56" fmla="*/ 20 w 245"/>
                <a:gd name="T57" fmla="*/ 16 h 243"/>
                <a:gd name="T58" fmla="*/ 6 w 245"/>
                <a:gd name="T59" fmla="*/ 27 h 243"/>
                <a:gd name="T60" fmla="*/ 0 w 245"/>
                <a:gd name="T61" fmla="*/ 48 h 243"/>
                <a:gd name="T62" fmla="*/ 0 w 245"/>
                <a:gd name="T63" fmla="*/ 52 h 243"/>
                <a:gd name="T64" fmla="*/ 4 w 245"/>
                <a:gd name="T65" fmla="*/ 62 h 243"/>
                <a:gd name="T66" fmla="*/ 13 w 245"/>
                <a:gd name="T67" fmla="*/ 71 h 2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5"/>
                <a:gd name="T103" fmla="*/ 0 h 243"/>
                <a:gd name="T104" fmla="*/ 245 w 245"/>
                <a:gd name="T105" fmla="*/ 243 h 24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5" name="Freeform 22"/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>
                <a:gd name="T0" fmla="*/ 8 w 245"/>
                <a:gd name="T1" fmla="*/ 82 h 243"/>
                <a:gd name="T2" fmla="*/ 4 w 245"/>
                <a:gd name="T3" fmla="*/ 101 h 243"/>
                <a:gd name="T4" fmla="*/ 2 w 245"/>
                <a:gd name="T5" fmla="*/ 122 h 243"/>
                <a:gd name="T6" fmla="*/ 4 w 245"/>
                <a:gd name="T7" fmla="*/ 140 h 243"/>
                <a:gd name="T8" fmla="*/ 15 w 245"/>
                <a:gd name="T9" fmla="*/ 177 h 243"/>
                <a:gd name="T10" fmla="*/ 38 w 245"/>
                <a:gd name="T11" fmla="*/ 205 h 243"/>
                <a:gd name="T12" fmla="*/ 67 w 245"/>
                <a:gd name="T13" fmla="*/ 229 h 243"/>
                <a:gd name="T14" fmla="*/ 103 w 245"/>
                <a:gd name="T15" fmla="*/ 239 h 243"/>
                <a:gd name="T16" fmla="*/ 124 w 245"/>
                <a:gd name="T17" fmla="*/ 242 h 243"/>
                <a:gd name="T18" fmla="*/ 162 w 245"/>
                <a:gd name="T19" fmla="*/ 235 h 243"/>
                <a:gd name="T20" fmla="*/ 193 w 245"/>
                <a:gd name="T21" fmla="*/ 218 h 243"/>
                <a:gd name="T22" fmla="*/ 220 w 245"/>
                <a:gd name="T23" fmla="*/ 191 h 243"/>
                <a:gd name="T24" fmla="*/ 238 w 245"/>
                <a:gd name="T25" fmla="*/ 159 h 243"/>
                <a:gd name="T26" fmla="*/ 244 w 245"/>
                <a:gd name="T27" fmla="*/ 119 h 243"/>
                <a:gd name="T28" fmla="*/ 241 w 245"/>
                <a:gd name="T29" fmla="*/ 101 h 243"/>
                <a:gd name="T30" fmla="*/ 229 w 245"/>
                <a:gd name="T31" fmla="*/ 64 h 243"/>
                <a:gd name="T32" fmla="*/ 208 w 245"/>
                <a:gd name="T33" fmla="*/ 34 h 243"/>
                <a:gd name="T34" fmla="*/ 179 w 245"/>
                <a:gd name="T35" fmla="*/ 12 h 243"/>
                <a:gd name="T36" fmla="*/ 140 w 245"/>
                <a:gd name="T37" fmla="*/ 2 h 243"/>
                <a:gd name="T38" fmla="*/ 122 w 245"/>
                <a:gd name="T39" fmla="*/ 0 h 243"/>
                <a:gd name="T40" fmla="*/ 107 w 245"/>
                <a:gd name="T41" fmla="*/ 0 h 243"/>
                <a:gd name="T42" fmla="*/ 92 w 245"/>
                <a:gd name="T43" fmla="*/ 4 h 243"/>
                <a:gd name="T44" fmla="*/ 78 w 245"/>
                <a:gd name="T45" fmla="*/ 8 h 243"/>
                <a:gd name="T46" fmla="*/ 65 w 245"/>
                <a:gd name="T47" fmla="*/ 14 h 243"/>
                <a:gd name="T48" fmla="*/ 52 w 245"/>
                <a:gd name="T49" fmla="*/ 23 h 243"/>
                <a:gd name="T50" fmla="*/ 48 w 245"/>
                <a:gd name="T51" fmla="*/ 20 h 243"/>
                <a:gd name="T52" fmla="*/ 40 w 245"/>
                <a:gd name="T53" fmla="*/ 16 h 243"/>
                <a:gd name="T54" fmla="*/ 31 w 245"/>
                <a:gd name="T55" fmla="*/ 14 h 243"/>
                <a:gd name="T56" fmla="*/ 20 w 245"/>
                <a:gd name="T57" fmla="*/ 16 h 243"/>
                <a:gd name="T58" fmla="*/ 6 w 245"/>
                <a:gd name="T59" fmla="*/ 27 h 243"/>
                <a:gd name="T60" fmla="*/ 0 w 245"/>
                <a:gd name="T61" fmla="*/ 48 h 243"/>
                <a:gd name="T62" fmla="*/ 0 w 245"/>
                <a:gd name="T63" fmla="*/ 52 h 243"/>
                <a:gd name="T64" fmla="*/ 4 w 245"/>
                <a:gd name="T65" fmla="*/ 62 h 243"/>
                <a:gd name="T66" fmla="*/ 13 w 245"/>
                <a:gd name="T67" fmla="*/ 71 h 2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5"/>
                <a:gd name="T103" fmla="*/ 0 h 243"/>
                <a:gd name="T104" fmla="*/ 245 w 245"/>
                <a:gd name="T105" fmla="*/ 243 h 24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6" name="Freeform 23"/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>
                <a:gd name="T0" fmla="*/ 134 w 150"/>
                <a:gd name="T1" fmla="*/ 80 h 243"/>
                <a:gd name="T2" fmla="*/ 141 w 150"/>
                <a:gd name="T3" fmla="*/ 75 h 243"/>
                <a:gd name="T4" fmla="*/ 144 w 150"/>
                <a:gd name="T5" fmla="*/ 69 h 243"/>
                <a:gd name="T6" fmla="*/ 146 w 150"/>
                <a:gd name="T7" fmla="*/ 60 h 243"/>
                <a:gd name="T8" fmla="*/ 149 w 150"/>
                <a:gd name="T9" fmla="*/ 55 h 243"/>
                <a:gd name="T10" fmla="*/ 149 w 150"/>
                <a:gd name="T11" fmla="*/ 46 h 243"/>
                <a:gd name="T12" fmla="*/ 149 w 150"/>
                <a:gd name="T13" fmla="*/ 39 h 243"/>
                <a:gd name="T14" fmla="*/ 146 w 150"/>
                <a:gd name="T15" fmla="*/ 34 h 243"/>
                <a:gd name="T16" fmla="*/ 142 w 150"/>
                <a:gd name="T17" fmla="*/ 25 h 243"/>
                <a:gd name="T18" fmla="*/ 141 w 150"/>
                <a:gd name="T19" fmla="*/ 20 h 243"/>
                <a:gd name="T20" fmla="*/ 134 w 150"/>
                <a:gd name="T21" fmla="*/ 14 h 243"/>
                <a:gd name="T22" fmla="*/ 134 w 150"/>
                <a:gd name="T23" fmla="*/ 14 h 243"/>
                <a:gd name="T24" fmla="*/ 128 w 150"/>
                <a:gd name="T25" fmla="*/ 8 h 243"/>
                <a:gd name="T26" fmla="*/ 121 w 150"/>
                <a:gd name="T27" fmla="*/ 4 h 243"/>
                <a:gd name="T28" fmla="*/ 116 w 150"/>
                <a:gd name="T29" fmla="*/ 2 h 243"/>
                <a:gd name="T30" fmla="*/ 109 w 150"/>
                <a:gd name="T31" fmla="*/ 0 h 243"/>
                <a:gd name="T32" fmla="*/ 100 w 150"/>
                <a:gd name="T33" fmla="*/ 0 h 243"/>
                <a:gd name="T34" fmla="*/ 94 w 150"/>
                <a:gd name="T35" fmla="*/ 0 h 243"/>
                <a:gd name="T36" fmla="*/ 86 w 150"/>
                <a:gd name="T37" fmla="*/ 2 h 243"/>
                <a:gd name="T38" fmla="*/ 79 w 150"/>
                <a:gd name="T39" fmla="*/ 6 h 243"/>
                <a:gd name="T40" fmla="*/ 73 w 150"/>
                <a:gd name="T41" fmla="*/ 8 h 243"/>
                <a:gd name="T42" fmla="*/ 66 w 150"/>
                <a:gd name="T43" fmla="*/ 14 h 243"/>
                <a:gd name="T44" fmla="*/ 66 w 150"/>
                <a:gd name="T45" fmla="*/ 14 h 243"/>
                <a:gd name="T46" fmla="*/ 66 w 150"/>
                <a:gd name="T47" fmla="*/ 14 h 243"/>
                <a:gd name="T48" fmla="*/ 63 w 150"/>
                <a:gd name="T49" fmla="*/ 18 h 243"/>
                <a:gd name="T50" fmla="*/ 59 w 150"/>
                <a:gd name="T51" fmla="*/ 25 h 243"/>
                <a:gd name="T52" fmla="*/ 52 w 150"/>
                <a:gd name="T53" fmla="*/ 31 h 243"/>
                <a:gd name="T54" fmla="*/ 46 w 150"/>
                <a:gd name="T55" fmla="*/ 39 h 243"/>
                <a:gd name="T56" fmla="*/ 38 w 150"/>
                <a:gd name="T57" fmla="*/ 50 h 243"/>
                <a:gd name="T58" fmla="*/ 31 w 150"/>
                <a:gd name="T59" fmla="*/ 60 h 243"/>
                <a:gd name="T60" fmla="*/ 23 w 150"/>
                <a:gd name="T61" fmla="*/ 73 h 243"/>
                <a:gd name="T62" fmla="*/ 17 w 150"/>
                <a:gd name="T63" fmla="*/ 85 h 243"/>
                <a:gd name="T64" fmla="*/ 13 w 150"/>
                <a:gd name="T65" fmla="*/ 101 h 243"/>
                <a:gd name="T66" fmla="*/ 13 w 150"/>
                <a:gd name="T67" fmla="*/ 101 h 243"/>
                <a:gd name="T68" fmla="*/ 8 w 150"/>
                <a:gd name="T69" fmla="*/ 113 h 243"/>
                <a:gd name="T70" fmla="*/ 4 w 150"/>
                <a:gd name="T71" fmla="*/ 126 h 243"/>
                <a:gd name="T72" fmla="*/ 4 w 150"/>
                <a:gd name="T73" fmla="*/ 138 h 243"/>
                <a:gd name="T74" fmla="*/ 2 w 150"/>
                <a:gd name="T75" fmla="*/ 154 h 243"/>
                <a:gd name="T76" fmla="*/ 0 w 150"/>
                <a:gd name="T77" fmla="*/ 166 h 243"/>
                <a:gd name="T78" fmla="*/ 0 w 150"/>
                <a:gd name="T79" fmla="*/ 179 h 243"/>
                <a:gd name="T80" fmla="*/ 0 w 150"/>
                <a:gd name="T81" fmla="*/ 191 h 243"/>
                <a:gd name="T82" fmla="*/ 2 w 150"/>
                <a:gd name="T83" fmla="*/ 205 h 243"/>
                <a:gd name="T84" fmla="*/ 4 w 150"/>
                <a:gd name="T85" fmla="*/ 218 h 243"/>
                <a:gd name="T86" fmla="*/ 6 w 150"/>
                <a:gd name="T87" fmla="*/ 233 h 243"/>
                <a:gd name="T88" fmla="*/ 54 w 150"/>
                <a:gd name="T89" fmla="*/ 242 h 243"/>
                <a:gd name="T90" fmla="*/ 54 w 150"/>
                <a:gd name="T91" fmla="*/ 242 h 243"/>
                <a:gd name="T92" fmla="*/ 52 w 150"/>
                <a:gd name="T93" fmla="*/ 227 h 243"/>
                <a:gd name="T94" fmla="*/ 54 w 150"/>
                <a:gd name="T95" fmla="*/ 212 h 243"/>
                <a:gd name="T96" fmla="*/ 54 w 150"/>
                <a:gd name="T97" fmla="*/ 200 h 243"/>
                <a:gd name="T98" fmla="*/ 56 w 150"/>
                <a:gd name="T99" fmla="*/ 187 h 243"/>
                <a:gd name="T100" fmla="*/ 61 w 150"/>
                <a:gd name="T101" fmla="*/ 174 h 243"/>
                <a:gd name="T102" fmla="*/ 65 w 150"/>
                <a:gd name="T103" fmla="*/ 161 h 243"/>
                <a:gd name="T104" fmla="*/ 69 w 150"/>
                <a:gd name="T105" fmla="*/ 149 h 243"/>
                <a:gd name="T106" fmla="*/ 73 w 150"/>
                <a:gd name="T107" fmla="*/ 140 h 243"/>
                <a:gd name="T108" fmla="*/ 79 w 150"/>
                <a:gd name="T109" fmla="*/ 133 h 243"/>
                <a:gd name="T110" fmla="*/ 86 w 150"/>
                <a:gd name="T111" fmla="*/ 126 h 243"/>
                <a:gd name="T112" fmla="*/ 86 w 150"/>
                <a:gd name="T113" fmla="*/ 126 h 243"/>
                <a:gd name="T114" fmla="*/ 100 w 150"/>
                <a:gd name="T115" fmla="*/ 113 h 243"/>
                <a:gd name="T116" fmla="*/ 113 w 150"/>
                <a:gd name="T117" fmla="*/ 101 h 243"/>
                <a:gd name="T118" fmla="*/ 123 w 150"/>
                <a:gd name="T119" fmla="*/ 90 h 243"/>
                <a:gd name="T120" fmla="*/ 132 w 150"/>
                <a:gd name="T121" fmla="*/ 83 h 243"/>
                <a:gd name="T122" fmla="*/ 134 w 150"/>
                <a:gd name="T123" fmla="*/ 80 h 243"/>
                <a:gd name="T124" fmla="*/ 134 w 150"/>
                <a:gd name="T125" fmla="*/ 80 h 2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"/>
                <a:gd name="T190" fmla="*/ 0 h 243"/>
                <a:gd name="T191" fmla="*/ 150 w 150"/>
                <a:gd name="T192" fmla="*/ 243 h 2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7" name="Freeform 24"/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>
                <a:gd name="T0" fmla="*/ 134 w 150"/>
                <a:gd name="T1" fmla="*/ 80 h 243"/>
                <a:gd name="T2" fmla="*/ 141 w 150"/>
                <a:gd name="T3" fmla="*/ 75 h 243"/>
                <a:gd name="T4" fmla="*/ 144 w 150"/>
                <a:gd name="T5" fmla="*/ 69 h 243"/>
                <a:gd name="T6" fmla="*/ 146 w 150"/>
                <a:gd name="T7" fmla="*/ 60 h 243"/>
                <a:gd name="T8" fmla="*/ 149 w 150"/>
                <a:gd name="T9" fmla="*/ 55 h 243"/>
                <a:gd name="T10" fmla="*/ 149 w 150"/>
                <a:gd name="T11" fmla="*/ 46 h 243"/>
                <a:gd name="T12" fmla="*/ 149 w 150"/>
                <a:gd name="T13" fmla="*/ 39 h 243"/>
                <a:gd name="T14" fmla="*/ 146 w 150"/>
                <a:gd name="T15" fmla="*/ 34 h 243"/>
                <a:gd name="T16" fmla="*/ 142 w 150"/>
                <a:gd name="T17" fmla="*/ 25 h 243"/>
                <a:gd name="T18" fmla="*/ 141 w 150"/>
                <a:gd name="T19" fmla="*/ 20 h 243"/>
                <a:gd name="T20" fmla="*/ 134 w 150"/>
                <a:gd name="T21" fmla="*/ 14 h 243"/>
                <a:gd name="T22" fmla="*/ 134 w 150"/>
                <a:gd name="T23" fmla="*/ 14 h 243"/>
                <a:gd name="T24" fmla="*/ 128 w 150"/>
                <a:gd name="T25" fmla="*/ 8 h 243"/>
                <a:gd name="T26" fmla="*/ 121 w 150"/>
                <a:gd name="T27" fmla="*/ 4 h 243"/>
                <a:gd name="T28" fmla="*/ 116 w 150"/>
                <a:gd name="T29" fmla="*/ 2 h 243"/>
                <a:gd name="T30" fmla="*/ 109 w 150"/>
                <a:gd name="T31" fmla="*/ 0 h 243"/>
                <a:gd name="T32" fmla="*/ 100 w 150"/>
                <a:gd name="T33" fmla="*/ 0 h 243"/>
                <a:gd name="T34" fmla="*/ 94 w 150"/>
                <a:gd name="T35" fmla="*/ 0 h 243"/>
                <a:gd name="T36" fmla="*/ 86 w 150"/>
                <a:gd name="T37" fmla="*/ 2 h 243"/>
                <a:gd name="T38" fmla="*/ 79 w 150"/>
                <a:gd name="T39" fmla="*/ 6 h 243"/>
                <a:gd name="T40" fmla="*/ 73 w 150"/>
                <a:gd name="T41" fmla="*/ 8 h 243"/>
                <a:gd name="T42" fmla="*/ 66 w 150"/>
                <a:gd name="T43" fmla="*/ 14 h 243"/>
                <a:gd name="T44" fmla="*/ 66 w 150"/>
                <a:gd name="T45" fmla="*/ 14 h 243"/>
                <a:gd name="T46" fmla="*/ 66 w 150"/>
                <a:gd name="T47" fmla="*/ 14 h 243"/>
                <a:gd name="T48" fmla="*/ 63 w 150"/>
                <a:gd name="T49" fmla="*/ 18 h 243"/>
                <a:gd name="T50" fmla="*/ 59 w 150"/>
                <a:gd name="T51" fmla="*/ 25 h 243"/>
                <a:gd name="T52" fmla="*/ 52 w 150"/>
                <a:gd name="T53" fmla="*/ 31 h 243"/>
                <a:gd name="T54" fmla="*/ 46 w 150"/>
                <a:gd name="T55" fmla="*/ 39 h 243"/>
                <a:gd name="T56" fmla="*/ 38 w 150"/>
                <a:gd name="T57" fmla="*/ 50 h 243"/>
                <a:gd name="T58" fmla="*/ 31 w 150"/>
                <a:gd name="T59" fmla="*/ 60 h 243"/>
                <a:gd name="T60" fmla="*/ 23 w 150"/>
                <a:gd name="T61" fmla="*/ 73 h 243"/>
                <a:gd name="T62" fmla="*/ 17 w 150"/>
                <a:gd name="T63" fmla="*/ 85 h 243"/>
                <a:gd name="T64" fmla="*/ 13 w 150"/>
                <a:gd name="T65" fmla="*/ 101 h 243"/>
                <a:gd name="T66" fmla="*/ 13 w 150"/>
                <a:gd name="T67" fmla="*/ 101 h 243"/>
                <a:gd name="T68" fmla="*/ 8 w 150"/>
                <a:gd name="T69" fmla="*/ 113 h 243"/>
                <a:gd name="T70" fmla="*/ 4 w 150"/>
                <a:gd name="T71" fmla="*/ 126 h 243"/>
                <a:gd name="T72" fmla="*/ 4 w 150"/>
                <a:gd name="T73" fmla="*/ 138 h 243"/>
                <a:gd name="T74" fmla="*/ 2 w 150"/>
                <a:gd name="T75" fmla="*/ 154 h 243"/>
                <a:gd name="T76" fmla="*/ 0 w 150"/>
                <a:gd name="T77" fmla="*/ 166 h 243"/>
                <a:gd name="T78" fmla="*/ 0 w 150"/>
                <a:gd name="T79" fmla="*/ 179 h 243"/>
                <a:gd name="T80" fmla="*/ 0 w 150"/>
                <a:gd name="T81" fmla="*/ 191 h 243"/>
                <a:gd name="T82" fmla="*/ 2 w 150"/>
                <a:gd name="T83" fmla="*/ 205 h 243"/>
                <a:gd name="T84" fmla="*/ 4 w 150"/>
                <a:gd name="T85" fmla="*/ 218 h 243"/>
                <a:gd name="T86" fmla="*/ 6 w 150"/>
                <a:gd name="T87" fmla="*/ 233 h 243"/>
                <a:gd name="T88" fmla="*/ 54 w 150"/>
                <a:gd name="T89" fmla="*/ 242 h 243"/>
                <a:gd name="T90" fmla="*/ 54 w 150"/>
                <a:gd name="T91" fmla="*/ 242 h 243"/>
                <a:gd name="T92" fmla="*/ 52 w 150"/>
                <a:gd name="T93" fmla="*/ 227 h 243"/>
                <a:gd name="T94" fmla="*/ 54 w 150"/>
                <a:gd name="T95" fmla="*/ 212 h 243"/>
                <a:gd name="T96" fmla="*/ 54 w 150"/>
                <a:gd name="T97" fmla="*/ 200 h 243"/>
                <a:gd name="T98" fmla="*/ 56 w 150"/>
                <a:gd name="T99" fmla="*/ 187 h 243"/>
                <a:gd name="T100" fmla="*/ 61 w 150"/>
                <a:gd name="T101" fmla="*/ 174 h 243"/>
                <a:gd name="T102" fmla="*/ 65 w 150"/>
                <a:gd name="T103" fmla="*/ 161 h 243"/>
                <a:gd name="T104" fmla="*/ 69 w 150"/>
                <a:gd name="T105" fmla="*/ 149 h 243"/>
                <a:gd name="T106" fmla="*/ 73 w 150"/>
                <a:gd name="T107" fmla="*/ 140 h 243"/>
                <a:gd name="T108" fmla="*/ 79 w 150"/>
                <a:gd name="T109" fmla="*/ 133 h 243"/>
                <a:gd name="T110" fmla="*/ 86 w 150"/>
                <a:gd name="T111" fmla="*/ 126 h 243"/>
                <a:gd name="T112" fmla="*/ 86 w 150"/>
                <a:gd name="T113" fmla="*/ 126 h 243"/>
                <a:gd name="T114" fmla="*/ 100 w 150"/>
                <a:gd name="T115" fmla="*/ 113 h 243"/>
                <a:gd name="T116" fmla="*/ 113 w 150"/>
                <a:gd name="T117" fmla="*/ 101 h 243"/>
                <a:gd name="T118" fmla="*/ 123 w 150"/>
                <a:gd name="T119" fmla="*/ 90 h 243"/>
                <a:gd name="T120" fmla="*/ 132 w 150"/>
                <a:gd name="T121" fmla="*/ 83 h 243"/>
                <a:gd name="T122" fmla="*/ 134 w 150"/>
                <a:gd name="T123" fmla="*/ 80 h 243"/>
                <a:gd name="T124" fmla="*/ 134 w 150"/>
                <a:gd name="T125" fmla="*/ 80 h 2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"/>
                <a:gd name="T190" fmla="*/ 0 h 243"/>
                <a:gd name="T191" fmla="*/ 150 w 150"/>
                <a:gd name="T192" fmla="*/ 243 h 2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8" name="Freeform 25"/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>
                <a:gd name="T0" fmla="*/ 46 w 96"/>
                <a:gd name="T1" fmla="*/ 95 h 96"/>
                <a:gd name="T2" fmla="*/ 60 w 96"/>
                <a:gd name="T3" fmla="*/ 92 h 96"/>
                <a:gd name="T4" fmla="*/ 74 w 96"/>
                <a:gd name="T5" fmla="*/ 83 h 96"/>
                <a:gd name="T6" fmla="*/ 83 w 96"/>
                <a:gd name="T7" fmla="*/ 74 h 96"/>
                <a:gd name="T8" fmla="*/ 90 w 96"/>
                <a:gd name="T9" fmla="*/ 60 h 96"/>
                <a:gd name="T10" fmla="*/ 95 w 96"/>
                <a:gd name="T11" fmla="*/ 46 h 96"/>
                <a:gd name="T12" fmla="*/ 95 w 96"/>
                <a:gd name="T13" fmla="*/ 46 h 96"/>
                <a:gd name="T14" fmla="*/ 90 w 96"/>
                <a:gd name="T15" fmla="*/ 32 h 96"/>
                <a:gd name="T16" fmla="*/ 83 w 96"/>
                <a:gd name="T17" fmla="*/ 18 h 96"/>
                <a:gd name="T18" fmla="*/ 74 w 96"/>
                <a:gd name="T19" fmla="*/ 8 h 96"/>
                <a:gd name="T20" fmla="*/ 60 w 96"/>
                <a:gd name="T21" fmla="*/ 2 h 96"/>
                <a:gd name="T22" fmla="*/ 46 w 96"/>
                <a:gd name="T23" fmla="*/ 0 h 96"/>
                <a:gd name="T24" fmla="*/ 46 w 96"/>
                <a:gd name="T25" fmla="*/ 0 h 96"/>
                <a:gd name="T26" fmla="*/ 30 w 96"/>
                <a:gd name="T27" fmla="*/ 2 h 96"/>
                <a:gd name="T28" fmla="*/ 16 w 96"/>
                <a:gd name="T29" fmla="*/ 8 h 96"/>
                <a:gd name="T30" fmla="*/ 7 w 96"/>
                <a:gd name="T31" fmla="*/ 18 h 96"/>
                <a:gd name="T32" fmla="*/ 0 w 96"/>
                <a:gd name="T33" fmla="*/ 32 h 96"/>
                <a:gd name="T34" fmla="*/ 0 w 96"/>
                <a:gd name="T35" fmla="*/ 46 h 96"/>
                <a:gd name="T36" fmla="*/ 0 w 96"/>
                <a:gd name="T37" fmla="*/ 46 h 96"/>
                <a:gd name="T38" fmla="*/ 1 w 96"/>
                <a:gd name="T39" fmla="*/ 60 h 96"/>
                <a:gd name="T40" fmla="*/ 7 w 96"/>
                <a:gd name="T41" fmla="*/ 76 h 96"/>
                <a:gd name="T42" fmla="*/ 18 w 96"/>
                <a:gd name="T43" fmla="*/ 86 h 96"/>
                <a:gd name="T44" fmla="*/ 30 w 96"/>
                <a:gd name="T45" fmla="*/ 92 h 96"/>
                <a:gd name="T46" fmla="*/ 46 w 96"/>
                <a:gd name="T47" fmla="*/ 95 h 96"/>
                <a:gd name="T48" fmla="*/ 46 w 96"/>
                <a:gd name="T49" fmla="*/ 95 h 9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6"/>
                <a:gd name="T76" fmla="*/ 0 h 96"/>
                <a:gd name="T77" fmla="*/ 96 w 96"/>
                <a:gd name="T78" fmla="*/ 96 h 9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9" name="Freeform 26"/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>
                <a:gd name="T0" fmla="*/ 46 w 96"/>
                <a:gd name="T1" fmla="*/ 95 h 96"/>
                <a:gd name="T2" fmla="*/ 60 w 96"/>
                <a:gd name="T3" fmla="*/ 92 h 96"/>
                <a:gd name="T4" fmla="*/ 74 w 96"/>
                <a:gd name="T5" fmla="*/ 83 h 96"/>
                <a:gd name="T6" fmla="*/ 83 w 96"/>
                <a:gd name="T7" fmla="*/ 74 h 96"/>
                <a:gd name="T8" fmla="*/ 90 w 96"/>
                <a:gd name="T9" fmla="*/ 60 h 96"/>
                <a:gd name="T10" fmla="*/ 95 w 96"/>
                <a:gd name="T11" fmla="*/ 46 h 96"/>
                <a:gd name="T12" fmla="*/ 95 w 96"/>
                <a:gd name="T13" fmla="*/ 46 h 96"/>
                <a:gd name="T14" fmla="*/ 90 w 96"/>
                <a:gd name="T15" fmla="*/ 32 h 96"/>
                <a:gd name="T16" fmla="*/ 83 w 96"/>
                <a:gd name="T17" fmla="*/ 18 h 96"/>
                <a:gd name="T18" fmla="*/ 74 w 96"/>
                <a:gd name="T19" fmla="*/ 8 h 96"/>
                <a:gd name="T20" fmla="*/ 60 w 96"/>
                <a:gd name="T21" fmla="*/ 2 h 96"/>
                <a:gd name="T22" fmla="*/ 46 w 96"/>
                <a:gd name="T23" fmla="*/ 0 h 96"/>
                <a:gd name="T24" fmla="*/ 46 w 96"/>
                <a:gd name="T25" fmla="*/ 0 h 96"/>
                <a:gd name="T26" fmla="*/ 30 w 96"/>
                <a:gd name="T27" fmla="*/ 2 h 96"/>
                <a:gd name="T28" fmla="*/ 16 w 96"/>
                <a:gd name="T29" fmla="*/ 8 h 96"/>
                <a:gd name="T30" fmla="*/ 7 w 96"/>
                <a:gd name="T31" fmla="*/ 18 h 96"/>
                <a:gd name="T32" fmla="*/ 0 w 96"/>
                <a:gd name="T33" fmla="*/ 32 h 96"/>
                <a:gd name="T34" fmla="*/ 0 w 96"/>
                <a:gd name="T35" fmla="*/ 46 h 96"/>
                <a:gd name="T36" fmla="*/ 0 w 96"/>
                <a:gd name="T37" fmla="*/ 46 h 96"/>
                <a:gd name="T38" fmla="*/ 1 w 96"/>
                <a:gd name="T39" fmla="*/ 60 h 96"/>
                <a:gd name="T40" fmla="*/ 7 w 96"/>
                <a:gd name="T41" fmla="*/ 76 h 96"/>
                <a:gd name="T42" fmla="*/ 18 w 96"/>
                <a:gd name="T43" fmla="*/ 86 h 96"/>
                <a:gd name="T44" fmla="*/ 30 w 96"/>
                <a:gd name="T45" fmla="*/ 92 h 96"/>
                <a:gd name="T46" fmla="*/ 46 w 96"/>
                <a:gd name="T47" fmla="*/ 95 h 96"/>
                <a:gd name="T48" fmla="*/ 46 w 96"/>
                <a:gd name="T49" fmla="*/ 95 h 9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6"/>
                <a:gd name="T76" fmla="*/ 0 h 96"/>
                <a:gd name="T77" fmla="*/ 96 w 96"/>
                <a:gd name="T78" fmla="*/ 96 h 9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0" name="Freeform 27"/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>
                <a:gd name="T0" fmla="*/ 283 w 629"/>
                <a:gd name="T1" fmla="*/ 37 h 823"/>
                <a:gd name="T2" fmla="*/ 285 w 629"/>
                <a:gd name="T3" fmla="*/ 20 h 823"/>
                <a:gd name="T4" fmla="*/ 279 w 629"/>
                <a:gd name="T5" fmla="*/ 5 h 823"/>
                <a:gd name="T6" fmla="*/ 273 w 629"/>
                <a:gd name="T7" fmla="*/ 1 h 823"/>
                <a:gd name="T8" fmla="*/ 256 w 629"/>
                <a:gd name="T9" fmla="*/ 0 h 823"/>
                <a:gd name="T10" fmla="*/ 241 w 629"/>
                <a:gd name="T11" fmla="*/ 5 h 823"/>
                <a:gd name="T12" fmla="*/ 237 w 629"/>
                <a:gd name="T13" fmla="*/ 9 h 823"/>
                <a:gd name="T14" fmla="*/ 218 w 629"/>
                <a:gd name="T15" fmla="*/ 33 h 823"/>
                <a:gd name="T16" fmla="*/ 186 w 629"/>
                <a:gd name="T17" fmla="*/ 71 h 823"/>
                <a:gd name="T18" fmla="*/ 149 w 629"/>
                <a:gd name="T19" fmla="*/ 115 h 823"/>
                <a:gd name="T20" fmla="*/ 115 w 629"/>
                <a:gd name="T21" fmla="*/ 155 h 823"/>
                <a:gd name="T22" fmla="*/ 101 w 629"/>
                <a:gd name="T23" fmla="*/ 170 h 823"/>
                <a:gd name="T24" fmla="*/ 75 w 629"/>
                <a:gd name="T25" fmla="*/ 206 h 823"/>
                <a:gd name="T26" fmla="*/ 48 w 629"/>
                <a:gd name="T27" fmla="*/ 258 h 823"/>
                <a:gd name="T28" fmla="*/ 23 w 629"/>
                <a:gd name="T29" fmla="*/ 319 h 823"/>
                <a:gd name="T30" fmla="*/ 3 w 629"/>
                <a:gd name="T31" fmla="*/ 385 h 823"/>
                <a:gd name="T32" fmla="*/ 0 w 629"/>
                <a:gd name="T33" fmla="*/ 446 h 823"/>
                <a:gd name="T34" fmla="*/ 2 w 629"/>
                <a:gd name="T35" fmla="*/ 476 h 823"/>
                <a:gd name="T36" fmla="*/ 9 w 629"/>
                <a:gd name="T37" fmla="*/ 535 h 823"/>
                <a:gd name="T38" fmla="*/ 25 w 629"/>
                <a:gd name="T39" fmla="*/ 591 h 823"/>
                <a:gd name="T40" fmla="*/ 46 w 629"/>
                <a:gd name="T41" fmla="*/ 642 h 823"/>
                <a:gd name="T42" fmla="*/ 75 w 629"/>
                <a:gd name="T43" fmla="*/ 685 h 823"/>
                <a:gd name="T44" fmla="*/ 92 w 629"/>
                <a:gd name="T45" fmla="*/ 704 h 823"/>
                <a:gd name="T46" fmla="*/ 131 w 629"/>
                <a:gd name="T47" fmla="*/ 734 h 823"/>
                <a:gd name="T48" fmla="*/ 178 w 629"/>
                <a:gd name="T49" fmla="*/ 766 h 823"/>
                <a:gd name="T50" fmla="*/ 230 w 629"/>
                <a:gd name="T51" fmla="*/ 794 h 823"/>
                <a:gd name="T52" fmla="*/ 290 w 629"/>
                <a:gd name="T53" fmla="*/ 813 h 823"/>
                <a:gd name="T54" fmla="*/ 357 w 629"/>
                <a:gd name="T55" fmla="*/ 822 h 823"/>
                <a:gd name="T56" fmla="*/ 391 w 629"/>
                <a:gd name="T57" fmla="*/ 822 h 823"/>
                <a:gd name="T58" fmla="*/ 444 w 629"/>
                <a:gd name="T59" fmla="*/ 822 h 823"/>
                <a:gd name="T60" fmla="*/ 483 w 629"/>
                <a:gd name="T61" fmla="*/ 817 h 823"/>
                <a:gd name="T62" fmla="*/ 518 w 629"/>
                <a:gd name="T63" fmla="*/ 810 h 823"/>
                <a:gd name="T64" fmla="*/ 547 w 629"/>
                <a:gd name="T65" fmla="*/ 803 h 823"/>
                <a:gd name="T66" fmla="*/ 628 w 629"/>
                <a:gd name="T67" fmla="*/ 697 h 823"/>
                <a:gd name="T68" fmla="*/ 610 w 629"/>
                <a:gd name="T69" fmla="*/ 704 h 823"/>
                <a:gd name="T70" fmla="*/ 573 w 629"/>
                <a:gd name="T71" fmla="*/ 714 h 823"/>
                <a:gd name="T72" fmla="*/ 529 w 629"/>
                <a:gd name="T73" fmla="*/ 725 h 823"/>
                <a:gd name="T74" fmla="*/ 486 w 629"/>
                <a:gd name="T75" fmla="*/ 733 h 823"/>
                <a:gd name="T76" fmla="*/ 444 w 629"/>
                <a:gd name="T77" fmla="*/ 737 h 823"/>
                <a:gd name="T78" fmla="*/ 423 w 629"/>
                <a:gd name="T79" fmla="*/ 734 h 823"/>
                <a:gd name="T80" fmla="*/ 380 w 629"/>
                <a:gd name="T81" fmla="*/ 729 h 823"/>
                <a:gd name="T82" fmla="*/ 329 w 629"/>
                <a:gd name="T83" fmla="*/ 711 h 823"/>
                <a:gd name="T84" fmla="*/ 279 w 629"/>
                <a:gd name="T85" fmla="*/ 688 h 823"/>
                <a:gd name="T86" fmla="*/ 230 w 629"/>
                <a:gd name="T87" fmla="*/ 660 h 823"/>
                <a:gd name="T88" fmla="*/ 193 w 629"/>
                <a:gd name="T89" fmla="*/ 628 h 823"/>
                <a:gd name="T90" fmla="*/ 177 w 629"/>
                <a:gd name="T91" fmla="*/ 611 h 823"/>
                <a:gd name="T92" fmla="*/ 147 w 629"/>
                <a:gd name="T93" fmla="*/ 575 h 823"/>
                <a:gd name="T94" fmla="*/ 119 w 629"/>
                <a:gd name="T95" fmla="*/ 533 h 823"/>
                <a:gd name="T96" fmla="*/ 98 w 629"/>
                <a:gd name="T97" fmla="*/ 489 h 823"/>
                <a:gd name="T98" fmla="*/ 87 w 629"/>
                <a:gd name="T99" fmla="*/ 440 h 823"/>
                <a:gd name="T100" fmla="*/ 87 w 629"/>
                <a:gd name="T101" fmla="*/ 416 h 823"/>
                <a:gd name="T102" fmla="*/ 92 w 629"/>
                <a:gd name="T103" fmla="*/ 364 h 823"/>
                <a:gd name="T104" fmla="*/ 101 w 629"/>
                <a:gd name="T105" fmla="*/ 316 h 823"/>
                <a:gd name="T106" fmla="*/ 111 w 629"/>
                <a:gd name="T107" fmla="*/ 271 h 823"/>
                <a:gd name="T108" fmla="*/ 126 w 629"/>
                <a:gd name="T109" fmla="*/ 235 h 823"/>
                <a:gd name="T110" fmla="*/ 142 w 629"/>
                <a:gd name="T111" fmla="*/ 206 h 823"/>
                <a:gd name="T112" fmla="*/ 153 w 629"/>
                <a:gd name="T113" fmla="*/ 193 h 823"/>
                <a:gd name="T114" fmla="*/ 184 w 629"/>
                <a:gd name="T115" fmla="*/ 155 h 823"/>
                <a:gd name="T116" fmla="*/ 223 w 629"/>
                <a:gd name="T117" fmla="*/ 111 h 823"/>
                <a:gd name="T118" fmla="*/ 256 w 629"/>
                <a:gd name="T119" fmla="*/ 73 h 823"/>
                <a:gd name="T120" fmla="*/ 276 w 629"/>
                <a:gd name="T121" fmla="*/ 48 h 823"/>
                <a:gd name="T122" fmla="*/ 279 w 629"/>
                <a:gd name="T123" fmla="*/ 44 h 8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29"/>
                <a:gd name="T187" fmla="*/ 0 h 823"/>
                <a:gd name="T188" fmla="*/ 629 w 629"/>
                <a:gd name="T189" fmla="*/ 823 h 8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1" name="Freeform 28"/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>
                <a:gd name="T0" fmla="*/ 283 w 629"/>
                <a:gd name="T1" fmla="*/ 37 h 823"/>
                <a:gd name="T2" fmla="*/ 285 w 629"/>
                <a:gd name="T3" fmla="*/ 20 h 823"/>
                <a:gd name="T4" fmla="*/ 279 w 629"/>
                <a:gd name="T5" fmla="*/ 5 h 823"/>
                <a:gd name="T6" fmla="*/ 273 w 629"/>
                <a:gd name="T7" fmla="*/ 1 h 823"/>
                <a:gd name="T8" fmla="*/ 256 w 629"/>
                <a:gd name="T9" fmla="*/ 0 h 823"/>
                <a:gd name="T10" fmla="*/ 241 w 629"/>
                <a:gd name="T11" fmla="*/ 5 h 823"/>
                <a:gd name="T12" fmla="*/ 237 w 629"/>
                <a:gd name="T13" fmla="*/ 9 h 823"/>
                <a:gd name="T14" fmla="*/ 218 w 629"/>
                <a:gd name="T15" fmla="*/ 33 h 823"/>
                <a:gd name="T16" fmla="*/ 186 w 629"/>
                <a:gd name="T17" fmla="*/ 71 h 823"/>
                <a:gd name="T18" fmla="*/ 149 w 629"/>
                <a:gd name="T19" fmla="*/ 115 h 823"/>
                <a:gd name="T20" fmla="*/ 115 w 629"/>
                <a:gd name="T21" fmla="*/ 155 h 823"/>
                <a:gd name="T22" fmla="*/ 101 w 629"/>
                <a:gd name="T23" fmla="*/ 170 h 823"/>
                <a:gd name="T24" fmla="*/ 75 w 629"/>
                <a:gd name="T25" fmla="*/ 206 h 823"/>
                <a:gd name="T26" fmla="*/ 48 w 629"/>
                <a:gd name="T27" fmla="*/ 258 h 823"/>
                <a:gd name="T28" fmla="*/ 23 w 629"/>
                <a:gd name="T29" fmla="*/ 319 h 823"/>
                <a:gd name="T30" fmla="*/ 3 w 629"/>
                <a:gd name="T31" fmla="*/ 385 h 823"/>
                <a:gd name="T32" fmla="*/ 0 w 629"/>
                <a:gd name="T33" fmla="*/ 446 h 823"/>
                <a:gd name="T34" fmla="*/ 2 w 629"/>
                <a:gd name="T35" fmla="*/ 476 h 823"/>
                <a:gd name="T36" fmla="*/ 9 w 629"/>
                <a:gd name="T37" fmla="*/ 535 h 823"/>
                <a:gd name="T38" fmla="*/ 25 w 629"/>
                <a:gd name="T39" fmla="*/ 591 h 823"/>
                <a:gd name="T40" fmla="*/ 46 w 629"/>
                <a:gd name="T41" fmla="*/ 642 h 823"/>
                <a:gd name="T42" fmla="*/ 75 w 629"/>
                <a:gd name="T43" fmla="*/ 685 h 823"/>
                <a:gd name="T44" fmla="*/ 92 w 629"/>
                <a:gd name="T45" fmla="*/ 704 h 823"/>
                <a:gd name="T46" fmla="*/ 131 w 629"/>
                <a:gd name="T47" fmla="*/ 734 h 823"/>
                <a:gd name="T48" fmla="*/ 178 w 629"/>
                <a:gd name="T49" fmla="*/ 766 h 823"/>
                <a:gd name="T50" fmla="*/ 230 w 629"/>
                <a:gd name="T51" fmla="*/ 794 h 823"/>
                <a:gd name="T52" fmla="*/ 290 w 629"/>
                <a:gd name="T53" fmla="*/ 813 h 823"/>
                <a:gd name="T54" fmla="*/ 357 w 629"/>
                <a:gd name="T55" fmla="*/ 822 h 823"/>
                <a:gd name="T56" fmla="*/ 391 w 629"/>
                <a:gd name="T57" fmla="*/ 822 h 823"/>
                <a:gd name="T58" fmla="*/ 444 w 629"/>
                <a:gd name="T59" fmla="*/ 822 h 823"/>
                <a:gd name="T60" fmla="*/ 483 w 629"/>
                <a:gd name="T61" fmla="*/ 817 h 823"/>
                <a:gd name="T62" fmla="*/ 518 w 629"/>
                <a:gd name="T63" fmla="*/ 810 h 823"/>
                <a:gd name="T64" fmla="*/ 547 w 629"/>
                <a:gd name="T65" fmla="*/ 803 h 823"/>
                <a:gd name="T66" fmla="*/ 628 w 629"/>
                <a:gd name="T67" fmla="*/ 697 h 823"/>
                <a:gd name="T68" fmla="*/ 610 w 629"/>
                <a:gd name="T69" fmla="*/ 704 h 823"/>
                <a:gd name="T70" fmla="*/ 573 w 629"/>
                <a:gd name="T71" fmla="*/ 714 h 823"/>
                <a:gd name="T72" fmla="*/ 529 w 629"/>
                <a:gd name="T73" fmla="*/ 725 h 823"/>
                <a:gd name="T74" fmla="*/ 486 w 629"/>
                <a:gd name="T75" fmla="*/ 733 h 823"/>
                <a:gd name="T76" fmla="*/ 444 w 629"/>
                <a:gd name="T77" fmla="*/ 737 h 823"/>
                <a:gd name="T78" fmla="*/ 423 w 629"/>
                <a:gd name="T79" fmla="*/ 734 h 823"/>
                <a:gd name="T80" fmla="*/ 380 w 629"/>
                <a:gd name="T81" fmla="*/ 729 h 823"/>
                <a:gd name="T82" fmla="*/ 329 w 629"/>
                <a:gd name="T83" fmla="*/ 711 h 823"/>
                <a:gd name="T84" fmla="*/ 279 w 629"/>
                <a:gd name="T85" fmla="*/ 688 h 823"/>
                <a:gd name="T86" fmla="*/ 230 w 629"/>
                <a:gd name="T87" fmla="*/ 660 h 823"/>
                <a:gd name="T88" fmla="*/ 193 w 629"/>
                <a:gd name="T89" fmla="*/ 628 h 823"/>
                <a:gd name="T90" fmla="*/ 177 w 629"/>
                <a:gd name="T91" fmla="*/ 611 h 823"/>
                <a:gd name="T92" fmla="*/ 147 w 629"/>
                <a:gd name="T93" fmla="*/ 575 h 823"/>
                <a:gd name="T94" fmla="*/ 119 w 629"/>
                <a:gd name="T95" fmla="*/ 533 h 823"/>
                <a:gd name="T96" fmla="*/ 98 w 629"/>
                <a:gd name="T97" fmla="*/ 489 h 823"/>
                <a:gd name="T98" fmla="*/ 87 w 629"/>
                <a:gd name="T99" fmla="*/ 440 h 823"/>
                <a:gd name="T100" fmla="*/ 87 w 629"/>
                <a:gd name="T101" fmla="*/ 416 h 823"/>
                <a:gd name="T102" fmla="*/ 92 w 629"/>
                <a:gd name="T103" fmla="*/ 364 h 823"/>
                <a:gd name="T104" fmla="*/ 101 w 629"/>
                <a:gd name="T105" fmla="*/ 316 h 823"/>
                <a:gd name="T106" fmla="*/ 111 w 629"/>
                <a:gd name="T107" fmla="*/ 271 h 823"/>
                <a:gd name="T108" fmla="*/ 126 w 629"/>
                <a:gd name="T109" fmla="*/ 235 h 823"/>
                <a:gd name="T110" fmla="*/ 142 w 629"/>
                <a:gd name="T111" fmla="*/ 206 h 823"/>
                <a:gd name="T112" fmla="*/ 153 w 629"/>
                <a:gd name="T113" fmla="*/ 193 h 823"/>
                <a:gd name="T114" fmla="*/ 184 w 629"/>
                <a:gd name="T115" fmla="*/ 155 h 823"/>
                <a:gd name="T116" fmla="*/ 223 w 629"/>
                <a:gd name="T117" fmla="*/ 111 h 823"/>
                <a:gd name="T118" fmla="*/ 256 w 629"/>
                <a:gd name="T119" fmla="*/ 73 h 823"/>
                <a:gd name="T120" fmla="*/ 276 w 629"/>
                <a:gd name="T121" fmla="*/ 48 h 823"/>
                <a:gd name="T122" fmla="*/ 279 w 629"/>
                <a:gd name="T123" fmla="*/ 44 h 8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29"/>
                <a:gd name="T187" fmla="*/ 0 h 823"/>
                <a:gd name="T188" fmla="*/ 629 w 629"/>
                <a:gd name="T189" fmla="*/ 823 h 8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2" name="Freeform 29"/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>
                <a:gd name="T0" fmla="*/ 149 w 2661"/>
                <a:gd name="T1" fmla="*/ 0 h 2057"/>
                <a:gd name="T2" fmla="*/ 2579 w 2661"/>
                <a:gd name="T3" fmla="*/ 1888 h 2057"/>
                <a:gd name="T4" fmla="*/ 2579 w 2661"/>
                <a:gd name="T5" fmla="*/ 1888 h 2057"/>
                <a:gd name="T6" fmla="*/ 2590 w 2661"/>
                <a:gd name="T7" fmla="*/ 1906 h 2057"/>
                <a:gd name="T8" fmla="*/ 2598 w 2661"/>
                <a:gd name="T9" fmla="*/ 1920 h 2057"/>
                <a:gd name="T10" fmla="*/ 2609 w 2661"/>
                <a:gd name="T11" fmla="*/ 1937 h 2057"/>
                <a:gd name="T12" fmla="*/ 2618 w 2661"/>
                <a:gd name="T13" fmla="*/ 1954 h 2057"/>
                <a:gd name="T14" fmla="*/ 2625 w 2661"/>
                <a:gd name="T15" fmla="*/ 1971 h 2057"/>
                <a:gd name="T16" fmla="*/ 2634 w 2661"/>
                <a:gd name="T17" fmla="*/ 1987 h 2057"/>
                <a:gd name="T18" fmla="*/ 2643 w 2661"/>
                <a:gd name="T19" fmla="*/ 2007 h 2057"/>
                <a:gd name="T20" fmla="*/ 2648 w 2661"/>
                <a:gd name="T21" fmla="*/ 2024 h 2057"/>
                <a:gd name="T22" fmla="*/ 2653 w 2661"/>
                <a:gd name="T23" fmla="*/ 2040 h 2057"/>
                <a:gd name="T24" fmla="*/ 2660 w 2661"/>
                <a:gd name="T25" fmla="*/ 2056 h 2057"/>
                <a:gd name="T26" fmla="*/ 2660 w 2661"/>
                <a:gd name="T27" fmla="*/ 2056 h 2057"/>
                <a:gd name="T28" fmla="*/ 2643 w 2661"/>
                <a:gd name="T29" fmla="*/ 2056 h 2057"/>
                <a:gd name="T30" fmla="*/ 2625 w 2661"/>
                <a:gd name="T31" fmla="*/ 2053 h 2057"/>
                <a:gd name="T32" fmla="*/ 2607 w 2661"/>
                <a:gd name="T33" fmla="*/ 2051 h 2057"/>
                <a:gd name="T34" fmla="*/ 2588 w 2661"/>
                <a:gd name="T35" fmla="*/ 2049 h 2057"/>
                <a:gd name="T36" fmla="*/ 2570 w 2661"/>
                <a:gd name="T37" fmla="*/ 2047 h 2057"/>
                <a:gd name="T38" fmla="*/ 2552 w 2661"/>
                <a:gd name="T39" fmla="*/ 2042 h 2057"/>
                <a:gd name="T40" fmla="*/ 2533 w 2661"/>
                <a:gd name="T41" fmla="*/ 2038 h 2057"/>
                <a:gd name="T42" fmla="*/ 2514 w 2661"/>
                <a:gd name="T43" fmla="*/ 2033 h 2057"/>
                <a:gd name="T44" fmla="*/ 2494 w 2661"/>
                <a:gd name="T45" fmla="*/ 2028 h 2057"/>
                <a:gd name="T46" fmla="*/ 2478 w 2661"/>
                <a:gd name="T47" fmla="*/ 2024 h 2057"/>
                <a:gd name="T48" fmla="*/ 0 w 2661"/>
                <a:gd name="T49" fmla="*/ 195 h 2057"/>
                <a:gd name="T50" fmla="*/ 149 w 2661"/>
                <a:gd name="T51" fmla="*/ 0 h 2057"/>
                <a:gd name="T52" fmla="*/ 149 w 2661"/>
                <a:gd name="T53" fmla="*/ 0 h 20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661"/>
                <a:gd name="T82" fmla="*/ 0 h 2057"/>
                <a:gd name="T83" fmla="*/ 2661 w 2661"/>
                <a:gd name="T84" fmla="*/ 2057 h 20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3" name="Freeform 30"/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>
                <a:gd name="T0" fmla="*/ 149 w 2661"/>
                <a:gd name="T1" fmla="*/ 0 h 2057"/>
                <a:gd name="T2" fmla="*/ 2579 w 2661"/>
                <a:gd name="T3" fmla="*/ 1888 h 2057"/>
                <a:gd name="T4" fmla="*/ 2579 w 2661"/>
                <a:gd name="T5" fmla="*/ 1888 h 2057"/>
                <a:gd name="T6" fmla="*/ 2590 w 2661"/>
                <a:gd name="T7" fmla="*/ 1906 h 2057"/>
                <a:gd name="T8" fmla="*/ 2598 w 2661"/>
                <a:gd name="T9" fmla="*/ 1920 h 2057"/>
                <a:gd name="T10" fmla="*/ 2609 w 2661"/>
                <a:gd name="T11" fmla="*/ 1937 h 2057"/>
                <a:gd name="T12" fmla="*/ 2618 w 2661"/>
                <a:gd name="T13" fmla="*/ 1954 h 2057"/>
                <a:gd name="T14" fmla="*/ 2625 w 2661"/>
                <a:gd name="T15" fmla="*/ 1971 h 2057"/>
                <a:gd name="T16" fmla="*/ 2634 w 2661"/>
                <a:gd name="T17" fmla="*/ 1987 h 2057"/>
                <a:gd name="T18" fmla="*/ 2643 w 2661"/>
                <a:gd name="T19" fmla="*/ 2007 h 2057"/>
                <a:gd name="T20" fmla="*/ 2648 w 2661"/>
                <a:gd name="T21" fmla="*/ 2024 h 2057"/>
                <a:gd name="T22" fmla="*/ 2653 w 2661"/>
                <a:gd name="T23" fmla="*/ 2040 h 2057"/>
                <a:gd name="T24" fmla="*/ 2660 w 2661"/>
                <a:gd name="T25" fmla="*/ 2056 h 2057"/>
                <a:gd name="T26" fmla="*/ 2660 w 2661"/>
                <a:gd name="T27" fmla="*/ 2056 h 2057"/>
                <a:gd name="T28" fmla="*/ 2643 w 2661"/>
                <a:gd name="T29" fmla="*/ 2056 h 2057"/>
                <a:gd name="T30" fmla="*/ 2625 w 2661"/>
                <a:gd name="T31" fmla="*/ 2053 h 2057"/>
                <a:gd name="T32" fmla="*/ 2607 w 2661"/>
                <a:gd name="T33" fmla="*/ 2051 h 2057"/>
                <a:gd name="T34" fmla="*/ 2588 w 2661"/>
                <a:gd name="T35" fmla="*/ 2049 h 2057"/>
                <a:gd name="T36" fmla="*/ 2570 w 2661"/>
                <a:gd name="T37" fmla="*/ 2047 h 2057"/>
                <a:gd name="T38" fmla="*/ 2552 w 2661"/>
                <a:gd name="T39" fmla="*/ 2042 h 2057"/>
                <a:gd name="T40" fmla="*/ 2533 w 2661"/>
                <a:gd name="T41" fmla="*/ 2038 h 2057"/>
                <a:gd name="T42" fmla="*/ 2514 w 2661"/>
                <a:gd name="T43" fmla="*/ 2033 h 2057"/>
                <a:gd name="T44" fmla="*/ 2494 w 2661"/>
                <a:gd name="T45" fmla="*/ 2028 h 2057"/>
                <a:gd name="T46" fmla="*/ 2478 w 2661"/>
                <a:gd name="T47" fmla="*/ 2024 h 2057"/>
                <a:gd name="T48" fmla="*/ 0 w 2661"/>
                <a:gd name="T49" fmla="*/ 195 h 2057"/>
                <a:gd name="T50" fmla="*/ 149 w 2661"/>
                <a:gd name="T51" fmla="*/ 0 h 2057"/>
                <a:gd name="T52" fmla="*/ 149 w 2661"/>
                <a:gd name="T53" fmla="*/ 0 h 20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661"/>
                <a:gd name="T82" fmla="*/ 0 h 2057"/>
                <a:gd name="T83" fmla="*/ 2661 w 2661"/>
                <a:gd name="T84" fmla="*/ 2057 h 20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4" name="Freeform 31"/>
            <p:cNvSpPr>
              <a:spLocks/>
            </p:cNvSpPr>
            <p:nvPr/>
          </p:nvSpPr>
          <p:spPr bwMode="auto">
            <a:xfrm>
              <a:off x="2299" y="1675"/>
              <a:ext cx="329" cy="229"/>
            </a:xfrm>
            <a:custGeom>
              <a:avLst/>
              <a:gdLst>
                <a:gd name="T0" fmla="*/ 109 w 329"/>
                <a:gd name="T1" fmla="*/ 228 h 229"/>
                <a:gd name="T2" fmla="*/ 109 w 329"/>
                <a:gd name="T3" fmla="*/ 225 h 229"/>
                <a:gd name="T4" fmla="*/ 111 w 329"/>
                <a:gd name="T5" fmla="*/ 220 h 229"/>
                <a:gd name="T6" fmla="*/ 115 w 329"/>
                <a:gd name="T7" fmla="*/ 211 h 229"/>
                <a:gd name="T8" fmla="*/ 119 w 329"/>
                <a:gd name="T9" fmla="*/ 202 h 229"/>
                <a:gd name="T10" fmla="*/ 126 w 329"/>
                <a:gd name="T11" fmla="*/ 190 h 229"/>
                <a:gd name="T12" fmla="*/ 132 w 329"/>
                <a:gd name="T13" fmla="*/ 177 h 229"/>
                <a:gd name="T14" fmla="*/ 140 w 329"/>
                <a:gd name="T15" fmla="*/ 164 h 229"/>
                <a:gd name="T16" fmla="*/ 149 w 329"/>
                <a:gd name="T17" fmla="*/ 153 h 229"/>
                <a:gd name="T18" fmla="*/ 157 w 329"/>
                <a:gd name="T19" fmla="*/ 143 h 229"/>
                <a:gd name="T20" fmla="*/ 167 w 329"/>
                <a:gd name="T21" fmla="*/ 135 h 229"/>
                <a:gd name="T22" fmla="*/ 167 w 329"/>
                <a:gd name="T23" fmla="*/ 135 h 229"/>
                <a:gd name="T24" fmla="*/ 181 w 329"/>
                <a:gd name="T25" fmla="*/ 128 h 229"/>
                <a:gd name="T26" fmla="*/ 197 w 329"/>
                <a:gd name="T27" fmla="*/ 122 h 229"/>
                <a:gd name="T28" fmla="*/ 216 w 329"/>
                <a:gd name="T29" fmla="*/ 120 h 229"/>
                <a:gd name="T30" fmla="*/ 239 w 329"/>
                <a:gd name="T31" fmla="*/ 118 h 229"/>
                <a:gd name="T32" fmla="*/ 261 w 329"/>
                <a:gd name="T33" fmla="*/ 116 h 229"/>
                <a:gd name="T34" fmla="*/ 281 w 329"/>
                <a:gd name="T35" fmla="*/ 116 h 229"/>
                <a:gd name="T36" fmla="*/ 300 w 329"/>
                <a:gd name="T37" fmla="*/ 116 h 229"/>
                <a:gd name="T38" fmla="*/ 314 w 329"/>
                <a:gd name="T39" fmla="*/ 116 h 229"/>
                <a:gd name="T40" fmla="*/ 323 w 329"/>
                <a:gd name="T41" fmla="*/ 116 h 229"/>
                <a:gd name="T42" fmla="*/ 328 w 329"/>
                <a:gd name="T43" fmla="*/ 118 h 229"/>
                <a:gd name="T44" fmla="*/ 167 w 329"/>
                <a:gd name="T45" fmla="*/ 0 h 229"/>
                <a:gd name="T46" fmla="*/ 0 w 329"/>
                <a:gd name="T47" fmla="*/ 151 h 229"/>
                <a:gd name="T48" fmla="*/ 109 w 329"/>
                <a:gd name="T49" fmla="*/ 228 h 229"/>
                <a:gd name="T50" fmla="*/ 109 w 329"/>
                <a:gd name="T51" fmla="*/ 228 h 2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9"/>
                <a:gd name="T79" fmla="*/ 0 h 229"/>
                <a:gd name="T80" fmla="*/ 329 w 329"/>
                <a:gd name="T81" fmla="*/ 229 h 22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9" h="229">
                  <a:moveTo>
                    <a:pt x="109" y="228"/>
                  </a:moveTo>
                  <a:lnTo>
                    <a:pt x="109" y="225"/>
                  </a:lnTo>
                  <a:lnTo>
                    <a:pt x="111" y="220"/>
                  </a:lnTo>
                  <a:lnTo>
                    <a:pt x="115" y="211"/>
                  </a:lnTo>
                  <a:lnTo>
                    <a:pt x="119" y="202"/>
                  </a:lnTo>
                  <a:lnTo>
                    <a:pt x="126" y="190"/>
                  </a:lnTo>
                  <a:lnTo>
                    <a:pt x="132" y="177"/>
                  </a:lnTo>
                  <a:lnTo>
                    <a:pt x="140" y="164"/>
                  </a:lnTo>
                  <a:lnTo>
                    <a:pt x="149" y="153"/>
                  </a:lnTo>
                  <a:lnTo>
                    <a:pt x="157" y="143"/>
                  </a:lnTo>
                  <a:lnTo>
                    <a:pt x="167" y="135"/>
                  </a:lnTo>
                  <a:lnTo>
                    <a:pt x="181" y="128"/>
                  </a:lnTo>
                  <a:lnTo>
                    <a:pt x="197" y="122"/>
                  </a:lnTo>
                  <a:lnTo>
                    <a:pt x="216" y="120"/>
                  </a:lnTo>
                  <a:lnTo>
                    <a:pt x="239" y="118"/>
                  </a:lnTo>
                  <a:lnTo>
                    <a:pt x="261" y="116"/>
                  </a:lnTo>
                  <a:lnTo>
                    <a:pt x="281" y="116"/>
                  </a:lnTo>
                  <a:lnTo>
                    <a:pt x="300" y="116"/>
                  </a:lnTo>
                  <a:lnTo>
                    <a:pt x="314" y="116"/>
                  </a:lnTo>
                  <a:lnTo>
                    <a:pt x="323" y="116"/>
                  </a:lnTo>
                  <a:lnTo>
                    <a:pt x="328" y="118"/>
                  </a:lnTo>
                  <a:lnTo>
                    <a:pt x="167" y="0"/>
                  </a:lnTo>
                  <a:lnTo>
                    <a:pt x="0" y="151"/>
                  </a:lnTo>
                  <a:lnTo>
                    <a:pt x="109" y="22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5" name="Freeform 32"/>
            <p:cNvSpPr>
              <a:spLocks/>
            </p:cNvSpPr>
            <p:nvPr/>
          </p:nvSpPr>
          <p:spPr bwMode="auto">
            <a:xfrm>
              <a:off x="3624" y="2671"/>
              <a:ext cx="213" cy="230"/>
            </a:xfrm>
            <a:custGeom>
              <a:avLst/>
              <a:gdLst>
                <a:gd name="T0" fmla="*/ 135 w 213"/>
                <a:gd name="T1" fmla="*/ 229 h 230"/>
                <a:gd name="T2" fmla="*/ 133 w 213"/>
                <a:gd name="T3" fmla="*/ 227 h 230"/>
                <a:gd name="T4" fmla="*/ 133 w 213"/>
                <a:gd name="T5" fmla="*/ 221 h 230"/>
                <a:gd name="T6" fmla="*/ 133 w 213"/>
                <a:gd name="T7" fmla="*/ 212 h 230"/>
                <a:gd name="T8" fmla="*/ 133 w 213"/>
                <a:gd name="T9" fmla="*/ 200 h 230"/>
                <a:gd name="T10" fmla="*/ 133 w 213"/>
                <a:gd name="T11" fmla="*/ 187 h 230"/>
                <a:gd name="T12" fmla="*/ 133 w 213"/>
                <a:gd name="T13" fmla="*/ 172 h 230"/>
                <a:gd name="T14" fmla="*/ 133 w 213"/>
                <a:gd name="T15" fmla="*/ 157 h 230"/>
                <a:gd name="T16" fmla="*/ 135 w 213"/>
                <a:gd name="T17" fmla="*/ 143 h 230"/>
                <a:gd name="T18" fmla="*/ 138 w 213"/>
                <a:gd name="T19" fmla="*/ 129 h 230"/>
                <a:gd name="T20" fmla="*/ 143 w 213"/>
                <a:gd name="T21" fmla="*/ 120 h 230"/>
                <a:gd name="T22" fmla="*/ 212 w 213"/>
                <a:gd name="T23" fmla="*/ 69 h 230"/>
                <a:gd name="T24" fmla="*/ 110 w 213"/>
                <a:gd name="T25" fmla="*/ 0 h 230"/>
                <a:gd name="T26" fmla="*/ 0 w 213"/>
                <a:gd name="T27" fmla="*/ 136 h 230"/>
                <a:gd name="T28" fmla="*/ 135 w 213"/>
                <a:gd name="T29" fmla="*/ 229 h 230"/>
                <a:gd name="T30" fmla="*/ 135 w 213"/>
                <a:gd name="T31" fmla="*/ 229 h 2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3"/>
                <a:gd name="T49" fmla="*/ 0 h 230"/>
                <a:gd name="T50" fmla="*/ 213 w 213"/>
                <a:gd name="T51" fmla="*/ 230 h 2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3" h="230">
                  <a:moveTo>
                    <a:pt x="135" y="229"/>
                  </a:moveTo>
                  <a:lnTo>
                    <a:pt x="133" y="227"/>
                  </a:lnTo>
                  <a:lnTo>
                    <a:pt x="133" y="221"/>
                  </a:lnTo>
                  <a:lnTo>
                    <a:pt x="133" y="212"/>
                  </a:lnTo>
                  <a:lnTo>
                    <a:pt x="133" y="200"/>
                  </a:lnTo>
                  <a:lnTo>
                    <a:pt x="133" y="187"/>
                  </a:lnTo>
                  <a:lnTo>
                    <a:pt x="133" y="172"/>
                  </a:lnTo>
                  <a:lnTo>
                    <a:pt x="133" y="157"/>
                  </a:lnTo>
                  <a:lnTo>
                    <a:pt x="135" y="143"/>
                  </a:lnTo>
                  <a:lnTo>
                    <a:pt x="138" y="129"/>
                  </a:lnTo>
                  <a:lnTo>
                    <a:pt x="143" y="120"/>
                  </a:lnTo>
                  <a:lnTo>
                    <a:pt x="212" y="69"/>
                  </a:lnTo>
                  <a:lnTo>
                    <a:pt x="110" y="0"/>
                  </a:lnTo>
                  <a:lnTo>
                    <a:pt x="0" y="136"/>
                  </a:lnTo>
                  <a:lnTo>
                    <a:pt x="135" y="2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6" name="Freeform 33"/>
            <p:cNvSpPr>
              <a:spLocks/>
            </p:cNvSpPr>
            <p:nvPr/>
          </p:nvSpPr>
          <p:spPr bwMode="auto">
            <a:xfrm>
              <a:off x="3051" y="2241"/>
              <a:ext cx="229" cy="245"/>
            </a:xfrm>
            <a:custGeom>
              <a:avLst/>
              <a:gdLst>
                <a:gd name="T0" fmla="*/ 135 w 229"/>
                <a:gd name="T1" fmla="*/ 244 h 245"/>
                <a:gd name="T2" fmla="*/ 135 w 229"/>
                <a:gd name="T3" fmla="*/ 241 h 245"/>
                <a:gd name="T4" fmla="*/ 135 w 229"/>
                <a:gd name="T5" fmla="*/ 234 h 245"/>
                <a:gd name="T6" fmla="*/ 137 w 229"/>
                <a:gd name="T7" fmla="*/ 223 h 245"/>
                <a:gd name="T8" fmla="*/ 138 w 229"/>
                <a:gd name="T9" fmla="*/ 208 h 245"/>
                <a:gd name="T10" fmla="*/ 140 w 229"/>
                <a:gd name="T11" fmla="*/ 193 h 245"/>
                <a:gd name="T12" fmla="*/ 143 w 229"/>
                <a:gd name="T13" fmla="*/ 176 h 245"/>
                <a:gd name="T14" fmla="*/ 147 w 229"/>
                <a:gd name="T15" fmla="*/ 160 h 245"/>
                <a:gd name="T16" fmla="*/ 152 w 229"/>
                <a:gd name="T17" fmla="*/ 143 h 245"/>
                <a:gd name="T18" fmla="*/ 156 w 229"/>
                <a:gd name="T19" fmla="*/ 128 h 245"/>
                <a:gd name="T20" fmla="*/ 160 w 229"/>
                <a:gd name="T21" fmla="*/ 118 h 245"/>
                <a:gd name="T22" fmla="*/ 228 w 229"/>
                <a:gd name="T23" fmla="*/ 68 h 245"/>
                <a:gd name="T24" fmla="*/ 126 w 229"/>
                <a:gd name="T25" fmla="*/ 0 h 245"/>
                <a:gd name="T26" fmla="*/ 0 w 229"/>
                <a:gd name="T27" fmla="*/ 151 h 245"/>
                <a:gd name="T28" fmla="*/ 135 w 229"/>
                <a:gd name="T29" fmla="*/ 244 h 245"/>
                <a:gd name="T30" fmla="*/ 135 w 229"/>
                <a:gd name="T31" fmla="*/ 244 h 2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9"/>
                <a:gd name="T49" fmla="*/ 0 h 245"/>
                <a:gd name="T50" fmla="*/ 229 w 229"/>
                <a:gd name="T51" fmla="*/ 245 h 2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9" h="245">
                  <a:moveTo>
                    <a:pt x="135" y="244"/>
                  </a:moveTo>
                  <a:lnTo>
                    <a:pt x="135" y="241"/>
                  </a:lnTo>
                  <a:lnTo>
                    <a:pt x="135" y="234"/>
                  </a:lnTo>
                  <a:lnTo>
                    <a:pt x="137" y="223"/>
                  </a:lnTo>
                  <a:lnTo>
                    <a:pt x="138" y="208"/>
                  </a:lnTo>
                  <a:lnTo>
                    <a:pt x="140" y="193"/>
                  </a:lnTo>
                  <a:lnTo>
                    <a:pt x="143" y="176"/>
                  </a:lnTo>
                  <a:lnTo>
                    <a:pt x="147" y="160"/>
                  </a:lnTo>
                  <a:lnTo>
                    <a:pt x="152" y="143"/>
                  </a:lnTo>
                  <a:lnTo>
                    <a:pt x="156" y="128"/>
                  </a:lnTo>
                  <a:lnTo>
                    <a:pt x="160" y="118"/>
                  </a:lnTo>
                  <a:lnTo>
                    <a:pt x="228" y="68"/>
                  </a:lnTo>
                  <a:lnTo>
                    <a:pt x="126" y="0"/>
                  </a:lnTo>
                  <a:lnTo>
                    <a:pt x="0" y="151"/>
                  </a:lnTo>
                  <a:lnTo>
                    <a:pt x="135" y="24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7" name="Freeform 34"/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>
                <a:gd name="T0" fmla="*/ 34 w 604"/>
                <a:gd name="T1" fmla="*/ 690 h 691"/>
                <a:gd name="T2" fmla="*/ 8 w 604"/>
                <a:gd name="T3" fmla="*/ 683 h 691"/>
                <a:gd name="T4" fmla="*/ 0 w 604"/>
                <a:gd name="T5" fmla="*/ 666 h 691"/>
                <a:gd name="T6" fmla="*/ 8 w 604"/>
                <a:gd name="T7" fmla="*/ 639 h 691"/>
                <a:gd name="T8" fmla="*/ 15 w 604"/>
                <a:gd name="T9" fmla="*/ 631 h 691"/>
                <a:gd name="T10" fmla="*/ 42 w 604"/>
                <a:gd name="T11" fmla="*/ 601 h 691"/>
                <a:gd name="T12" fmla="*/ 73 w 604"/>
                <a:gd name="T13" fmla="*/ 563 h 691"/>
                <a:gd name="T14" fmla="*/ 93 w 604"/>
                <a:gd name="T15" fmla="*/ 544 h 691"/>
                <a:gd name="T16" fmla="*/ 122 w 604"/>
                <a:gd name="T17" fmla="*/ 521 h 691"/>
                <a:gd name="T18" fmla="*/ 160 w 604"/>
                <a:gd name="T19" fmla="*/ 496 h 691"/>
                <a:gd name="T20" fmla="*/ 194 w 604"/>
                <a:gd name="T21" fmla="*/ 470 h 691"/>
                <a:gd name="T22" fmla="*/ 215 w 604"/>
                <a:gd name="T23" fmla="*/ 451 h 691"/>
                <a:gd name="T24" fmla="*/ 259 w 604"/>
                <a:gd name="T25" fmla="*/ 410 h 691"/>
                <a:gd name="T26" fmla="*/ 305 w 604"/>
                <a:gd name="T27" fmla="*/ 352 h 691"/>
                <a:gd name="T28" fmla="*/ 340 w 604"/>
                <a:gd name="T29" fmla="*/ 283 h 691"/>
                <a:gd name="T30" fmla="*/ 352 w 604"/>
                <a:gd name="T31" fmla="*/ 234 h 691"/>
                <a:gd name="T32" fmla="*/ 365 w 604"/>
                <a:gd name="T33" fmla="*/ 165 h 691"/>
                <a:gd name="T34" fmla="*/ 379 w 604"/>
                <a:gd name="T35" fmla="*/ 105 h 691"/>
                <a:gd name="T36" fmla="*/ 395 w 604"/>
                <a:gd name="T37" fmla="*/ 73 h 691"/>
                <a:gd name="T38" fmla="*/ 423 w 604"/>
                <a:gd name="T39" fmla="*/ 36 h 691"/>
                <a:gd name="T40" fmla="*/ 462 w 604"/>
                <a:gd name="T41" fmla="*/ 8 h 691"/>
                <a:gd name="T42" fmla="*/ 506 w 604"/>
                <a:gd name="T43" fmla="*/ 0 h 691"/>
                <a:gd name="T44" fmla="*/ 533 w 604"/>
                <a:gd name="T45" fmla="*/ 6 h 691"/>
                <a:gd name="T46" fmla="*/ 569 w 604"/>
                <a:gd name="T47" fmla="*/ 27 h 691"/>
                <a:gd name="T48" fmla="*/ 593 w 604"/>
                <a:gd name="T49" fmla="*/ 57 h 691"/>
                <a:gd name="T50" fmla="*/ 603 w 604"/>
                <a:gd name="T51" fmla="*/ 94 h 691"/>
                <a:gd name="T52" fmla="*/ 598 w 604"/>
                <a:gd name="T53" fmla="*/ 126 h 691"/>
                <a:gd name="T54" fmla="*/ 584 w 604"/>
                <a:gd name="T55" fmla="*/ 184 h 691"/>
                <a:gd name="T56" fmla="*/ 556 w 604"/>
                <a:gd name="T57" fmla="*/ 249 h 691"/>
                <a:gd name="T58" fmla="*/ 531 w 604"/>
                <a:gd name="T59" fmla="*/ 289 h 691"/>
                <a:gd name="T60" fmla="*/ 483 w 604"/>
                <a:gd name="T61" fmla="*/ 348 h 691"/>
                <a:gd name="T62" fmla="*/ 423 w 604"/>
                <a:gd name="T63" fmla="*/ 399 h 691"/>
                <a:gd name="T64" fmla="*/ 367 w 604"/>
                <a:gd name="T65" fmla="*/ 440 h 691"/>
                <a:gd name="T66" fmla="*/ 333 w 604"/>
                <a:gd name="T67" fmla="*/ 460 h 691"/>
                <a:gd name="T68" fmla="*/ 282 w 604"/>
                <a:gd name="T69" fmla="*/ 483 h 691"/>
                <a:gd name="T70" fmla="*/ 236 w 604"/>
                <a:gd name="T71" fmla="*/ 507 h 691"/>
                <a:gd name="T72" fmla="*/ 198 w 604"/>
                <a:gd name="T73" fmla="*/ 532 h 691"/>
                <a:gd name="T74" fmla="*/ 177 w 604"/>
                <a:gd name="T75" fmla="*/ 551 h 691"/>
                <a:gd name="T76" fmla="*/ 147 w 604"/>
                <a:gd name="T77" fmla="*/ 574 h 691"/>
                <a:gd name="T78" fmla="*/ 122 w 604"/>
                <a:gd name="T79" fmla="*/ 595 h 691"/>
                <a:gd name="T80" fmla="*/ 107 w 604"/>
                <a:gd name="T81" fmla="*/ 608 h 691"/>
                <a:gd name="T82" fmla="*/ 86 w 604"/>
                <a:gd name="T83" fmla="*/ 633 h 691"/>
                <a:gd name="T84" fmla="*/ 66 w 604"/>
                <a:gd name="T85" fmla="*/ 660 h 691"/>
                <a:gd name="T86" fmla="*/ 50 w 604"/>
                <a:gd name="T87" fmla="*/ 680 h 6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4"/>
                <a:gd name="T133" fmla="*/ 0 h 691"/>
                <a:gd name="T134" fmla="*/ 604 w 604"/>
                <a:gd name="T135" fmla="*/ 691 h 69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8" name="Freeform 35"/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>
                <a:gd name="T0" fmla="*/ 34 w 604"/>
                <a:gd name="T1" fmla="*/ 690 h 691"/>
                <a:gd name="T2" fmla="*/ 8 w 604"/>
                <a:gd name="T3" fmla="*/ 683 h 691"/>
                <a:gd name="T4" fmla="*/ 0 w 604"/>
                <a:gd name="T5" fmla="*/ 666 h 691"/>
                <a:gd name="T6" fmla="*/ 8 w 604"/>
                <a:gd name="T7" fmla="*/ 639 h 691"/>
                <a:gd name="T8" fmla="*/ 15 w 604"/>
                <a:gd name="T9" fmla="*/ 631 h 691"/>
                <a:gd name="T10" fmla="*/ 42 w 604"/>
                <a:gd name="T11" fmla="*/ 601 h 691"/>
                <a:gd name="T12" fmla="*/ 73 w 604"/>
                <a:gd name="T13" fmla="*/ 563 h 691"/>
                <a:gd name="T14" fmla="*/ 93 w 604"/>
                <a:gd name="T15" fmla="*/ 544 h 691"/>
                <a:gd name="T16" fmla="*/ 122 w 604"/>
                <a:gd name="T17" fmla="*/ 521 h 691"/>
                <a:gd name="T18" fmla="*/ 160 w 604"/>
                <a:gd name="T19" fmla="*/ 496 h 691"/>
                <a:gd name="T20" fmla="*/ 194 w 604"/>
                <a:gd name="T21" fmla="*/ 470 h 691"/>
                <a:gd name="T22" fmla="*/ 215 w 604"/>
                <a:gd name="T23" fmla="*/ 451 h 691"/>
                <a:gd name="T24" fmla="*/ 259 w 604"/>
                <a:gd name="T25" fmla="*/ 410 h 691"/>
                <a:gd name="T26" fmla="*/ 305 w 604"/>
                <a:gd name="T27" fmla="*/ 352 h 691"/>
                <a:gd name="T28" fmla="*/ 340 w 604"/>
                <a:gd name="T29" fmla="*/ 283 h 691"/>
                <a:gd name="T30" fmla="*/ 352 w 604"/>
                <a:gd name="T31" fmla="*/ 234 h 691"/>
                <a:gd name="T32" fmla="*/ 365 w 604"/>
                <a:gd name="T33" fmla="*/ 165 h 691"/>
                <a:gd name="T34" fmla="*/ 379 w 604"/>
                <a:gd name="T35" fmla="*/ 105 h 691"/>
                <a:gd name="T36" fmla="*/ 395 w 604"/>
                <a:gd name="T37" fmla="*/ 73 h 691"/>
                <a:gd name="T38" fmla="*/ 423 w 604"/>
                <a:gd name="T39" fmla="*/ 36 h 691"/>
                <a:gd name="T40" fmla="*/ 462 w 604"/>
                <a:gd name="T41" fmla="*/ 8 h 691"/>
                <a:gd name="T42" fmla="*/ 506 w 604"/>
                <a:gd name="T43" fmla="*/ 0 h 691"/>
                <a:gd name="T44" fmla="*/ 533 w 604"/>
                <a:gd name="T45" fmla="*/ 6 h 691"/>
                <a:gd name="T46" fmla="*/ 569 w 604"/>
                <a:gd name="T47" fmla="*/ 27 h 691"/>
                <a:gd name="T48" fmla="*/ 593 w 604"/>
                <a:gd name="T49" fmla="*/ 57 h 691"/>
                <a:gd name="T50" fmla="*/ 603 w 604"/>
                <a:gd name="T51" fmla="*/ 94 h 691"/>
                <a:gd name="T52" fmla="*/ 598 w 604"/>
                <a:gd name="T53" fmla="*/ 126 h 691"/>
                <a:gd name="T54" fmla="*/ 584 w 604"/>
                <a:gd name="T55" fmla="*/ 184 h 691"/>
                <a:gd name="T56" fmla="*/ 556 w 604"/>
                <a:gd name="T57" fmla="*/ 249 h 691"/>
                <a:gd name="T58" fmla="*/ 531 w 604"/>
                <a:gd name="T59" fmla="*/ 289 h 691"/>
                <a:gd name="T60" fmla="*/ 483 w 604"/>
                <a:gd name="T61" fmla="*/ 348 h 691"/>
                <a:gd name="T62" fmla="*/ 423 w 604"/>
                <a:gd name="T63" fmla="*/ 399 h 691"/>
                <a:gd name="T64" fmla="*/ 367 w 604"/>
                <a:gd name="T65" fmla="*/ 440 h 691"/>
                <a:gd name="T66" fmla="*/ 333 w 604"/>
                <a:gd name="T67" fmla="*/ 460 h 691"/>
                <a:gd name="T68" fmla="*/ 282 w 604"/>
                <a:gd name="T69" fmla="*/ 483 h 691"/>
                <a:gd name="T70" fmla="*/ 236 w 604"/>
                <a:gd name="T71" fmla="*/ 507 h 691"/>
                <a:gd name="T72" fmla="*/ 198 w 604"/>
                <a:gd name="T73" fmla="*/ 532 h 691"/>
                <a:gd name="T74" fmla="*/ 177 w 604"/>
                <a:gd name="T75" fmla="*/ 551 h 691"/>
                <a:gd name="T76" fmla="*/ 147 w 604"/>
                <a:gd name="T77" fmla="*/ 574 h 691"/>
                <a:gd name="T78" fmla="*/ 122 w 604"/>
                <a:gd name="T79" fmla="*/ 595 h 691"/>
                <a:gd name="T80" fmla="*/ 107 w 604"/>
                <a:gd name="T81" fmla="*/ 608 h 691"/>
                <a:gd name="T82" fmla="*/ 86 w 604"/>
                <a:gd name="T83" fmla="*/ 633 h 691"/>
                <a:gd name="T84" fmla="*/ 66 w 604"/>
                <a:gd name="T85" fmla="*/ 660 h 691"/>
                <a:gd name="T86" fmla="*/ 50 w 604"/>
                <a:gd name="T87" fmla="*/ 680 h 6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4"/>
                <a:gd name="T133" fmla="*/ 0 h 691"/>
                <a:gd name="T134" fmla="*/ 604 w 604"/>
                <a:gd name="T135" fmla="*/ 691 h 69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9" name="Freeform 36"/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>
                <a:gd name="T0" fmla="*/ 2785 w 3065"/>
                <a:gd name="T1" fmla="*/ 0 h 1949"/>
                <a:gd name="T2" fmla="*/ 2711 w 3065"/>
                <a:gd name="T3" fmla="*/ 48 h 1949"/>
                <a:gd name="T4" fmla="*/ 2513 w 3065"/>
                <a:gd name="T5" fmla="*/ 179 h 1949"/>
                <a:gd name="T6" fmla="*/ 2216 w 3065"/>
                <a:gd name="T7" fmla="*/ 370 h 1949"/>
                <a:gd name="T8" fmla="*/ 1857 w 3065"/>
                <a:gd name="T9" fmla="*/ 603 h 1949"/>
                <a:gd name="T10" fmla="*/ 1462 w 3065"/>
                <a:gd name="T11" fmla="*/ 860 h 1949"/>
                <a:gd name="T12" fmla="*/ 1066 w 3065"/>
                <a:gd name="T13" fmla="*/ 1116 h 1949"/>
                <a:gd name="T14" fmla="*/ 699 w 3065"/>
                <a:gd name="T15" fmla="*/ 1356 h 1949"/>
                <a:gd name="T16" fmla="*/ 389 w 3065"/>
                <a:gd name="T17" fmla="*/ 1556 h 1949"/>
                <a:gd name="T18" fmla="*/ 170 w 3065"/>
                <a:gd name="T19" fmla="*/ 1699 h 1949"/>
                <a:gd name="T20" fmla="*/ 73 w 3065"/>
                <a:gd name="T21" fmla="*/ 1765 h 1949"/>
                <a:gd name="T22" fmla="*/ 73 w 3065"/>
                <a:gd name="T23" fmla="*/ 1765 h 1949"/>
                <a:gd name="T24" fmla="*/ 48 w 3065"/>
                <a:gd name="T25" fmla="*/ 1784 h 1949"/>
                <a:gd name="T26" fmla="*/ 28 w 3065"/>
                <a:gd name="T27" fmla="*/ 1800 h 1949"/>
                <a:gd name="T28" fmla="*/ 16 w 3065"/>
                <a:gd name="T29" fmla="*/ 1819 h 1949"/>
                <a:gd name="T30" fmla="*/ 7 w 3065"/>
                <a:gd name="T31" fmla="*/ 1836 h 1949"/>
                <a:gd name="T32" fmla="*/ 1 w 3065"/>
                <a:gd name="T33" fmla="*/ 1853 h 1949"/>
                <a:gd name="T34" fmla="*/ 0 w 3065"/>
                <a:gd name="T35" fmla="*/ 1867 h 1949"/>
                <a:gd name="T36" fmla="*/ 1 w 3065"/>
                <a:gd name="T37" fmla="*/ 1883 h 1949"/>
                <a:gd name="T38" fmla="*/ 3 w 3065"/>
                <a:gd name="T39" fmla="*/ 1895 h 1949"/>
                <a:gd name="T40" fmla="*/ 7 w 3065"/>
                <a:gd name="T41" fmla="*/ 1904 h 1949"/>
                <a:gd name="T42" fmla="*/ 12 w 3065"/>
                <a:gd name="T43" fmla="*/ 1912 h 1949"/>
                <a:gd name="T44" fmla="*/ 12 w 3065"/>
                <a:gd name="T45" fmla="*/ 1912 h 1949"/>
                <a:gd name="T46" fmla="*/ 18 w 3065"/>
                <a:gd name="T47" fmla="*/ 1920 h 1949"/>
                <a:gd name="T48" fmla="*/ 25 w 3065"/>
                <a:gd name="T49" fmla="*/ 1929 h 1949"/>
                <a:gd name="T50" fmla="*/ 35 w 3065"/>
                <a:gd name="T51" fmla="*/ 1935 h 1949"/>
                <a:gd name="T52" fmla="*/ 48 w 3065"/>
                <a:gd name="T53" fmla="*/ 1941 h 1949"/>
                <a:gd name="T54" fmla="*/ 62 w 3065"/>
                <a:gd name="T55" fmla="*/ 1945 h 1949"/>
                <a:gd name="T56" fmla="*/ 79 w 3065"/>
                <a:gd name="T57" fmla="*/ 1948 h 1949"/>
                <a:gd name="T58" fmla="*/ 99 w 3065"/>
                <a:gd name="T59" fmla="*/ 1948 h 1949"/>
                <a:gd name="T60" fmla="*/ 122 w 3065"/>
                <a:gd name="T61" fmla="*/ 1943 h 1949"/>
                <a:gd name="T62" fmla="*/ 145 w 3065"/>
                <a:gd name="T63" fmla="*/ 1933 h 1949"/>
                <a:gd name="T64" fmla="*/ 172 w 3065"/>
                <a:gd name="T65" fmla="*/ 1918 h 1949"/>
                <a:gd name="T66" fmla="*/ 172 w 3065"/>
                <a:gd name="T67" fmla="*/ 1918 h 1949"/>
                <a:gd name="T68" fmla="*/ 276 w 3065"/>
                <a:gd name="T69" fmla="*/ 1853 h 1949"/>
                <a:gd name="T70" fmla="*/ 509 w 3065"/>
                <a:gd name="T71" fmla="*/ 1703 h 1949"/>
                <a:gd name="T72" fmla="*/ 838 w 3065"/>
                <a:gd name="T73" fmla="*/ 1491 h 1949"/>
                <a:gd name="T74" fmla="*/ 1231 w 3065"/>
                <a:gd name="T75" fmla="*/ 1241 h 1949"/>
                <a:gd name="T76" fmla="*/ 1654 w 3065"/>
                <a:gd name="T77" fmla="*/ 967 h 1949"/>
                <a:gd name="T78" fmla="*/ 2073 w 3065"/>
                <a:gd name="T79" fmla="*/ 698 h 1949"/>
                <a:gd name="T80" fmla="*/ 2457 w 3065"/>
                <a:gd name="T81" fmla="*/ 451 h 1949"/>
                <a:gd name="T82" fmla="*/ 2771 w 3065"/>
                <a:gd name="T83" fmla="*/ 250 h 1949"/>
                <a:gd name="T84" fmla="*/ 2986 w 3065"/>
                <a:gd name="T85" fmla="*/ 113 h 1949"/>
                <a:gd name="T86" fmla="*/ 3064 w 3065"/>
                <a:gd name="T87" fmla="*/ 60 h 1949"/>
                <a:gd name="T88" fmla="*/ 2785 w 3065"/>
                <a:gd name="T89" fmla="*/ 0 h 1949"/>
                <a:gd name="T90" fmla="*/ 2785 w 3065"/>
                <a:gd name="T91" fmla="*/ 0 h 194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65"/>
                <a:gd name="T139" fmla="*/ 0 h 1949"/>
                <a:gd name="T140" fmla="*/ 3065 w 3065"/>
                <a:gd name="T141" fmla="*/ 1949 h 194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0" name="Freeform 37"/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>
                <a:gd name="T0" fmla="*/ 2785 w 3065"/>
                <a:gd name="T1" fmla="*/ 0 h 1949"/>
                <a:gd name="T2" fmla="*/ 2711 w 3065"/>
                <a:gd name="T3" fmla="*/ 48 h 1949"/>
                <a:gd name="T4" fmla="*/ 2513 w 3065"/>
                <a:gd name="T5" fmla="*/ 179 h 1949"/>
                <a:gd name="T6" fmla="*/ 2216 w 3065"/>
                <a:gd name="T7" fmla="*/ 370 h 1949"/>
                <a:gd name="T8" fmla="*/ 1857 w 3065"/>
                <a:gd name="T9" fmla="*/ 603 h 1949"/>
                <a:gd name="T10" fmla="*/ 1462 w 3065"/>
                <a:gd name="T11" fmla="*/ 860 h 1949"/>
                <a:gd name="T12" fmla="*/ 1066 w 3065"/>
                <a:gd name="T13" fmla="*/ 1116 h 1949"/>
                <a:gd name="T14" fmla="*/ 699 w 3065"/>
                <a:gd name="T15" fmla="*/ 1356 h 1949"/>
                <a:gd name="T16" fmla="*/ 389 w 3065"/>
                <a:gd name="T17" fmla="*/ 1556 h 1949"/>
                <a:gd name="T18" fmla="*/ 170 w 3065"/>
                <a:gd name="T19" fmla="*/ 1699 h 1949"/>
                <a:gd name="T20" fmla="*/ 73 w 3065"/>
                <a:gd name="T21" fmla="*/ 1765 h 1949"/>
                <a:gd name="T22" fmla="*/ 73 w 3065"/>
                <a:gd name="T23" fmla="*/ 1765 h 1949"/>
                <a:gd name="T24" fmla="*/ 48 w 3065"/>
                <a:gd name="T25" fmla="*/ 1784 h 1949"/>
                <a:gd name="T26" fmla="*/ 28 w 3065"/>
                <a:gd name="T27" fmla="*/ 1800 h 1949"/>
                <a:gd name="T28" fmla="*/ 16 w 3065"/>
                <a:gd name="T29" fmla="*/ 1819 h 1949"/>
                <a:gd name="T30" fmla="*/ 7 w 3065"/>
                <a:gd name="T31" fmla="*/ 1836 h 1949"/>
                <a:gd name="T32" fmla="*/ 1 w 3065"/>
                <a:gd name="T33" fmla="*/ 1853 h 1949"/>
                <a:gd name="T34" fmla="*/ 0 w 3065"/>
                <a:gd name="T35" fmla="*/ 1867 h 1949"/>
                <a:gd name="T36" fmla="*/ 1 w 3065"/>
                <a:gd name="T37" fmla="*/ 1883 h 1949"/>
                <a:gd name="T38" fmla="*/ 3 w 3065"/>
                <a:gd name="T39" fmla="*/ 1895 h 1949"/>
                <a:gd name="T40" fmla="*/ 7 w 3065"/>
                <a:gd name="T41" fmla="*/ 1904 h 1949"/>
                <a:gd name="T42" fmla="*/ 12 w 3065"/>
                <a:gd name="T43" fmla="*/ 1912 h 1949"/>
                <a:gd name="T44" fmla="*/ 12 w 3065"/>
                <a:gd name="T45" fmla="*/ 1912 h 1949"/>
                <a:gd name="T46" fmla="*/ 18 w 3065"/>
                <a:gd name="T47" fmla="*/ 1920 h 1949"/>
                <a:gd name="T48" fmla="*/ 25 w 3065"/>
                <a:gd name="T49" fmla="*/ 1929 h 1949"/>
                <a:gd name="T50" fmla="*/ 35 w 3065"/>
                <a:gd name="T51" fmla="*/ 1935 h 1949"/>
                <a:gd name="T52" fmla="*/ 48 w 3065"/>
                <a:gd name="T53" fmla="*/ 1941 h 1949"/>
                <a:gd name="T54" fmla="*/ 62 w 3065"/>
                <a:gd name="T55" fmla="*/ 1945 h 1949"/>
                <a:gd name="T56" fmla="*/ 79 w 3065"/>
                <a:gd name="T57" fmla="*/ 1948 h 1949"/>
                <a:gd name="T58" fmla="*/ 99 w 3065"/>
                <a:gd name="T59" fmla="*/ 1948 h 1949"/>
                <a:gd name="T60" fmla="*/ 122 w 3065"/>
                <a:gd name="T61" fmla="*/ 1943 h 1949"/>
                <a:gd name="T62" fmla="*/ 145 w 3065"/>
                <a:gd name="T63" fmla="*/ 1933 h 1949"/>
                <a:gd name="T64" fmla="*/ 172 w 3065"/>
                <a:gd name="T65" fmla="*/ 1918 h 1949"/>
                <a:gd name="T66" fmla="*/ 172 w 3065"/>
                <a:gd name="T67" fmla="*/ 1918 h 1949"/>
                <a:gd name="T68" fmla="*/ 276 w 3065"/>
                <a:gd name="T69" fmla="*/ 1853 h 1949"/>
                <a:gd name="T70" fmla="*/ 509 w 3065"/>
                <a:gd name="T71" fmla="*/ 1703 h 1949"/>
                <a:gd name="T72" fmla="*/ 838 w 3065"/>
                <a:gd name="T73" fmla="*/ 1491 h 1949"/>
                <a:gd name="T74" fmla="*/ 1231 w 3065"/>
                <a:gd name="T75" fmla="*/ 1241 h 1949"/>
                <a:gd name="T76" fmla="*/ 1654 w 3065"/>
                <a:gd name="T77" fmla="*/ 967 h 1949"/>
                <a:gd name="T78" fmla="*/ 2073 w 3065"/>
                <a:gd name="T79" fmla="*/ 698 h 1949"/>
                <a:gd name="T80" fmla="*/ 2457 w 3065"/>
                <a:gd name="T81" fmla="*/ 451 h 1949"/>
                <a:gd name="T82" fmla="*/ 2771 w 3065"/>
                <a:gd name="T83" fmla="*/ 250 h 1949"/>
                <a:gd name="T84" fmla="*/ 2986 w 3065"/>
                <a:gd name="T85" fmla="*/ 113 h 1949"/>
                <a:gd name="T86" fmla="*/ 3064 w 3065"/>
                <a:gd name="T87" fmla="*/ 60 h 1949"/>
                <a:gd name="T88" fmla="*/ 2785 w 3065"/>
                <a:gd name="T89" fmla="*/ 0 h 1949"/>
                <a:gd name="T90" fmla="*/ 2785 w 3065"/>
                <a:gd name="T91" fmla="*/ 0 h 194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65"/>
                <a:gd name="T139" fmla="*/ 0 h 1949"/>
                <a:gd name="T140" fmla="*/ 3065 w 3065"/>
                <a:gd name="T141" fmla="*/ 1949 h 194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1" name="Freeform 38"/>
            <p:cNvSpPr>
              <a:spLocks/>
            </p:cNvSpPr>
            <p:nvPr/>
          </p:nvSpPr>
          <p:spPr bwMode="auto">
            <a:xfrm>
              <a:off x="1646" y="2808"/>
              <a:ext cx="213" cy="220"/>
            </a:xfrm>
            <a:custGeom>
              <a:avLst/>
              <a:gdLst>
                <a:gd name="T0" fmla="*/ 0 w 213"/>
                <a:gd name="T1" fmla="*/ 84 h 220"/>
                <a:gd name="T2" fmla="*/ 0 w 213"/>
                <a:gd name="T3" fmla="*/ 86 h 220"/>
                <a:gd name="T4" fmla="*/ 4 w 213"/>
                <a:gd name="T5" fmla="*/ 91 h 220"/>
                <a:gd name="T6" fmla="*/ 11 w 213"/>
                <a:gd name="T7" fmla="*/ 101 h 220"/>
                <a:gd name="T8" fmla="*/ 14 w 213"/>
                <a:gd name="T9" fmla="*/ 112 h 220"/>
                <a:gd name="T10" fmla="*/ 20 w 213"/>
                <a:gd name="T11" fmla="*/ 126 h 220"/>
                <a:gd name="T12" fmla="*/ 27 w 213"/>
                <a:gd name="T13" fmla="*/ 143 h 220"/>
                <a:gd name="T14" fmla="*/ 29 w 213"/>
                <a:gd name="T15" fmla="*/ 160 h 220"/>
                <a:gd name="T16" fmla="*/ 32 w 213"/>
                <a:gd name="T17" fmla="*/ 179 h 220"/>
                <a:gd name="T18" fmla="*/ 29 w 213"/>
                <a:gd name="T19" fmla="*/ 200 h 220"/>
                <a:gd name="T20" fmla="*/ 25 w 213"/>
                <a:gd name="T21" fmla="*/ 219 h 220"/>
                <a:gd name="T22" fmla="*/ 212 w 213"/>
                <a:gd name="T23" fmla="*/ 135 h 220"/>
                <a:gd name="T24" fmla="*/ 168 w 213"/>
                <a:gd name="T25" fmla="*/ 0 h 220"/>
                <a:gd name="T26" fmla="*/ 0 w 213"/>
                <a:gd name="T27" fmla="*/ 84 h 220"/>
                <a:gd name="T28" fmla="*/ 0 w 213"/>
                <a:gd name="T29" fmla="*/ 84 h 2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3"/>
                <a:gd name="T46" fmla="*/ 0 h 220"/>
                <a:gd name="T47" fmla="*/ 213 w 213"/>
                <a:gd name="T48" fmla="*/ 220 h 2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3" h="220">
                  <a:moveTo>
                    <a:pt x="0" y="84"/>
                  </a:moveTo>
                  <a:lnTo>
                    <a:pt x="0" y="86"/>
                  </a:lnTo>
                  <a:lnTo>
                    <a:pt x="4" y="91"/>
                  </a:lnTo>
                  <a:lnTo>
                    <a:pt x="11" y="101"/>
                  </a:lnTo>
                  <a:lnTo>
                    <a:pt x="14" y="112"/>
                  </a:lnTo>
                  <a:lnTo>
                    <a:pt x="20" y="126"/>
                  </a:lnTo>
                  <a:lnTo>
                    <a:pt x="27" y="143"/>
                  </a:lnTo>
                  <a:lnTo>
                    <a:pt x="29" y="160"/>
                  </a:lnTo>
                  <a:lnTo>
                    <a:pt x="32" y="179"/>
                  </a:lnTo>
                  <a:lnTo>
                    <a:pt x="29" y="200"/>
                  </a:lnTo>
                  <a:lnTo>
                    <a:pt x="25" y="219"/>
                  </a:lnTo>
                  <a:lnTo>
                    <a:pt x="212" y="135"/>
                  </a:lnTo>
                  <a:lnTo>
                    <a:pt x="168" y="0"/>
                  </a:lnTo>
                  <a:lnTo>
                    <a:pt x="0" y="8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2" name="Freeform 39"/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>
                <a:gd name="T0" fmla="*/ 152 w 277"/>
                <a:gd name="T1" fmla="*/ 371 h 372"/>
                <a:gd name="T2" fmla="*/ 145 w 277"/>
                <a:gd name="T3" fmla="*/ 363 h 372"/>
                <a:gd name="T4" fmla="*/ 138 w 277"/>
                <a:gd name="T5" fmla="*/ 352 h 372"/>
                <a:gd name="T6" fmla="*/ 129 w 277"/>
                <a:gd name="T7" fmla="*/ 341 h 372"/>
                <a:gd name="T8" fmla="*/ 122 w 277"/>
                <a:gd name="T9" fmla="*/ 331 h 372"/>
                <a:gd name="T10" fmla="*/ 111 w 277"/>
                <a:gd name="T11" fmla="*/ 322 h 372"/>
                <a:gd name="T12" fmla="*/ 103 w 277"/>
                <a:gd name="T13" fmla="*/ 312 h 372"/>
                <a:gd name="T14" fmla="*/ 92 w 277"/>
                <a:gd name="T15" fmla="*/ 303 h 372"/>
                <a:gd name="T16" fmla="*/ 79 w 277"/>
                <a:gd name="T17" fmla="*/ 295 h 372"/>
                <a:gd name="T18" fmla="*/ 67 w 277"/>
                <a:gd name="T19" fmla="*/ 289 h 372"/>
                <a:gd name="T20" fmla="*/ 53 w 277"/>
                <a:gd name="T21" fmla="*/ 282 h 372"/>
                <a:gd name="T22" fmla="*/ 53 w 277"/>
                <a:gd name="T23" fmla="*/ 282 h 372"/>
                <a:gd name="T24" fmla="*/ 53 w 277"/>
                <a:gd name="T25" fmla="*/ 276 h 372"/>
                <a:gd name="T26" fmla="*/ 53 w 277"/>
                <a:gd name="T27" fmla="*/ 262 h 372"/>
                <a:gd name="T28" fmla="*/ 52 w 277"/>
                <a:gd name="T29" fmla="*/ 238 h 372"/>
                <a:gd name="T30" fmla="*/ 50 w 277"/>
                <a:gd name="T31" fmla="*/ 206 h 372"/>
                <a:gd name="T32" fmla="*/ 46 w 277"/>
                <a:gd name="T33" fmla="*/ 172 h 372"/>
                <a:gd name="T34" fmla="*/ 41 w 277"/>
                <a:gd name="T35" fmla="*/ 135 h 372"/>
                <a:gd name="T36" fmla="*/ 35 w 277"/>
                <a:gd name="T37" fmla="*/ 99 h 372"/>
                <a:gd name="T38" fmla="*/ 25 w 277"/>
                <a:gd name="T39" fmla="*/ 61 h 372"/>
                <a:gd name="T40" fmla="*/ 14 w 277"/>
                <a:gd name="T41" fmla="*/ 29 h 372"/>
                <a:gd name="T42" fmla="*/ 0 w 277"/>
                <a:gd name="T43" fmla="*/ 0 h 372"/>
                <a:gd name="T44" fmla="*/ 0 w 277"/>
                <a:gd name="T45" fmla="*/ 0 h 372"/>
                <a:gd name="T46" fmla="*/ 20 w 277"/>
                <a:gd name="T47" fmla="*/ 25 h 372"/>
                <a:gd name="T48" fmla="*/ 46 w 277"/>
                <a:gd name="T49" fmla="*/ 48 h 372"/>
                <a:gd name="T50" fmla="*/ 75 w 277"/>
                <a:gd name="T51" fmla="*/ 71 h 372"/>
                <a:gd name="T52" fmla="*/ 106 w 277"/>
                <a:gd name="T53" fmla="*/ 93 h 372"/>
                <a:gd name="T54" fmla="*/ 138 w 277"/>
                <a:gd name="T55" fmla="*/ 114 h 372"/>
                <a:gd name="T56" fmla="*/ 168 w 277"/>
                <a:gd name="T57" fmla="*/ 131 h 372"/>
                <a:gd name="T58" fmla="*/ 195 w 277"/>
                <a:gd name="T59" fmla="*/ 145 h 372"/>
                <a:gd name="T60" fmla="*/ 216 w 277"/>
                <a:gd name="T61" fmla="*/ 156 h 372"/>
                <a:gd name="T62" fmla="*/ 228 w 277"/>
                <a:gd name="T63" fmla="*/ 165 h 372"/>
                <a:gd name="T64" fmla="*/ 235 w 277"/>
                <a:gd name="T65" fmla="*/ 167 h 372"/>
                <a:gd name="T66" fmla="*/ 235 w 277"/>
                <a:gd name="T67" fmla="*/ 167 h 372"/>
                <a:gd name="T68" fmla="*/ 235 w 277"/>
                <a:gd name="T69" fmla="*/ 181 h 372"/>
                <a:gd name="T70" fmla="*/ 237 w 277"/>
                <a:gd name="T71" fmla="*/ 193 h 372"/>
                <a:gd name="T72" fmla="*/ 239 w 277"/>
                <a:gd name="T73" fmla="*/ 209 h 372"/>
                <a:gd name="T74" fmla="*/ 241 w 277"/>
                <a:gd name="T75" fmla="*/ 221 h 372"/>
                <a:gd name="T76" fmla="*/ 246 w 277"/>
                <a:gd name="T77" fmla="*/ 234 h 372"/>
                <a:gd name="T78" fmla="*/ 252 w 277"/>
                <a:gd name="T79" fmla="*/ 246 h 372"/>
                <a:gd name="T80" fmla="*/ 258 w 277"/>
                <a:gd name="T81" fmla="*/ 259 h 372"/>
                <a:gd name="T82" fmla="*/ 265 w 277"/>
                <a:gd name="T83" fmla="*/ 269 h 372"/>
                <a:gd name="T84" fmla="*/ 269 w 277"/>
                <a:gd name="T85" fmla="*/ 280 h 372"/>
                <a:gd name="T86" fmla="*/ 276 w 277"/>
                <a:gd name="T87" fmla="*/ 292 h 372"/>
                <a:gd name="T88" fmla="*/ 152 w 277"/>
                <a:gd name="T89" fmla="*/ 371 h 372"/>
                <a:gd name="T90" fmla="*/ 152 w 277"/>
                <a:gd name="T91" fmla="*/ 371 h 3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77"/>
                <a:gd name="T139" fmla="*/ 0 h 372"/>
                <a:gd name="T140" fmla="*/ 277 w 277"/>
                <a:gd name="T141" fmla="*/ 372 h 37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3" name="Freeform 40"/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>
                <a:gd name="T0" fmla="*/ 152 w 277"/>
                <a:gd name="T1" fmla="*/ 371 h 372"/>
                <a:gd name="T2" fmla="*/ 145 w 277"/>
                <a:gd name="T3" fmla="*/ 363 h 372"/>
                <a:gd name="T4" fmla="*/ 138 w 277"/>
                <a:gd name="T5" fmla="*/ 352 h 372"/>
                <a:gd name="T6" fmla="*/ 129 w 277"/>
                <a:gd name="T7" fmla="*/ 341 h 372"/>
                <a:gd name="T8" fmla="*/ 122 w 277"/>
                <a:gd name="T9" fmla="*/ 331 h 372"/>
                <a:gd name="T10" fmla="*/ 111 w 277"/>
                <a:gd name="T11" fmla="*/ 322 h 372"/>
                <a:gd name="T12" fmla="*/ 103 w 277"/>
                <a:gd name="T13" fmla="*/ 312 h 372"/>
                <a:gd name="T14" fmla="*/ 92 w 277"/>
                <a:gd name="T15" fmla="*/ 303 h 372"/>
                <a:gd name="T16" fmla="*/ 79 w 277"/>
                <a:gd name="T17" fmla="*/ 295 h 372"/>
                <a:gd name="T18" fmla="*/ 67 w 277"/>
                <a:gd name="T19" fmla="*/ 289 h 372"/>
                <a:gd name="T20" fmla="*/ 53 w 277"/>
                <a:gd name="T21" fmla="*/ 282 h 372"/>
                <a:gd name="T22" fmla="*/ 53 w 277"/>
                <a:gd name="T23" fmla="*/ 282 h 372"/>
                <a:gd name="T24" fmla="*/ 53 w 277"/>
                <a:gd name="T25" fmla="*/ 276 h 372"/>
                <a:gd name="T26" fmla="*/ 53 w 277"/>
                <a:gd name="T27" fmla="*/ 262 h 372"/>
                <a:gd name="T28" fmla="*/ 52 w 277"/>
                <a:gd name="T29" fmla="*/ 238 h 372"/>
                <a:gd name="T30" fmla="*/ 50 w 277"/>
                <a:gd name="T31" fmla="*/ 206 h 372"/>
                <a:gd name="T32" fmla="*/ 46 w 277"/>
                <a:gd name="T33" fmla="*/ 172 h 372"/>
                <a:gd name="T34" fmla="*/ 41 w 277"/>
                <a:gd name="T35" fmla="*/ 135 h 372"/>
                <a:gd name="T36" fmla="*/ 35 w 277"/>
                <a:gd name="T37" fmla="*/ 99 h 372"/>
                <a:gd name="T38" fmla="*/ 25 w 277"/>
                <a:gd name="T39" fmla="*/ 61 h 372"/>
                <a:gd name="T40" fmla="*/ 14 w 277"/>
                <a:gd name="T41" fmla="*/ 29 h 372"/>
                <a:gd name="T42" fmla="*/ 0 w 277"/>
                <a:gd name="T43" fmla="*/ 0 h 372"/>
                <a:gd name="T44" fmla="*/ 0 w 277"/>
                <a:gd name="T45" fmla="*/ 0 h 372"/>
                <a:gd name="T46" fmla="*/ 20 w 277"/>
                <a:gd name="T47" fmla="*/ 25 h 372"/>
                <a:gd name="T48" fmla="*/ 46 w 277"/>
                <a:gd name="T49" fmla="*/ 48 h 372"/>
                <a:gd name="T50" fmla="*/ 75 w 277"/>
                <a:gd name="T51" fmla="*/ 71 h 372"/>
                <a:gd name="T52" fmla="*/ 106 w 277"/>
                <a:gd name="T53" fmla="*/ 93 h 372"/>
                <a:gd name="T54" fmla="*/ 138 w 277"/>
                <a:gd name="T55" fmla="*/ 114 h 372"/>
                <a:gd name="T56" fmla="*/ 168 w 277"/>
                <a:gd name="T57" fmla="*/ 131 h 372"/>
                <a:gd name="T58" fmla="*/ 195 w 277"/>
                <a:gd name="T59" fmla="*/ 145 h 372"/>
                <a:gd name="T60" fmla="*/ 216 w 277"/>
                <a:gd name="T61" fmla="*/ 156 h 372"/>
                <a:gd name="T62" fmla="*/ 228 w 277"/>
                <a:gd name="T63" fmla="*/ 165 h 372"/>
                <a:gd name="T64" fmla="*/ 235 w 277"/>
                <a:gd name="T65" fmla="*/ 167 h 372"/>
                <a:gd name="T66" fmla="*/ 235 w 277"/>
                <a:gd name="T67" fmla="*/ 167 h 372"/>
                <a:gd name="T68" fmla="*/ 235 w 277"/>
                <a:gd name="T69" fmla="*/ 181 h 372"/>
                <a:gd name="T70" fmla="*/ 237 w 277"/>
                <a:gd name="T71" fmla="*/ 193 h 372"/>
                <a:gd name="T72" fmla="*/ 239 w 277"/>
                <a:gd name="T73" fmla="*/ 209 h 372"/>
                <a:gd name="T74" fmla="*/ 241 w 277"/>
                <a:gd name="T75" fmla="*/ 221 h 372"/>
                <a:gd name="T76" fmla="*/ 246 w 277"/>
                <a:gd name="T77" fmla="*/ 234 h 372"/>
                <a:gd name="T78" fmla="*/ 252 w 277"/>
                <a:gd name="T79" fmla="*/ 246 h 372"/>
                <a:gd name="T80" fmla="*/ 258 w 277"/>
                <a:gd name="T81" fmla="*/ 259 h 372"/>
                <a:gd name="T82" fmla="*/ 265 w 277"/>
                <a:gd name="T83" fmla="*/ 269 h 372"/>
                <a:gd name="T84" fmla="*/ 269 w 277"/>
                <a:gd name="T85" fmla="*/ 280 h 372"/>
                <a:gd name="T86" fmla="*/ 276 w 277"/>
                <a:gd name="T87" fmla="*/ 292 h 372"/>
                <a:gd name="T88" fmla="*/ 152 w 277"/>
                <a:gd name="T89" fmla="*/ 371 h 372"/>
                <a:gd name="T90" fmla="*/ 152 w 277"/>
                <a:gd name="T91" fmla="*/ 371 h 3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77"/>
                <a:gd name="T139" fmla="*/ 0 h 372"/>
                <a:gd name="T140" fmla="*/ 277 w 277"/>
                <a:gd name="T141" fmla="*/ 372 h 37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4" name="Line 41"/>
            <p:cNvSpPr>
              <a:spLocks noChangeShapeType="1"/>
            </p:cNvSpPr>
            <p:nvPr/>
          </p:nvSpPr>
          <p:spPr bwMode="auto">
            <a:xfrm flipH="1">
              <a:off x="3821" y="1163"/>
              <a:ext cx="175" cy="116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5" name="Freeform 42"/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>
                <a:gd name="T0" fmla="*/ 164 w 788"/>
                <a:gd name="T1" fmla="*/ 90 h 565"/>
                <a:gd name="T2" fmla="*/ 181 w 788"/>
                <a:gd name="T3" fmla="*/ 124 h 565"/>
                <a:gd name="T4" fmla="*/ 198 w 788"/>
                <a:gd name="T5" fmla="*/ 162 h 565"/>
                <a:gd name="T6" fmla="*/ 210 w 788"/>
                <a:gd name="T7" fmla="*/ 204 h 565"/>
                <a:gd name="T8" fmla="*/ 216 w 788"/>
                <a:gd name="T9" fmla="*/ 244 h 565"/>
                <a:gd name="T10" fmla="*/ 216 w 788"/>
                <a:gd name="T11" fmla="*/ 262 h 565"/>
                <a:gd name="T12" fmla="*/ 204 w 788"/>
                <a:gd name="T13" fmla="*/ 322 h 565"/>
                <a:gd name="T14" fmla="*/ 177 w 788"/>
                <a:gd name="T15" fmla="*/ 386 h 565"/>
                <a:gd name="T16" fmla="*/ 134 w 788"/>
                <a:gd name="T17" fmla="*/ 455 h 565"/>
                <a:gd name="T18" fmla="*/ 75 w 788"/>
                <a:gd name="T19" fmla="*/ 515 h 565"/>
                <a:gd name="T20" fmla="*/ 0 w 788"/>
                <a:gd name="T21" fmla="*/ 561 h 565"/>
                <a:gd name="T22" fmla="*/ 8 w 788"/>
                <a:gd name="T23" fmla="*/ 561 h 565"/>
                <a:gd name="T24" fmla="*/ 75 w 788"/>
                <a:gd name="T25" fmla="*/ 564 h 565"/>
                <a:gd name="T26" fmla="*/ 183 w 788"/>
                <a:gd name="T27" fmla="*/ 559 h 565"/>
                <a:gd name="T28" fmla="*/ 313 w 788"/>
                <a:gd name="T29" fmla="*/ 540 h 565"/>
                <a:gd name="T30" fmla="*/ 442 w 788"/>
                <a:gd name="T31" fmla="*/ 501 h 565"/>
                <a:gd name="T32" fmla="*/ 497 w 788"/>
                <a:gd name="T33" fmla="*/ 471 h 565"/>
                <a:gd name="T34" fmla="*/ 594 w 788"/>
                <a:gd name="T35" fmla="*/ 384 h 565"/>
                <a:gd name="T36" fmla="*/ 674 w 788"/>
                <a:gd name="T37" fmla="*/ 275 h 565"/>
                <a:gd name="T38" fmla="*/ 734 w 788"/>
                <a:gd name="T39" fmla="*/ 168 h 565"/>
                <a:gd name="T40" fmla="*/ 773 w 788"/>
                <a:gd name="T41" fmla="*/ 89 h 565"/>
                <a:gd name="T42" fmla="*/ 787 w 788"/>
                <a:gd name="T43" fmla="*/ 54 h 565"/>
                <a:gd name="T44" fmla="*/ 750 w 788"/>
                <a:gd name="T45" fmla="*/ 82 h 565"/>
                <a:gd name="T46" fmla="*/ 672 w 788"/>
                <a:gd name="T47" fmla="*/ 122 h 565"/>
                <a:gd name="T48" fmla="*/ 592 w 788"/>
                <a:gd name="T49" fmla="*/ 140 h 565"/>
                <a:gd name="T50" fmla="*/ 516 w 788"/>
                <a:gd name="T51" fmla="*/ 142 h 565"/>
                <a:gd name="T52" fmla="*/ 451 w 788"/>
                <a:gd name="T53" fmla="*/ 137 h 565"/>
                <a:gd name="T54" fmla="*/ 423 w 788"/>
                <a:gd name="T55" fmla="*/ 128 h 565"/>
                <a:gd name="T56" fmla="*/ 387 w 788"/>
                <a:gd name="T57" fmla="*/ 112 h 565"/>
                <a:gd name="T58" fmla="*/ 354 w 788"/>
                <a:gd name="T59" fmla="*/ 86 h 565"/>
                <a:gd name="T60" fmla="*/ 324 w 788"/>
                <a:gd name="T61" fmla="*/ 54 h 565"/>
                <a:gd name="T62" fmla="*/ 297 w 788"/>
                <a:gd name="T63" fmla="*/ 25 h 565"/>
                <a:gd name="T64" fmla="*/ 278 w 788"/>
                <a:gd name="T65" fmla="*/ 0 h 5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88"/>
                <a:gd name="T100" fmla="*/ 0 h 565"/>
                <a:gd name="T101" fmla="*/ 788 w 788"/>
                <a:gd name="T102" fmla="*/ 565 h 5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  <a:lnTo>
                    <a:pt x="156" y="7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6" name="Freeform 43"/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>
                <a:gd name="T0" fmla="*/ 164 w 788"/>
                <a:gd name="T1" fmla="*/ 90 h 565"/>
                <a:gd name="T2" fmla="*/ 181 w 788"/>
                <a:gd name="T3" fmla="*/ 124 h 565"/>
                <a:gd name="T4" fmla="*/ 198 w 788"/>
                <a:gd name="T5" fmla="*/ 162 h 565"/>
                <a:gd name="T6" fmla="*/ 210 w 788"/>
                <a:gd name="T7" fmla="*/ 204 h 565"/>
                <a:gd name="T8" fmla="*/ 216 w 788"/>
                <a:gd name="T9" fmla="*/ 244 h 565"/>
                <a:gd name="T10" fmla="*/ 216 w 788"/>
                <a:gd name="T11" fmla="*/ 262 h 565"/>
                <a:gd name="T12" fmla="*/ 204 w 788"/>
                <a:gd name="T13" fmla="*/ 322 h 565"/>
                <a:gd name="T14" fmla="*/ 177 w 788"/>
                <a:gd name="T15" fmla="*/ 386 h 565"/>
                <a:gd name="T16" fmla="*/ 134 w 788"/>
                <a:gd name="T17" fmla="*/ 455 h 565"/>
                <a:gd name="T18" fmla="*/ 75 w 788"/>
                <a:gd name="T19" fmla="*/ 515 h 565"/>
                <a:gd name="T20" fmla="*/ 0 w 788"/>
                <a:gd name="T21" fmla="*/ 561 h 565"/>
                <a:gd name="T22" fmla="*/ 8 w 788"/>
                <a:gd name="T23" fmla="*/ 561 h 565"/>
                <a:gd name="T24" fmla="*/ 75 w 788"/>
                <a:gd name="T25" fmla="*/ 564 h 565"/>
                <a:gd name="T26" fmla="*/ 183 w 788"/>
                <a:gd name="T27" fmla="*/ 559 h 565"/>
                <a:gd name="T28" fmla="*/ 313 w 788"/>
                <a:gd name="T29" fmla="*/ 540 h 565"/>
                <a:gd name="T30" fmla="*/ 442 w 788"/>
                <a:gd name="T31" fmla="*/ 501 h 565"/>
                <a:gd name="T32" fmla="*/ 497 w 788"/>
                <a:gd name="T33" fmla="*/ 471 h 565"/>
                <a:gd name="T34" fmla="*/ 594 w 788"/>
                <a:gd name="T35" fmla="*/ 384 h 565"/>
                <a:gd name="T36" fmla="*/ 674 w 788"/>
                <a:gd name="T37" fmla="*/ 275 h 565"/>
                <a:gd name="T38" fmla="*/ 734 w 788"/>
                <a:gd name="T39" fmla="*/ 168 h 565"/>
                <a:gd name="T40" fmla="*/ 773 w 788"/>
                <a:gd name="T41" fmla="*/ 89 h 565"/>
                <a:gd name="T42" fmla="*/ 787 w 788"/>
                <a:gd name="T43" fmla="*/ 54 h 565"/>
                <a:gd name="T44" fmla="*/ 750 w 788"/>
                <a:gd name="T45" fmla="*/ 82 h 565"/>
                <a:gd name="T46" fmla="*/ 672 w 788"/>
                <a:gd name="T47" fmla="*/ 122 h 565"/>
                <a:gd name="T48" fmla="*/ 592 w 788"/>
                <a:gd name="T49" fmla="*/ 140 h 565"/>
                <a:gd name="T50" fmla="*/ 516 w 788"/>
                <a:gd name="T51" fmla="*/ 142 h 565"/>
                <a:gd name="T52" fmla="*/ 451 w 788"/>
                <a:gd name="T53" fmla="*/ 137 h 565"/>
                <a:gd name="T54" fmla="*/ 423 w 788"/>
                <a:gd name="T55" fmla="*/ 128 h 565"/>
                <a:gd name="T56" fmla="*/ 387 w 788"/>
                <a:gd name="T57" fmla="*/ 112 h 565"/>
                <a:gd name="T58" fmla="*/ 354 w 788"/>
                <a:gd name="T59" fmla="*/ 86 h 565"/>
                <a:gd name="T60" fmla="*/ 324 w 788"/>
                <a:gd name="T61" fmla="*/ 54 h 565"/>
                <a:gd name="T62" fmla="*/ 297 w 788"/>
                <a:gd name="T63" fmla="*/ 25 h 565"/>
                <a:gd name="T64" fmla="*/ 278 w 788"/>
                <a:gd name="T65" fmla="*/ 0 h 5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88"/>
                <a:gd name="T100" fmla="*/ 0 h 565"/>
                <a:gd name="T101" fmla="*/ 788 w 788"/>
                <a:gd name="T102" fmla="*/ 565 h 5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7" name="Freeform 44"/>
            <p:cNvSpPr>
              <a:spLocks/>
            </p:cNvSpPr>
            <p:nvPr/>
          </p:nvSpPr>
          <p:spPr bwMode="auto">
            <a:xfrm>
              <a:off x="3950" y="1547"/>
              <a:ext cx="612" cy="393"/>
            </a:xfrm>
            <a:custGeom>
              <a:avLst/>
              <a:gdLst>
                <a:gd name="T0" fmla="*/ 0 w 612"/>
                <a:gd name="T1" fmla="*/ 392 h 393"/>
                <a:gd name="T2" fmla="*/ 34 w 612"/>
                <a:gd name="T3" fmla="*/ 389 h 393"/>
                <a:gd name="T4" fmla="*/ 69 w 612"/>
                <a:gd name="T5" fmla="*/ 387 h 393"/>
                <a:gd name="T6" fmla="*/ 109 w 612"/>
                <a:gd name="T7" fmla="*/ 383 h 393"/>
                <a:gd name="T8" fmla="*/ 149 w 612"/>
                <a:gd name="T9" fmla="*/ 376 h 393"/>
                <a:gd name="T10" fmla="*/ 187 w 612"/>
                <a:gd name="T11" fmla="*/ 371 h 393"/>
                <a:gd name="T12" fmla="*/ 229 w 612"/>
                <a:gd name="T13" fmla="*/ 360 h 393"/>
                <a:gd name="T14" fmla="*/ 269 w 612"/>
                <a:gd name="T15" fmla="*/ 350 h 393"/>
                <a:gd name="T16" fmla="*/ 305 w 612"/>
                <a:gd name="T17" fmla="*/ 334 h 393"/>
                <a:gd name="T18" fmla="*/ 341 w 612"/>
                <a:gd name="T19" fmla="*/ 318 h 393"/>
                <a:gd name="T20" fmla="*/ 374 w 612"/>
                <a:gd name="T21" fmla="*/ 299 h 393"/>
                <a:gd name="T22" fmla="*/ 374 w 612"/>
                <a:gd name="T23" fmla="*/ 299 h 393"/>
                <a:gd name="T24" fmla="*/ 406 w 612"/>
                <a:gd name="T25" fmla="*/ 277 h 393"/>
                <a:gd name="T26" fmla="*/ 436 w 612"/>
                <a:gd name="T27" fmla="*/ 252 h 393"/>
                <a:gd name="T28" fmla="*/ 461 w 612"/>
                <a:gd name="T29" fmla="*/ 225 h 393"/>
                <a:gd name="T30" fmla="*/ 489 w 612"/>
                <a:gd name="T31" fmla="*/ 193 h 393"/>
                <a:gd name="T32" fmla="*/ 514 w 612"/>
                <a:gd name="T33" fmla="*/ 161 h 393"/>
                <a:gd name="T34" fmla="*/ 535 w 612"/>
                <a:gd name="T35" fmla="*/ 128 h 393"/>
                <a:gd name="T36" fmla="*/ 556 w 612"/>
                <a:gd name="T37" fmla="*/ 96 h 393"/>
                <a:gd name="T38" fmla="*/ 576 w 612"/>
                <a:gd name="T39" fmla="*/ 62 h 393"/>
                <a:gd name="T40" fmla="*/ 593 w 612"/>
                <a:gd name="T41" fmla="*/ 31 h 393"/>
                <a:gd name="T42" fmla="*/ 611 w 612"/>
                <a:gd name="T43" fmla="*/ 0 h 39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12"/>
                <a:gd name="T67" fmla="*/ 0 h 393"/>
                <a:gd name="T68" fmla="*/ 612 w 612"/>
                <a:gd name="T69" fmla="*/ 393 h 39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12" h="393">
                  <a:moveTo>
                    <a:pt x="0" y="392"/>
                  </a:moveTo>
                  <a:lnTo>
                    <a:pt x="34" y="389"/>
                  </a:lnTo>
                  <a:lnTo>
                    <a:pt x="69" y="387"/>
                  </a:lnTo>
                  <a:lnTo>
                    <a:pt x="109" y="383"/>
                  </a:lnTo>
                  <a:lnTo>
                    <a:pt x="149" y="376"/>
                  </a:lnTo>
                  <a:lnTo>
                    <a:pt x="187" y="371"/>
                  </a:lnTo>
                  <a:lnTo>
                    <a:pt x="229" y="360"/>
                  </a:lnTo>
                  <a:lnTo>
                    <a:pt x="269" y="350"/>
                  </a:lnTo>
                  <a:lnTo>
                    <a:pt x="305" y="334"/>
                  </a:lnTo>
                  <a:lnTo>
                    <a:pt x="341" y="318"/>
                  </a:lnTo>
                  <a:lnTo>
                    <a:pt x="374" y="299"/>
                  </a:lnTo>
                  <a:lnTo>
                    <a:pt x="406" y="277"/>
                  </a:lnTo>
                  <a:lnTo>
                    <a:pt x="436" y="252"/>
                  </a:lnTo>
                  <a:lnTo>
                    <a:pt x="461" y="225"/>
                  </a:lnTo>
                  <a:lnTo>
                    <a:pt x="489" y="193"/>
                  </a:lnTo>
                  <a:lnTo>
                    <a:pt x="514" y="161"/>
                  </a:lnTo>
                  <a:lnTo>
                    <a:pt x="535" y="128"/>
                  </a:lnTo>
                  <a:lnTo>
                    <a:pt x="556" y="96"/>
                  </a:lnTo>
                  <a:lnTo>
                    <a:pt x="576" y="62"/>
                  </a:lnTo>
                  <a:lnTo>
                    <a:pt x="593" y="31"/>
                  </a:lnTo>
                  <a:lnTo>
                    <a:pt x="611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8" name="Freeform 45"/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>
                <a:gd name="T0" fmla="*/ 2 w 583"/>
                <a:gd name="T1" fmla="*/ 269 h 420"/>
                <a:gd name="T2" fmla="*/ 19 w 583"/>
                <a:gd name="T3" fmla="*/ 257 h 420"/>
                <a:gd name="T4" fmla="*/ 48 w 583"/>
                <a:gd name="T5" fmla="*/ 237 h 420"/>
                <a:gd name="T6" fmla="*/ 84 w 583"/>
                <a:gd name="T7" fmla="*/ 214 h 420"/>
                <a:gd name="T8" fmla="*/ 122 w 583"/>
                <a:gd name="T9" fmla="*/ 189 h 420"/>
                <a:gd name="T10" fmla="*/ 139 w 583"/>
                <a:gd name="T11" fmla="*/ 179 h 420"/>
                <a:gd name="T12" fmla="*/ 160 w 583"/>
                <a:gd name="T13" fmla="*/ 160 h 420"/>
                <a:gd name="T14" fmla="*/ 181 w 583"/>
                <a:gd name="T15" fmla="*/ 137 h 420"/>
                <a:gd name="T16" fmla="*/ 198 w 583"/>
                <a:gd name="T17" fmla="*/ 105 h 420"/>
                <a:gd name="T18" fmla="*/ 211 w 583"/>
                <a:gd name="T19" fmla="*/ 75 h 420"/>
                <a:gd name="T20" fmla="*/ 215 w 583"/>
                <a:gd name="T21" fmla="*/ 43 h 420"/>
                <a:gd name="T22" fmla="*/ 217 w 583"/>
                <a:gd name="T23" fmla="*/ 46 h 420"/>
                <a:gd name="T24" fmla="*/ 227 w 583"/>
                <a:gd name="T25" fmla="*/ 46 h 420"/>
                <a:gd name="T26" fmla="*/ 247 w 583"/>
                <a:gd name="T27" fmla="*/ 50 h 420"/>
                <a:gd name="T28" fmla="*/ 272 w 583"/>
                <a:gd name="T29" fmla="*/ 57 h 420"/>
                <a:gd name="T30" fmla="*/ 303 w 583"/>
                <a:gd name="T31" fmla="*/ 61 h 420"/>
                <a:gd name="T32" fmla="*/ 321 w 583"/>
                <a:gd name="T33" fmla="*/ 63 h 420"/>
                <a:gd name="T34" fmla="*/ 356 w 583"/>
                <a:gd name="T35" fmla="*/ 63 h 420"/>
                <a:gd name="T36" fmla="*/ 404 w 583"/>
                <a:gd name="T37" fmla="*/ 59 h 420"/>
                <a:gd name="T38" fmla="*/ 459 w 583"/>
                <a:gd name="T39" fmla="*/ 46 h 420"/>
                <a:gd name="T40" fmla="*/ 521 w 583"/>
                <a:gd name="T41" fmla="*/ 27 h 420"/>
                <a:gd name="T42" fmla="*/ 582 w 583"/>
                <a:gd name="T43" fmla="*/ 0 h 420"/>
                <a:gd name="T44" fmla="*/ 554 w 583"/>
                <a:gd name="T45" fmla="*/ 20 h 420"/>
                <a:gd name="T46" fmla="*/ 508 w 583"/>
                <a:gd name="T47" fmla="*/ 67 h 420"/>
                <a:gd name="T48" fmla="*/ 470 w 583"/>
                <a:gd name="T49" fmla="*/ 113 h 420"/>
                <a:gd name="T50" fmla="*/ 441 w 583"/>
                <a:gd name="T51" fmla="*/ 158 h 420"/>
                <a:gd name="T52" fmla="*/ 422 w 583"/>
                <a:gd name="T53" fmla="*/ 195 h 420"/>
                <a:gd name="T54" fmla="*/ 415 w 583"/>
                <a:gd name="T55" fmla="*/ 210 h 420"/>
                <a:gd name="T56" fmla="*/ 407 w 583"/>
                <a:gd name="T57" fmla="*/ 244 h 420"/>
                <a:gd name="T58" fmla="*/ 398 w 583"/>
                <a:gd name="T59" fmla="*/ 271 h 420"/>
                <a:gd name="T60" fmla="*/ 394 w 583"/>
                <a:gd name="T61" fmla="*/ 294 h 420"/>
                <a:gd name="T62" fmla="*/ 392 w 583"/>
                <a:gd name="T63" fmla="*/ 307 h 420"/>
                <a:gd name="T64" fmla="*/ 390 w 583"/>
                <a:gd name="T65" fmla="*/ 313 h 420"/>
                <a:gd name="T66" fmla="*/ 375 w 583"/>
                <a:gd name="T67" fmla="*/ 309 h 420"/>
                <a:gd name="T68" fmla="*/ 344 w 583"/>
                <a:gd name="T69" fmla="*/ 305 h 420"/>
                <a:gd name="T70" fmla="*/ 310 w 583"/>
                <a:gd name="T71" fmla="*/ 305 h 420"/>
                <a:gd name="T72" fmla="*/ 278 w 583"/>
                <a:gd name="T73" fmla="*/ 311 h 420"/>
                <a:gd name="T74" fmla="*/ 248 w 583"/>
                <a:gd name="T75" fmla="*/ 322 h 420"/>
                <a:gd name="T76" fmla="*/ 236 w 583"/>
                <a:gd name="T77" fmla="*/ 328 h 420"/>
                <a:gd name="T78" fmla="*/ 200 w 583"/>
                <a:gd name="T79" fmla="*/ 351 h 420"/>
                <a:gd name="T80" fmla="*/ 162 w 583"/>
                <a:gd name="T81" fmla="*/ 377 h 420"/>
                <a:gd name="T82" fmla="*/ 128 w 583"/>
                <a:gd name="T83" fmla="*/ 398 h 420"/>
                <a:gd name="T84" fmla="*/ 105 w 583"/>
                <a:gd name="T85" fmla="*/ 412 h 420"/>
                <a:gd name="T86" fmla="*/ 95 w 583"/>
                <a:gd name="T87" fmla="*/ 419 h 420"/>
                <a:gd name="T88" fmla="*/ 0 w 583"/>
                <a:gd name="T89" fmla="*/ 271 h 4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3"/>
                <a:gd name="T136" fmla="*/ 0 h 420"/>
                <a:gd name="T137" fmla="*/ 583 w 583"/>
                <a:gd name="T138" fmla="*/ 420 h 4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9" name="Freeform 46"/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>
                <a:gd name="T0" fmla="*/ 2 w 583"/>
                <a:gd name="T1" fmla="*/ 269 h 420"/>
                <a:gd name="T2" fmla="*/ 19 w 583"/>
                <a:gd name="T3" fmla="*/ 257 h 420"/>
                <a:gd name="T4" fmla="*/ 48 w 583"/>
                <a:gd name="T5" fmla="*/ 237 h 420"/>
                <a:gd name="T6" fmla="*/ 84 w 583"/>
                <a:gd name="T7" fmla="*/ 214 h 420"/>
                <a:gd name="T8" fmla="*/ 122 w 583"/>
                <a:gd name="T9" fmla="*/ 189 h 420"/>
                <a:gd name="T10" fmla="*/ 139 w 583"/>
                <a:gd name="T11" fmla="*/ 179 h 420"/>
                <a:gd name="T12" fmla="*/ 160 w 583"/>
                <a:gd name="T13" fmla="*/ 160 h 420"/>
                <a:gd name="T14" fmla="*/ 181 w 583"/>
                <a:gd name="T15" fmla="*/ 137 h 420"/>
                <a:gd name="T16" fmla="*/ 198 w 583"/>
                <a:gd name="T17" fmla="*/ 105 h 420"/>
                <a:gd name="T18" fmla="*/ 211 w 583"/>
                <a:gd name="T19" fmla="*/ 75 h 420"/>
                <a:gd name="T20" fmla="*/ 215 w 583"/>
                <a:gd name="T21" fmla="*/ 43 h 420"/>
                <a:gd name="T22" fmla="*/ 217 w 583"/>
                <a:gd name="T23" fmla="*/ 46 h 420"/>
                <a:gd name="T24" fmla="*/ 227 w 583"/>
                <a:gd name="T25" fmla="*/ 46 h 420"/>
                <a:gd name="T26" fmla="*/ 247 w 583"/>
                <a:gd name="T27" fmla="*/ 50 h 420"/>
                <a:gd name="T28" fmla="*/ 272 w 583"/>
                <a:gd name="T29" fmla="*/ 57 h 420"/>
                <a:gd name="T30" fmla="*/ 303 w 583"/>
                <a:gd name="T31" fmla="*/ 61 h 420"/>
                <a:gd name="T32" fmla="*/ 321 w 583"/>
                <a:gd name="T33" fmla="*/ 63 h 420"/>
                <a:gd name="T34" fmla="*/ 356 w 583"/>
                <a:gd name="T35" fmla="*/ 63 h 420"/>
                <a:gd name="T36" fmla="*/ 404 w 583"/>
                <a:gd name="T37" fmla="*/ 59 h 420"/>
                <a:gd name="T38" fmla="*/ 459 w 583"/>
                <a:gd name="T39" fmla="*/ 46 h 420"/>
                <a:gd name="T40" fmla="*/ 521 w 583"/>
                <a:gd name="T41" fmla="*/ 27 h 420"/>
                <a:gd name="T42" fmla="*/ 582 w 583"/>
                <a:gd name="T43" fmla="*/ 0 h 420"/>
                <a:gd name="T44" fmla="*/ 554 w 583"/>
                <a:gd name="T45" fmla="*/ 20 h 420"/>
                <a:gd name="T46" fmla="*/ 508 w 583"/>
                <a:gd name="T47" fmla="*/ 67 h 420"/>
                <a:gd name="T48" fmla="*/ 470 w 583"/>
                <a:gd name="T49" fmla="*/ 113 h 420"/>
                <a:gd name="T50" fmla="*/ 441 w 583"/>
                <a:gd name="T51" fmla="*/ 158 h 420"/>
                <a:gd name="T52" fmla="*/ 422 w 583"/>
                <a:gd name="T53" fmla="*/ 195 h 420"/>
                <a:gd name="T54" fmla="*/ 415 w 583"/>
                <a:gd name="T55" fmla="*/ 210 h 420"/>
                <a:gd name="T56" fmla="*/ 407 w 583"/>
                <a:gd name="T57" fmla="*/ 244 h 420"/>
                <a:gd name="T58" fmla="*/ 398 w 583"/>
                <a:gd name="T59" fmla="*/ 271 h 420"/>
                <a:gd name="T60" fmla="*/ 394 w 583"/>
                <a:gd name="T61" fmla="*/ 294 h 420"/>
                <a:gd name="T62" fmla="*/ 392 w 583"/>
                <a:gd name="T63" fmla="*/ 307 h 420"/>
                <a:gd name="T64" fmla="*/ 390 w 583"/>
                <a:gd name="T65" fmla="*/ 313 h 420"/>
                <a:gd name="T66" fmla="*/ 375 w 583"/>
                <a:gd name="T67" fmla="*/ 309 h 420"/>
                <a:gd name="T68" fmla="*/ 344 w 583"/>
                <a:gd name="T69" fmla="*/ 305 h 420"/>
                <a:gd name="T70" fmla="*/ 310 w 583"/>
                <a:gd name="T71" fmla="*/ 305 h 420"/>
                <a:gd name="T72" fmla="*/ 278 w 583"/>
                <a:gd name="T73" fmla="*/ 311 h 420"/>
                <a:gd name="T74" fmla="*/ 248 w 583"/>
                <a:gd name="T75" fmla="*/ 322 h 420"/>
                <a:gd name="T76" fmla="*/ 236 w 583"/>
                <a:gd name="T77" fmla="*/ 328 h 420"/>
                <a:gd name="T78" fmla="*/ 200 w 583"/>
                <a:gd name="T79" fmla="*/ 351 h 420"/>
                <a:gd name="T80" fmla="*/ 162 w 583"/>
                <a:gd name="T81" fmla="*/ 377 h 420"/>
                <a:gd name="T82" fmla="*/ 128 w 583"/>
                <a:gd name="T83" fmla="*/ 398 h 420"/>
                <a:gd name="T84" fmla="*/ 105 w 583"/>
                <a:gd name="T85" fmla="*/ 412 h 420"/>
                <a:gd name="T86" fmla="*/ 95 w 583"/>
                <a:gd name="T87" fmla="*/ 419 h 420"/>
                <a:gd name="T88" fmla="*/ 0 w 583"/>
                <a:gd name="T89" fmla="*/ 271 h 4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3"/>
                <a:gd name="T136" fmla="*/ 0 h 420"/>
                <a:gd name="T137" fmla="*/ 583 w 583"/>
                <a:gd name="T138" fmla="*/ 420 h 4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0" name="Line 47"/>
            <p:cNvSpPr>
              <a:spLocks noChangeShapeType="1"/>
            </p:cNvSpPr>
            <p:nvPr/>
          </p:nvSpPr>
          <p:spPr bwMode="auto">
            <a:xfrm>
              <a:off x="4293" y="1054"/>
              <a:ext cx="166" cy="255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1" name="Freeform 48"/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>
                <a:gd name="T0" fmla="*/ 61 w 367"/>
                <a:gd name="T1" fmla="*/ 247 h 340"/>
                <a:gd name="T2" fmla="*/ 0 w 367"/>
                <a:gd name="T3" fmla="*/ 161 h 340"/>
                <a:gd name="T4" fmla="*/ 249 w 367"/>
                <a:gd name="T5" fmla="*/ 0 h 340"/>
                <a:gd name="T6" fmla="*/ 308 w 367"/>
                <a:gd name="T7" fmla="*/ 88 h 340"/>
                <a:gd name="T8" fmla="*/ 366 w 367"/>
                <a:gd name="T9" fmla="*/ 178 h 340"/>
                <a:gd name="T10" fmla="*/ 114 w 367"/>
                <a:gd name="T11" fmla="*/ 339 h 340"/>
                <a:gd name="T12" fmla="*/ 61 w 367"/>
                <a:gd name="T13" fmla="*/ 247 h 340"/>
                <a:gd name="T14" fmla="*/ 61 w 367"/>
                <a:gd name="T15" fmla="*/ 247 h 3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7"/>
                <a:gd name="T25" fmla="*/ 0 h 340"/>
                <a:gd name="T26" fmla="*/ 367 w 367"/>
                <a:gd name="T27" fmla="*/ 340 h 3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2" name="Freeform 49"/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>
                <a:gd name="T0" fmla="*/ 61 w 367"/>
                <a:gd name="T1" fmla="*/ 247 h 340"/>
                <a:gd name="T2" fmla="*/ 0 w 367"/>
                <a:gd name="T3" fmla="*/ 161 h 340"/>
                <a:gd name="T4" fmla="*/ 249 w 367"/>
                <a:gd name="T5" fmla="*/ 0 h 340"/>
                <a:gd name="T6" fmla="*/ 308 w 367"/>
                <a:gd name="T7" fmla="*/ 88 h 340"/>
                <a:gd name="T8" fmla="*/ 366 w 367"/>
                <a:gd name="T9" fmla="*/ 178 h 340"/>
                <a:gd name="T10" fmla="*/ 114 w 367"/>
                <a:gd name="T11" fmla="*/ 339 h 340"/>
                <a:gd name="T12" fmla="*/ 61 w 367"/>
                <a:gd name="T13" fmla="*/ 247 h 340"/>
                <a:gd name="T14" fmla="*/ 61 w 367"/>
                <a:gd name="T15" fmla="*/ 247 h 3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7"/>
                <a:gd name="T25" fmla="*/ 0 h 340"/>
                <a:gd name="T26" fmla="*/ 367 w 367"/>
                <a:gd name="T27" fmla="*/ 340 h 3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3" name="Freeform 50"/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>
                <a:gd name="T0" fmla="*/ 2418 w 2449"/>
                <a:gd name="T1" fmla="*/ 488 h 1892"/>
                <a:gd name="T2" fmla="*/ 2403 w 2449"/>
                <a:gd name="T3" fmla="*/ 484 h 1892"/>
                <a:gd name="T4" fmla="*/ 2401 w 2449"/>
                <a:gd name="T5" fmla="*/ 448 h 1892"/>
                <a:gd name="T6" fmla="*/ 2376 w 2449"/>
                <a:gd name="T7" fmla="*/ 433 h 1892"/>
                <a:gd name="T8" fmla="*/ 2361 w 2449"/>
                <a:gd name="T9" fmla="*/ 430 h 1892"/>
                <a:gd name="T10" fmla="*/ 2361 w 2449"/>
                <a:gd name="T11" fmla="*/ 387 h 1892"/>
                <a:gd name="T12" fmla="*/ 2333 w 2449"/>
                <a:gd name="T13" fmla="*/ 368 h 1892"/>
                <a:gd name="T14" fmla="*/ 2314 w 2449"/>
                <a:gd name="T15" fmla="*/ 358 h 1892"/>
                <a:gd name="T16" fmla="*/ 2310 w 2449"/>
                <a:gd name="T17" fmla="*/ 308 h 1892"/>
                <a:gd name="T18" fmla="*/ 2277 w 2449"/>
                <a:gd name="T19" fmla="*/ 284 h 1892"/>
                <a:gd name="T20" fmla="*/ 2254 w 2449"/>
                <a:gd name="T21" fmla="*/ 278 h 1892"/>
                <a:gd name="T22" fmla="*/ 2259 w 2449"/>
                <a:gd name="T23" fmla="*/ 250 h 1892"/>
                <a:gd name="T24" fmla="*/ 2255 w 2449"/>
                <a:gd name="T25" fmla="*/ 223 h 1892"/>
                <a:gd name="T26" fmla="*/ 2232 w 2449"/>
                <a:gd name="T27" fmla="*/ 198 h 1892"/>
                <a:gd name="T28" fmla="*/ 2194 w 2449"/>
                <a:gd name="T29" fmla="*/ 189 h 1892"/>
                <a:gd name="T30" fmla="*/ 2203 w 2449"/>
                <a:gd name="T31" fmla="*/ 147 h 1892"/>
                <a:gd name="T32" fmla="*/ 2181 w 2449"/>
                <a:gd name="T33" fmla="*/ 122 h 1892"/>
                <a:gd name="T34" fmla="*/ 2150 w 2449"/>
                <a:gd name="T35" fmla="*/ 119 h 1892"/>
                <a:gd name="T36" fmla="*/ 2163 w 2449"/>
                <a:gd name="T37" fmla="*/ 84 h 1892"/>
                <a:gd name="T38" fmla="*/ 2146 w 2449"/>
                <a:gd name="T39" fmla="*/ 61 h 1892"/>
                <a:gd name="T40" fmla="*/ 2119 w 2449"/>
                <a:gd name="T41" fmla="*/ 61 h 1892"/>
                <a:gd name="T42" fmla="*/ 2131 w 2449"/>
                <a:gd name="T43" fmla="*/ 25 h 1892"/>
                <a:gd name="T44" fmla="*/ 2110 w 2449"/>
                <a:gd name="T45" fmla="*/ 2 h 1892"/>
                <a:gd name="T46" fmla="*/ 15 w 2449"/>
                <a:gd name="T47" fmla="*/ 1338 h 1892"/>
                <a:gd name="T48" fmla="*/ 0 w 2449"/>
                <a:gd name="T49" fmla="*/ 1366 h 1892"/>
                <a:gd name="T50" fmla="*/ 11 w 2449"/>
                <a:gd name="T51" fmla="*/ 1393 h 1892"/>
                <a:gd name="T52" fmla="*/ 47 w 2449"/>
                <a:gd name="T53" fmla="*/ 1400 h 1892"/>
                <a:gd name="T54" fmla="*/ 36 w 2449"/>
                <a:gd name="T55" fmla="*/ 1425 h 1892"/>
                <a:gd name="T56" fmla="*/ 48 w 2449"/>
                <a:gd name="T57" fmla="*/ 1450 h 1892"/>
                <a:gd name="T58" fmla="*/ 86 w 2449"/>
                <a:gd name="T59" fmla="*/ 1455 h 1892"/>
                <a:gd name="T60" fmla="*/ 75 w 2449"/>
                <a:gd name="T61" fmla="*/ 1485 h 1892"/>
                <a:gd name="T62" fmla="*/ 91 w 2449"/>
                <a:gd name="T63" fmla="*/ 1513 h 1892"/>
                <a:gd name="T64" fmla="*/ 133 w 2449"/>
                <a:gd name="T65" fmla="*/ 1522 h 1892"/>
                <a:gd name="T66" fmla="*/ 124 w 2449"/>
                <a:gd name="T67" fmla="*/ 1562 h 1892"/>
                <a:gd name="T68" fmla="*/ 144 w 2449"/>
                <a:gd name="T69" fmla="*/ 1596 h 1892"/>
                <a:gd name="T70" fmla="*/ 196 w 2449"/>
                <a:gd name="T71" fmla="*/ 1612 h 1892"/>
                <a:gd name="T72" fmla="*/ 183 w 2449"/>
                <a:gd name="T73" fmla="*/ 1651 h 1892"/>
                <a:gd name="T74" fmla="*/ 200 w 2449"/>
                <a:gd name="T75" fmla="*/ 1686 h 1892"/>
                <a:gd name="T76" fmla="*/ 248 w 2449"/>
                <a:gd name="T77" fmla="*/ 1703 h 1892"/>
                <a:gd name="T78" fmla="*/ 238 w 2449"/>
                <a:gd name="T79" fmla="*/ 1734 h 1892"/>
                <a:gd name="T80" fmla="*/ 253 w 2449"/>
                <a:gd name="T81" fmla="*/ 1764 h 1892"/>
                <a:gd name="T82" fmla="*/ 293 w 2449"/>
                <a:gd name="T83" fmla="*/ 1773 h 1892"/>
                <a:gd name="T84" fmla="*/ 278 w 2449"/>
                <a:gd name="T85" fmla="*/ 1798 h 1892"/>
                <a:gd name="T86" fmla="*/ 291 w 2449"/>
                <a:gd name="T87" fmla="*/ 1826 h 1892"/>
                <a:gd name="T88" fmla="*/ 324 w 2449"/>
                <a:gd name="T89" fmla="*/ 1831 h 1892"/>
                <a:gd name="T90" fmla="*/ 314 w 2449"/>
                <a:gd name="T91" fmla="*/ 1856 h 1892"/>
                <a:gd name="T92" fmla="*/ 326 w 2449"/>
                <a:gd name="T93" fmla="*/ 1882 h 1892"/>
                <a:gd name="T94" fmla="*/ 369 w 2449"/>
                <a:gd name="T95" fmla="*/ 1884 h 1892"/>
                <a:gd name="T96" fmla="*/ 2443 w 2449"/>
                <a:gd name="T97" fmla="*/ 534 h 1892"/>
                <a:gd name="T98" fmla="*/ 2441 w 2449"/>
                <a:gd name="T99" fmla="*/ 503 h 18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49"/>
                <a:gd name="T151" fmla="*/ 0 h 1892"/>
                <a:gd name="T152" fmla="*/ 2449 w 2449"/>
                <a:gd name="T153" fmla="*/ 1892 h 18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4" name="Freeform 51"/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>
                <a:gd name="T0" fmla="*/ 2418 w 2449"/>
                <a:gd name="T1" fmla="*/ 488 h 1892"/>
                <a:gd name="T2" fmla="*/ 2403 w 2449"/>
                <a:gd name="T3" fmla="*/ 484 h 1892"/>
                <a:gd name="T4" fmla="*/ 2401 w 2449"/>
                <a:gd name="T5" fmla="*/ 448 h 1892"/>
                <a:gd name="T6" fmla="*/ 2376 w 2449"/>
                <a:gd name="T7" fmla="*/ 433 h 1892"/>
                <a:gd name="T8" fmla="*/ 2361 w 2449"/>
                <a:gd name="T9" fmla="*/ 430 h 1892"/>
                <a:gd name="T10" fmla="*/ 2361 w 2449"/>
                <a:gd name="T11" fmla="*/ 387 h 1892"/>
                <a:gd name="T12" fmla="*/ 2333 w 2449"/>
                <a:gd name="T13" fmla="*/ 368 h 1892"/>
                <a:gd name="T14" fmla="*/ 2314 w 2449"/>
                <a:gd name="T15" fmla="*/ 358 h 1892"/>
                <a:gd name="T16" fmla="*/ 2310 w 2449"/>
                <a:gd name="T17" fmla="*/ 308 h 1892"/>
                <a:gd name="T18" fmla="*/ 2277 w 2449"/>
                <a:gd name="T19" fmla="*/ 284 h 1892"/>
                <a:gd name="T20" fmla="*/ 2254 w 2449"/>
                <a:gd name="T21" fmla="*/ 278 h 1892"/>
                <a:gd name="T22" fmla="*/ 2259 w 2449"/>
                <a:gd name="T23" fmla="*/ 250 h 1892"/>
                <a:gd name="T24" fmla="*/ 2255 w 2449"/>
                <a:gd name="T25" fmla="*/ 223 h 1892"/>
                <a:gd name="T26" fmla="*/ 2232 w 2449"/>
                <a:gd name="T27" fmla="*/ 198 h 1892"/>
                <a:gd name="T28" fmla="*/ 2194 w 2449"/>
                <a:gd name="T29" fmla="*/ 189 h 1892"/>
                <a:gd name="T30" fmla="*/ 2203 w 2449"/>
                <a:gd name="T31" fmla="*/ 147 h 1892"/>
                <a:gd name="T32" fmla="*/ 2181 w 2449"/>
                <a:gd name="T33" fmla="*/ 122 h 1892"/>
                <a:gd name="T34" fmla="*/ 2150 w 2449"/>
                <a:gd name="T35" fmla="*/ 119 h 1892"/>
                <a:gd name="T36" fmla="*/ 2163 w 2449"/>
                <a:gd name="T37" fmla="*/ 84 h 1892"/>
                <a:gd name="T38" fmla="*/ 2146 w 2449"/>
                <a:gd name="T39" fmla="*/ 61 h 1892"/>
                <a:gd name="T40" fmla="*/ 2119 w 2449"/>
                <a:gd name="T41" fmla="*/ 61 h 1892"/>
                <a:gd name="T42" fmla="*/ 2131 w 2449"/>
                <a:gd name="T43" fmla="*/ 25 h 1892"/>
                <a:gd name="T44" fmla="*/ 2110 w 2449"/>
                <a:gd name="T45" fmla="*/ 2 h 1892"/>
                <a:gd name="T46" fmla="*/ 15 w 2449"/>
                <a:gd name="T47" fmla="*/ 1338 h 1892"/>
                <a:gd name="T48" fmla="*/ 0 w 2449"/>
                <a:gd name="T49" fmla="*/ 1366 h 1892"/>
                <a:gd name="T50" fmla="*/ 11 w 2449"/>
                <a:gd name="T51" fmla="*/ 1393 h 1892"/>
                <a:gd name="T52" fmla="*/ 47 w 2449"/>
                <a:gd name="T53" fmla="*/ 1400 h 1892"/>
                <a:gd name="T54" fmla="*/ 36 w 2449"/>
                <a:gd name="T55" fmla="*/ 1425 h 1892"/>
                <a:gd name="T56" fmla="*/ 48 w 2449"/>
                <a:gd name="T57" fmla="*/ 1450 h 1892"/>
                <a:gd name="T58" fmla="*/ 86 w 2449"/>
                <a:gd name="T59" fmla="*/ 1455 h 1892"/>
                <a:gd name="T60" fmla="*/ 75 w 2449"/>
                <a:gd name="T61" fmla="*/ 1485 h 1892"/>
                <a:gd name="T62" fmla="*/ 91 w 2449"/>
                <a:gd name="T63" fmla="*/ 1513 h 1892"/>
                <a:gd name="T64" fmla="*/ 133 w 2449"/>
                <a:gd name="T65" fmla="*/ 1522 h 1892"/>
                <a:gd name="T66" fmla="*/ 124 w 2449"/>
                <a:gd name="T67" fmla="*/ 1562 h 1892"/>
                <a:gd name="T68" fmla="*/ 144 w 2449"/>
                <a:gd name="T69" fmla="*/ 1596 h 1892"/>
                <a:gd name="T70" fmla="*/ 196 w 2449"/>
                <a:gd name="T71" fmla="*/ 1612 h 1892"/>
                <a:gd name="T72" fmla="*/ 183 w 2449"/>
                <a:gd name="T73" fmla="*/ 1651 h 1892"/>
                <a:gd name="T74" fmla="*/ 200 w 2449"/>
                <a:gd name="T75" fmla="*/ 1686 h 1892"/>
                <a:gd name="T76" fmla="*/ 248 w 2449"/>
                <a:gd name="T77" fmla="*/ 1703 h 1892"/>
                <a:gd name="T78" fmla="*/ 238 w 2449"/>
                <a:gd name="T79" fmla="*/ 1734 h 1892"/>
                <a:gd name="T80" fmla="*/ 253 w 2449"/>
                <a:gd name="T81" fmla="*/ 1764 h 1892"/>
                <a:gd name="T82" fmla="*/ 293 w 2449"/>
                <a:gd name="T83" fmla="*/ 1773 h 1892"/>
                <a:gd name="T84" fmla="*/ 278 w 2449"/>
                <a:gd name="T85" fmla="*/ 1798 h 1892"/>
                <a:gd name="T86" fmla="*/ 291 w 2449"/>
                <a:gd name="T87" fmla="*/ 1826 h 1892"/>
                <a:gd name="T88" fmla="*/ 324 w 2449"/>
                <a:gd name="T89" fmla="*/ 1831 h 1892"/>
                <a:gd name="T90" fmla="*/ 314 w 2449"/>
                <a:gd name="T91" fmla="*/ 1856 h 1892"/>
                <a:gd name="T92" fmla="*/ 326 w 2449"/>
                <a:gd name="T93" fmla="*/ 1882 h 1892"/>
                <a:gd name="T94" fmla="*/ 369 w 2449"/>
                <a:gd name="T95" fmla="*/ 1884 h 1892"/>
                <a:gd name="T96" fmla="*/ 2443 w 2449"/>
                <a:gd name="T97" fmla="*/ 534 h 1892"/>
                <a:gd name="T98" fmla="*/ 2441 w 2449"/>
                <a:gd name="T99" fmla="*/ 503 h 18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49"/>
                <a:gd name="T151" fmla="*/ 0 h 1892"/>
                <a:gd name="T152" fmla="*/ 2449 w 2449"/>
                <a:gd name="T153" fmla="*/ 1892 h 18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5" name="Freeform 52"/>
            <p:cNvSpPr>
              <a:spLocks/>
            </p:cNvSpPr>
            <p:nvPr/>
          </p:nvSpPr>
          <p:spPr bwMode="auto">
            <a:xfrm>
              <a:off x="1570" y="1336"/>
              <a:ext cx="2267" cy="1700"/>
            </a:xfrm>
            <a:custGeom>
              <a:avLst/>
              <a:gdLst>
                <a:gd name="T0" fmla="*/ 2029 w 2267"/>
                <a:gd name="T1" fmla="*/ 0 h 1700"/>
                <a:gd name="T2" fmla="*/ 0 w 2267"/>
                <a:gd name="T3" fmla="*/ 1300 h 1700"/>
                <a:gd name="T4" fmla="*/ 236 w 2267"/>
                <a:gd name="T5" fmla="*/ 1699 h 1700"/>
                <a:gd name="T6" fmla="*/ 2266 w 2267"/>
                <a:gd name="T7" fmla="*/ 381 h 1700"/>
                <a:gd name="T8" fmla="*/ 2029 w 2267"/>
                <a:gd name="T9" fmla="*/ 0 h 1700"/>
                <a:gd name="T10" fmla="*/ 2029 w 2267"/>
                <a:gd name="T11" fmla="*/ 0 h 17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67"/>
                <a:gd name="T19" fmla="*/ 0 h 1700"/>
                <a:gd name="T20" fmla="*/ 2267 w 2267"/>
                <a:gd name="T21" fmla="*/ 1700 h 17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67" h="1700">
                  <a:moveTo>
                    <a:pt x="2029" y="0"/>
                  </a:moveTo>
                  <a:lnTo>
                    <a:pt x="0" y="1300"/>
                  </a:lnTo>
                  <a:lnTo>
                    <a:pt x="236" y="1699"/>
                  </a:lnTo>
                  <a:lnTo>
                    <a:pt x="2266" y="381"/>
                  </a:lnTo>
                  <a:lnTo>
                    <a:pt x="202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6" name="Freeform 53"/>
            <p:cNvSpPr>
              <a:spLocks/>
            </p:cNvSpPr>
            <p:nvPr/>
          </p:nvSpPr>
          <p:spPr bwMode="auto">
            <a:xfrm>
              <a:off x="1575" y="1345"/>
              <a:ext cx="2251" cy="1678"/>
            </a:xfrm>
            <a:custGeom>
              <a:avLst/>
              <a:gdLst>
                <a:gd name="T0" fmla="*/ 2022 w 2251"/>
                <a:gd name="T1" fmla="*/ 0 h 1678"/>
                <a:gd name="T2" fmla="*/ 0 w 2251"/>
                <a:gd name="T3" fmla="*/ 1296 h 1678"/>
                <a:gd name="T4" fmla="*/ 227 w 2251"/>
                <a:gd name="T5" fmla="*/ 1677 h 1678"/>
                <a:gd name="T6" fmla="*/ 2250 w 2251"/>
                <a:gd name="T7" fmla="*/ 363 h 1678"/>
                <a:gd name="T8" fmla="*/ 2022 w 2251"/>
                <a:gd name="T9" fmla="*/ 0 h 1678"/>
                <a:gd name="T10" fmla="*/ 2022 w 2251"/>
                <a:gd name="T11" fmla="*/ 0 h 1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51"/>
                <a:gd name="T19" fmla="*/ 0 h 1678"/>
                <a:gd name="T20" fmla="*/ 2251 w 2251"/>
                <a:gd name="T21" fmla="*/ 1678 h 16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51" h="1678">
                  <a:moveTo>
                    <a:pt x="2022" y="0"/>
                  </a:moveTo>
                  <a:lnTo>
                    <a:pt x="0" y="1296"/>
                  </a:lnTo>
                  <a:lnTo>
                    <a:pt x="227" y="1677"/>
                  </a:lnTo>
                  <a:lnTo>
                    <a:pt x="2250" y="363"/>
                  </a:lnTo>
                  <a:lnTo>
                    <a:pt x="2022" y="0"/>
                  </a:lnTo>
                </a:path>
              </a:pathLst>
            </a:custGeom>
            <a:solidFill>
              <a:srgbClr val="FFDA1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7" name="Freeform 54"/>
            <p:cNvSpPr>
              <a:spLocks/>
            </p:cNvSpPr>
            <p:nvPr/>
          </p:nvSpPr>
          <p:spPr bwMode="auto">
            <a:xfrm>
              <a:off x="1579" y="1354"/>
              <a:ext cx="2238" cy="1657"/>
            </a:xfrm>
            <a:custGeom>
              <a:avLst/>
              <a:gdLst>
                <a:gd name="T0" fmla="*/ 2019 w 2238"/>
                <a:gd name="T1" fmla="*/ 0 h 1657"/>
                <a:gd name="T2" fmla="*/ 0 w 2238"/>
                <a:gd name="T3" fmla="*/ 1292 h 1657"/>
                <a:gd name="T4" fmla="*/ 218 w 2238"/>
                <a:gd name="T5" fmla="*/ 1656 h 1657"/>
                <a:gd name="T6" fmla="*/ 2237 w 2238"/>
                <a:gd name="T7" fmla="*/ 347 h 1657"/>
                <a:gd name="T8" fmla="*/ 2019 w 2238"/>
                <a:gd name="T9" fmla="*/ 0 h 1657"/>
                <a:gd name="T10" fmla="*/ 2019 w 2238"/>
                <a:gd name="T11" fmla="*/ 0 h 16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38"/>
                <a:gd name="T19" fmla="*/ 0 h 1657"/>
                <a:gd name="T20" fmla="*/ 2238 w 2238"/>
                <a:gd name="T21" fmla="*/ 1657 h 16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38" h="1657">
                  <a:moveTo>
                    <a:pt x="2019" y="0"/>
                  </a:moveTo>
                  <a:lnTo>
                    <a:pt x="0" y="1292"/>
                  </a:lnTo>
                  <a:lnTo>
                    <a:pt x="218" y="1656"/>
                  </a:lnTo>
                  <a:lnTo>
                    <a:pt x="2237" y="347"/>
                  </a:lnTo>
                  <a:lnTo>
                    <a:pt x="2019" y="0"/>
                  </a:lnTo>
                </a:path>
              </a:pathLst>
            </a:custGeom>
            <a:solidFill>
              <a:srgbClr val="FFDB1D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8" name="Freeform 55"/>
            <p:cNvSpPr>
              <a:spLocks/>
            </p:cNvSpPr>
            <p:nvPr/>
          </p:nvSpPr>
          <p:spPr bwMode="auto">
            <a:xfrm>
              <a:off x="1584" y="1360"/>
              <a:ext cx="2222" cy="1639"/>
            </a:xfrm>
            <a:custGeom>
              <a:avLst/>
              <a:gdLst>
                <a:gd name="T0" fmla="*/ 2014 w 2222"/>
                <a:gd name="T1" fmla="*/ 0 h 1639"/>
                <a:gd name="T2" fmla="*/ 0 w 2222"/>
                <a:gd name="T3" fmla="*/ 1291 h 1639"/>
                <a:gd name="T4" fmla="*/ 210 w 2222"/>
                <a:gd name="T5" fmla="*/ 1638 h 1639"/>
                <a:gd name="T6" fmla="*/ 2221 w 2222"/>
                <a:gd name="T7" fmla="*/ 333 h 1639"/>
                <a:gd name="T8" fmla="*/ 2014 w 2222"/>
                <a:gd name="T9" fmla="*/ 0 h 1639"/>
                <a:gd name="T10" fmla="*/ 2014 w 2222"/>
                <a:gd name="T11" fmla="*/ 0 h 16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22"/>
                <a:gd name="T19" fmla="*/ 0 h 1639"/>
                <a:gd name="T20" fmla="*/ 2222 w 2222"/>
                <a:gd name="T21" fmla="*/ 1639 h 16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22" h="1639">
                  <a:moveTo>
                    <a:pt x="2014" y="0"/>
                  </a:moveTo>
                  <a:lnTo>
                    <a:pt x="0" y="1291"/>
                  </a:lnTo>
                  <a:lnTo>
                    <a:pt x="210" y="1638"/>
                  </a:lnTo>
                  <a:lnTo>
                    <a:pt x="2221" y="333"/>
                  </a:lnTo>
                  <a:lnTo>
                    <a:pt x="2014" y="0"/>
                  </a:lnTo>
                </a:path>
              </a:pathLst>
            </a:custGeom>
            <a:solidFill>
              <a:srgbClr val="FFDD24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9" name="Freeform 56"/>
            <p:cNvSpPr>
              <a:spLocks/>
            </p:cNvSpPr>
            <p:nvPr/>
          </p:nvSpPr>
          <p:spPr bwMode="auto">
            <a:xfrm>
              <a:off x="1586" y="1367"/>
              <a:ext cx="2209" cy="1619"/>
            </a:xfrm>
            <a:custGeom>
              <a:avLst/>
              <a:gdLst>
                <a:gd name="T0" fmla="*/ 2012 w 2209"/>
                <a:gd name="T1" fmla="*/ 0 h 1619"/>
                <a:gd name="T2" fmla="*/ 0 w 2209"/>
                <a:gd name="T3" fmla="*/ 1287 h 1619"/>
                <a:gd name="T4" fmla="*/ 202 w 2209"/>
                <a:gd name="T5" fmla="*/ 1618 h 1619"/>
                <a:gd name="T6" fmla="*/ 2208 w 2209"/>
                <a:gd name="T7" fmla="*/ 315 h 1619"/>
                <a:gd name="T8" fmla="*/ 2012 w 2209"/>
                <a:gd name="T9" fmla="*/ 0 h 1619"/>
                <a:gd name="T10" fmla="*/ 2012 w 2209"/>
                <a:gd name="T11" fmla="*/ 0 h 16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9"/>
                <a:gd name="T19" fmla="*/ 0 h 1619"/>
                <a:gd name="T20" fmla="*/ 2209 w 2209"/>
                <a:gd name="T21" fmla="*/ 1619 h 16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9" h="1619">
                  <a:moveTo>
                    <a:pt x="2012" y="0"/>
                  </a:moveTo>
                  <a:lnTo>
                    <a:pt x="0" y="1287"/>
                  </a:lnTo>
                  <a:lnTo>
                    <a:pt x="202" y="1618"/>
                  </a:lnTo>
                  <a:lnTo>
                    <a:pt x="2208" y="315"/>
                  </a:lnTo>
                  <a:lnTo>
                    <a:pt x="2012" y="0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0" name="Freeform 57"/>
            <p:cNvSpPr>
              <a:spLocks/>
            </p:cNvSpPr>
            <p:nvPr/>
          </p:nvSpPr>
          <p:spPr bwMode="auto">
            <a:xfrm>
              <a:off x="1595" y="1378"/>
              <a:ext cx="2191" cy="1597"/>
            </a:xfrm>
            <a:custGeom>
              <a:avLst/>
              <a:gdLst>
                <a:gd name="T0" fmla="*/ 2001 w 2191"/>
                <a:gd name="T1" fmla="*/ 0 h 1597"/>
                <a:gd name="T2" fmla="*/ 0 w 2191"/>
                <a:gd name="T3" fmla="*/ 1281 h 1597"/>
                <a:gd name="T4" fmla="*/ 190 w 2191"/>
                <a:gd name="T5" fmla="*/ 1596 h 1597"/>
                <a:gd name="T6" fmla="*/ 2190 w 2191"/>
                <a:gd name="T7" fmla="*/ 299 h 1597"/>
                <a:gd name="T8" fmla="*/ 2001 w 2191"/>
                <a:gd name="T9" fmla="*/ 0 h 1597"/>
                <a:gd name="T10" fmla="*/ 2001 w 2191"/>
                <a:gd name="T11" fmla="*/ 0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91"/>
                <a:gd name="T19" fmla="*/ 0 h 1597"/>
                <a:gd name="T20" fmla="*/ 2191 w 219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91" h="1597">
                  <a:moveTo>
                    <a:pt x="2001" y="0"/>
                  </a:moveTo>
                  <a:lnTo>
                    <a:pt x="0" y="1281"/>
                  </a:lnTo>
                  <a:lnTo>
                    <a:pt x="190" y="1596"/>
                  </a:lnTo>
                  <a:lnTo>
                    <a:pt x="2190" y="299"/>
                  </a:lnTo>
                  <a:lnTo>
                    <a:pt x="2001" y="0"/>
                  </a:lnTo>
                </a:path>
              </a:pathLst>
            </a:custGeom>
            <a:solidFill>
              <a:srgbClr val="FFE033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1" name="Freeform 58"/>
            <p:cNvSpPr>
              <a:spLocks/>
            </p:cNvSpPr>
            <p:nvPr/>
          </p:nvSpPr>
          <p:spPr bwMode="auto">
            <a:xfrm>
              <a:off x="1598" y="1385"/>
              <a:ext cx="2176" cy="1575"/>
            </a:xfrm>
            <a:custGeom>
              <a:avLst/>
              <a:gdLst>
                <a:gd name="T0" fmla="*/ 1997 w 2176"/>
                <a:gd name="T1" fmla="*/ 0 h 1575"/>
                <a:gd name="T2" fmla="*/ 0 w 2176"/>
                <a:gd name="T3" fmla="*/ 1277 h 1575"/>
                <a:gd name="T4" fmla="*/ 181 w 2176"/>
                <a:gd name="T5" fmla="*/ 1574 h 1575"/>
                <a:gd name="T6" fmla="*/ 2175 w 2176"/>
                <a:gd name="T7" fmla="*/ 282 h 1575"/>
                <a:gd name="T8" fmla="*/ 1997 w 2176"/>
                <a:gd name="T9" fmla="*/ 0 h 1575"/>
                <a:gd name="T10" fmla="*/ 1997 w 2176"/>
                <a:gd name="T11" fmla="*/ 0 h 15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76"/>
                <a:gd name="T19" fmla="*/ 0 h 1575"/>
                <a:gd name="T20" fmla="*/ 2176 w 2176"/>
                <a:gd name="T21" fmla="*/ 1575 h 15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76" h="1575">
                  <a:moveTo>
                    <a:pt x="1997" y="0"/>
                  </a:moveTo>
                  <a:lnTo>
                    <a:pt x="0" y="1277"/>
                  </a:lnTo>
                  <a:lnTo>
                    <a:pt x="181" y="1574"/>
                  </a:lnTo>
                  <a:lnTo>
                    <a:pt x="2175" y="282"/>
                  </a:lnTo>
                  <a:lnTo>
                    <a:pt x="1997" y="0"/>
                  </a:lnTo>
                </a:path>
              </a:pathLst>
            </a:custGeom>
            <a:solidFill>
              <a:srgbClr val="FFE13A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2" name="Freeform 59"/>
            <p:cNvSpPr>
              <a:spLocks/>
            </p:cNvSpPr>
            <p:nvPr/>
          </p:nvSpPr>
          <p:spPr bwMode="auto">
            <a:xfrm>
              <a:off x="1601" y="1392"/>
              <a:ext cx="2163" cy="1557"/>
            </a:xfrm>
            <a:custGeom>
              <a:avLst/>
              <a:gdLst>
                <a:gd name="T0" fmla="*/ 1994 w 2163"/>
                <a:gd name="T1" fmla="*/ 0 h 1557"/>
                <a:gd name="T2" fmla="*/ 0 w 2163"/>
                <a:gd name="T3" fmla="*/ 1275 h 1557"/>
                <a:gd name="T4" fmla="*/ 172 w 2163"/>
                <a:gd name="T5" fmla="*/ 1556 h 1557"/>
                <a:gd name="T6" fmla="*/ 2162 w 2163"/>
                <a:gd name="T7" fmla="*/ 269 h 1557"/>
                <a:gd name="T8" fmla="*/ 1994 w 2163"/>
                <a:gd name="T9" fmla="*/ 0 h 1557"/>
                <a:gd name="T10" fmla="*/ 1994 w 2163"/>
                <a:gd name="T11" fmla="*/ 0 h 15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3"/>
                <a:gd name="T19" fmla="*/ 0 h 1557"/>
                <a:gd name="T20" fmla="*/ 2163 w 2163"/>
                <a:gd name="T21" fmla="*/ 1557 h 15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3" h="1557">
                  <a:moveTo>
                    <a:pt x="1994" y="0"/>
                  </a:moveTo>
                  <a:lnTo>
                    <a:pt x="0" y="1275"/>
                  </a:lnTo>
                  <a:lnTo>
                    <a:pt x="172" y="1556"/>
                  </a:lnTo>
                  <a:lnTo>
                    <a:pt x="2162" y="269"/>
                  </a:lnTo>
                  <a:lnTo>
                    <a:pt x="1994" y="0"/>
                  </a:lnTo>
                </a:path>
              </a:pathLst>
            </a:custGeom>
            <a:solidFill>
              <a:srgbClr val="FFE24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3" name="Freeform 60"/>
            <p:cNvSpPr>
              <a:spLocks/>
            </p:cNvSpPr>
            <p:nvPr/>
          </p:nvSpPr>
          <p:spPr bwMode="auto">
            <a:xfrm>
              <a:off x="1608" y="1401"/>
              <a:ext cx="2145" cy="1535"/>
            </a:xfrm>
            <a:custGeom>
              <a:avLst/>
              <a:gdLst>
                <a:gd name="T0" fmla="*/ 1987 w 2145"/>
                <a:gd name="T1" fmla="*/ 0 h 1535"/>
                <a:gd name="T2" fmla="*/ 0 w 2145"/>
                <a:gd name="T3" fmla="*/ 1271 h 1535"/>
                <a:gd name="T4" fmla="*/ 161 w 2145"/>
                <a:gd name="T5" fmla="*/ 1534 h 1535"/>
                <a:gd name="T6" fmla="*/ 2144 w 2145"/>
                <a:gd name="T7" fmla="*/ 251 h 1535"/>
                <a:gd name="T8" fmla="*/ 1987 w 2145"/>
                <a:gd name="T9" fmla="*/ 0 h 1535"/>
                <a:gd name="T10" fmla="*/ 1987 w 2145"/>
                <a:gd name="T11" fmla="*/ 0 h 15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45"/>
                <a:gd name="T19" fmla="*/ 0 h 1535"/>
                <a:gd name="T20" fmla="*/ 2145 w 2145"/>
                <a:gd name="T21" fmla="*/ 1535 h 15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45" h="1535">
                  <a:moveTo>
                    <a:pt x="1987" y="0"/>
                  </a:moveTo>
                  <a:lnTo>
                    <a:pt x="0" y="1271"/>
                  </a:lnTo>
                  <a:lnTo>
                    <a:pt x="161" y="1534"/>
                  </a:lnTo>
                  <a:lnTo>
                    <a:pt x="2144" y="251"/>
                  </a:lnTo>
                  <a:lnTo>
                    <a:pt x="1987" y="0"/>
                  </a:lnTo>
                </a:path>
              </a:pathLst>
            </a:custGeom>
            <a:solidFill>
              <a:srgbClr val="FFE44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4" name="Freeform 61"/>
            <p:cNvSpPr>
              <a:spLocks/>
            </p:cNvSpPr>
            <p:nvPr/>
          </p:nvSpPr>
          <p:spPr bwMode="auto">
            <a:xfrm>
              <a:off x="1612" y="1408"/>
              <a:ext cx="2130" cy="1516"/>
            </a:xfrm>
            <a:custGeom>
              <a:avLst/>
              <a:gdLst>
                <a:gd name="T0" fmla="*/ 1981 w 2130"/>
                <a:gd name="T1" fmla="*/ 0 h 1516"/>
                <a:gd name="T2" fmla="*/ 0 w 2130"/>
                <a:gd name="T3" fmla="*/ 1265 h 1516"/>
                <a:gd name="T4" fmla="*/ 154 w 2130"/>
                <a:gd name="T5" fmla="*/ 1515 h 1516"/>
                <a:gd name="T6" fmla="*/ 2129 w 2130"/>
                <a:gd name="T7" fmla="*/ 236 h 1516"/>
                <a:gd name="T8" fmla="*/ 1981 w 2130"/>
                <a:gd name="T9" fmla="*/ 0 h 1516"/>
                <a:gd name="T10" fmla="*/ 1981 w 2130"/>
                <a:gd name="T11" fmla="*/ 0 h 1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0"/>
                <a:gd name="T19" fmla="*/ 0 h 1516"/>
                <a:gd name="T20" fmla="*/ 2130 w 2130"/>
                <a:gd name="T21" fmla="*/ 1516 h 15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0" h="1516">
                  <a:moveTo>
                    <a:pt x="1981" y="0"/>
                  </a:moveTo>
                  <a:lnTo>
                    <a:pt x="0" y="1265"/>
                  </a:lnTo>
                  <a:lnTo>
                    <a:pt x="154" y="1515"/>
                  </a:lnTo>
                  <a:lnTo>
                    <a:pt x="2129" y="236"/>
                  </a:lnTo>
                  <a:lnTo>
                    <a:pt x="1981" y="0"/>
                  </a:lnTo>
                </a:path>
              </a:pathLst>
            </a:custGeom>
            <a:solidFill>
              <a:srgbClr val="FFE55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5" name="Freeform 62"/>
            <p:cNvSpPr>
              <a:spLocks/>
            </p:cNvSpPr>
            <p:nvPr/>
          </p:nvSpPr>
          <p:spPr bwMode="auto">
            <a:xfrm>
              <a:off x="1619" y="1416"/>
              <a:ext cx="2113" cy="1496"/>
            </a:xfrm>
            <a:custGeom>
              <a:avLst/>
              <a:gdLst>
                <a:gd name="T0" fmla="*/ 1974 w 2113"/>
                <a:gd name="T1" fmla="*/ 0 h 1496"/>
                <a:gd name="T2" fmla="*/ 0 w 2113"/>
                <a:gd name="T3" fmla="*/ 1261 h 1496"/>
                <a:gd name="T4" fmla="*/ 143 w 2113"/>
                <a:gd name="T5" fmla="*/ 1495 h 1496"/>
                <a:gd name="T6" fmla="*/ 2112 w 2113"/>
                <a:gd name="T7" fmla="*/ 218 h 1496"/>
                <a:gd name="T8" fmla="*/ 1974 w 2113"/>
                <a:gd name="T9" fmla="*/ 0 h 1496"/>
                <a:gd name="T10" fmla="*/ 1974 w 2113"/>
                <a:gd name="T11" fmla="*/ 0 h 14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13"/>
                <a:gd name="T19" fmla="*/ 0 h 1496"/>
                <a:gd name="T20" fmla="*/ 2113 w 2113"/>
                <a:gd name="T21" fmla="*/ 1496 h 14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13" h="1496">
                  <a:moveTo>
                    <a:pt x="1974" y="0"/>
                  </a:moveTo>
                  <a:lnTo>
                    <a:pt x="0" y="1261"/>
                  </a:lnTo>
                  <a:lnTo>
                    <a:pt x="143" y="1495"/>
                  </a:lnTo>
                  <a:lnTo>
                    <a:pt x="2112" y="218"/>
                  </a:lnTo>
                  <a:lnTo>
                    <a:pt x="1974" y="0"/>
                  </a:lnTo>
                </a:path>
              </a:pathLst>
            </a:custGeom>
            <a:solidFill>
              <a:srgbClr val="FFE757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6" name="Freeform 63"/>
            <p:cNvSpPr>
              <a:spLocks/>
            </p:cNvSpPr>
            <p:nvPr/>
          </p:nvSpPr>
          <p:spPr bwMode="auto">
            <a:xfrm>
              <a:off x="1622" y="1425"/>
              <a:ext cx="2098" cy="1475"/>
            </a:xfrm>
            <a:custGeom>
              <a:avLst/>
              <a:gdLst>
                <a:gd name="T0" fmla="*/ 1970 w 2098"/>
                <a:gd name="T1" fmla="*/ 0 h 1475"/>
                <a:gd name="T2" fmla="*/ 0 w 2098"/>
                <a:gd name="T3" fmla="*/ 1256 h 1475"/>
                <a:gd name="T4" fmla="*/ 135 w 2098"/>
                <a:gd name="T5" fmla="*/ 1474 h 1475"/>
                <a:gd name="T6" fmla="*/ 2097 w 2098"/>
                <a:gd name="T7" fmla="*/ 202 h 1475"/>
                <a:gd name="T8" fmla="*/ 1970 w 2098"/>
                <a:gd name="T9" fmla="*/ 0 h 1475"/>
                <a:gd name="T10" fmla="*/ 1970 w 2098"/>
                <a:gd name="T11" fmla="*/ 0 h 14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8"/>
                <a:gd name="T19" fmla="*/ 0 h 1475"/>
                <a:gd name="T20" fmla="*/ 2098 w 2098"/>
                <a:gd name="T21" fmla="*/ 1475 h 14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8" h="1475">
                  <a:moveTo>
                    <a:pt x="1970" y="0"/>
                  </a:moveTo>
                  <a:lnTo>
                    <a:pt x="0" y="1256"/>
                  </a:lnTo>
                  <a:lnTo>
                    <a:pt x="135" y="1474"/>
                  </a:lnTo>
                  <a:lnTo>
                    <a:pt x="2097" y="202"/>
                  </a:lnTo>
                  <a:lnTo>
                    <a:pt x="1970" y="0"/>
                  </a:lnTo>
                </a:path>
              </a:pathLst>
            </a:custGeom>
            <a:solidFill>
              <a:srgbClr val="FFE85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7" name="Freeform 64"/>
            <p:cNvSpPr>
              <a:spLocks/>
            </p:cNvSpPr>
            <p:nvPr/>
          </p:nvSpPr>
          <p:spPr bwMode="auto">
            <a:xfrm>
              <a:off x="1629" y="1433"/>
              <a:ext cx="2083" cy="1454"/>
            </a:xfrm>
            <a:custGeom>
              <a:avLst/>
              <a:gdLst>
                <a:gd name="T0" fmla="*/ 1965 w 2083"/>
                <a:gd name="T1" fmla="*/ 0 h 1454"/>
                <a:gd name="T2" fmla="*/ 0 w 2083"/>
                <a:gd name="T3" fmla="*/ 1252 h 1454"/>
                <a:gd name="T4" fmla="*/ 126 w 2083"/>
                <a:gd name="T5" fmla="*/ 1453 h 1454"/>
                <a:gd name="T6" fmla="*/ 2082 w 2083"/>
                <a:gd name="T7" fmla="*/ 185 h 1454"/>
                <a:gd name="T8" fmla="*/ 1965 w 2083"/>
                <a:gd name="T9" fmla="*/ 0 h 1454"/>
                <a:gd name="T10" fmla="*/ 1965 w 2083"/>
                <a:gd name="T11" fmla="*/ 0 h 14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3"/>
                <a:gd name="T19" fmla="*/ 0 h 1454"/>
                <a:gd name="T20" fmla="*/ 2083 w 2083"/>
                <a:gd name="T21" fmla="*/ 1454 h 14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3" h="1454">
                  <a:moveTo>
                    <a:pt x="1965" y="0"/>
                  </a:moveTo>
                  <a:lnTo>
                    <a:pt x="0" y="1252"/>
                  </a:lnTo>
                  <a:lnTo>
                    <a:pt x="126" y="1453"/>
                  </a:lnTo>
                  <a:lnTo>
                    <a:pt x="2082" y="185"/>
                  </a:lnTo>
                  <a:lnTo>
                    <a:pt x="1965" y="0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8" name="Freeform 65"/>
            <p:cNvSpPr>
              <a:spLocks/>
            </p:cNvSpPr>
            <p:nvPr/>
          </p:nvSpPr>
          <p:spPr bwMode="auto">
            <a:xfrm>
              <a:off x="1632" y="1440"/>
              <a:ext cx="2068" cy="1435"/>
            </a:xfrm>
            <a:custGeom>
              <a:avLst/>
              <a:gdLst>
                <a:gd name="T0" fmla="*/ 1961 w 2068"/>
                <a:gd name="T1" fmla="*/ 0 h 1435"/>
                <a:gd name="T2" fmla="*/ 0 w 2068"/>
                <a:gd name="T3" fmla="*/ 1250 h 1435"/>
                <a:gd name="T4" fmla="*/ 115 w 2068"/>
                <a:gd name="T5" fmla="*/ 1434 h 1435"/>
                <a:gd name="T6" fmla="*/ 2067 w 2068"/>
                <a:gd name="T7" fmla="*/ 172 h 1435"/>
                <a:gd name="T8" fmla="*/ 1961 w 2068"/>
                <a:gd name="T9" fmla="*/ 0 h 1435"/>
                <a:gd name="T10" fmla="*/ 1961 w 2068"/>
                <a:gd name="T11" fmla="*/ 0 h 14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8"/>
                <a:gd name="T19" fmla="*/ 0 h 1435"/>
                <a:gd name="T20" fmla="*/ 2068 w 2068"/>
                <a:gd name="T21" fmla="*/ 1435 h 14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8" h="1435">
                  <a:moveTo>
                    <a:pt x="1961" y="0"/>
                  </a:moveTo>
                  <a:lnTo>
                    <a:pt x="0" y="1250"/>
                  </a:lnTo>
                  <a:lnTo>
                    <a:pt x="115" y="1434"/>
                  </a:lnTo>
                  <a:lnTo>
                    <a:pt x="2067" y="172"/>
                  </a:lnTo>
                  <a:lnTo>
                    <a:pt x="1961" y="0"/>
                  </a:lnTo>
                </a:path>
              </a:pathLst>
            </a:custGeom>
            <a:solidFill>
              <a:srgbClr val="FFEB6D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9" name="Freeform 66"/>
            <p:cNvSpPr>
              <a:spLocks/>
            </p:cNvSpPr>
            <p:nvPr/>
          </p:nvSpPr>
          <p:spPr bwMode="auto">
            <a:xfrm>
              <a:off x="1638" y="1447"/>
              <a:ext cx="2052" cy="1415"/>
            </a:xfrm>
            <a:custGeom>
              <a:avLst/>
              <a:gdLst>
                <a:gd name="T0" fmla="*/ 1955 w 2052"/>
                <a:gd name="T1" fmla="*/ 0 h 1415"/>
                <a:gd name="T2" fmla="*/ 0 w 2052"/>
                <a:gd name="T3" fmla="*/ 1247 h 1415"/>
                <a:gd name="T4" fmla="*/ 105 w 2052"/>
                <a:gd name="T5" fmla="*/ 1414 h 1415"/>
                <a:gd name="T6" fmla="*/ 2051 w 2052"/>
                <a:gd name="T7" fmla="*/ 155 h 1415"/>
                <a:gd name="T8" fmla="*/ 1955 w 2052"/>
                <a:gd name="T9" fmla="*/ 0 h 1415"/>
                <a:gd name="T10" fmla="*/ 1955 w 2052"/>
                <a:gd name="T11" fmla="*/ 0 h 14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2"/>
                <a:gd name="T19" fmla="*/ 0 h 1415"/>
                <a:gd name="T20" fmla="*/ 2052 w 2052"/>
                <a:gd name="T21" fmla="*/ 1415 h 14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2" h="1415">
                  <a:moveTo>
                    <a:pt x="1955" y="0"/>
                  </a:moveTo>
                  <a:lnTo>
                    <a:pt x="0" y="1247"/>
                  </a:lnTo>
                  <a:lnTo>
                    <a:pt x="105" y="1414"/>
                  </a:lnTo>
                  <a:lnTo>
                    <a:pt x="2051" y="155"/>
                  </a:lnTo>
                  <a:lnTo>
                    <a:pt x="1955" y="0"/>
                  </a:lnTo>
                </a:path>
              </a:pathLst>
            </a:custGeom>
            <a:solidFill>
              <a:srgbClr val="FFED74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0" name="Freeform 67"/>
            <p:cNvSpPr>
              <a:spLocks/>
            </p:cNvSpPr>
            <p:nvPr/>
          </p:nvSpPr>
          <p:spPr bwMode="auto">
            <a:xfrm>
              <a:off x="1643" y="1457"/>
              <a:ext cx="2037" cy="1392"/>
            </a:xfrm>
            <a:custGeom>
              <a:avLst/>
              <a:gdLst>
                <a:gd name="T0" fmla="*/ 1949 w 2037"/>
                <a:gd name="T1" fmla="*/ 0 h 1392"/>
                <a:gd name="T2" fmla="*/ 0 w 2037"/>
                <a:gd name="T3" fmla="*/ 1241 h 1392"/>
                <a:gd name="T4" fmla="*/ 96 w 2037"/>
                <a:gd name="T5" fmla="*/ 1391 h 1392"/>
                <a:gd name="T6" fmla="*/ 2036 w 2037"/>
                <a:gd name="T7" fmla="*/ 138 h 1392"/>
                <a:gd name="T8" fmla="*/ 1949 w 2037"/>
                <a:gd name="T9" fmla="*/ 0 h 1392"/>
                <a:gd name="T10" fmla="*/ 1949 w 2037"/>
                <a:gd name="T11" fmla="*/ 0 h 13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37"/>
                <a:gd name="T19" fmla="*/ 0 h 1392"/>
                <a:gd name="T20" fmla="*/ 2037 w 2037"/>
                <a:gd name="T21" fmla="*/ 1392 h 13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37" h="1392">
                  <a:moveTo>
                    <a:pt x="1949" y="0"/>
                  </a:moveTo>
                  <a:lnTo>
                    <a:pt x="0" y="1241"/>
                  </a:lnTo>
                  <a:lnTo>
                    <a:pt x="96" y="1391"/>
                  </a:lnTo>
                  <a:lnTo>
                    <a:pt x="2036" y="138"/>
                  </a:lnTo>
                  <a:lnTo>
                    <a:pt x="1949" y="0"/>
                  </a:lnTo>
                </a:path>
              </a:pathLst>
            </a:custGeom>
            <a:solidFill>
              <a:srgbClr val="FFEE7B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1" name="Freeform 68"/>
            <p:cNvSpPr>
              <a:spLocks/>
            </p:cNvSpPr>
            <p:nvPr/>
          </p:nvSpPr>
          <p:spPr bwMode="auto">
            <a:xfrm>
              <a:off x="1646" y="1465"/>
              <a:ext cx="2022" cy="1371"/>
            </a:xfrm>
            <a:custGeom>
              <a:avLst/>
              <a:gdLst>
                <a:gd name="T0" fmla="*/ 1945 w 2022"/>
                <a:gd name="T1" fmla="*/ 0 h 1371"/>
                <a:gd name="T2" fmla="*/ 0 w 2022"/>
                <a:gd name="T3" fmla="*/ 1238 h 1371"/>
                <a:gd name="T4" fmla="*/ 88 w 2022"/>
                <a:gd name="T5" fmla="*/ 1370 h 1371"/>
                <a:gd name="T6" fmla="*/ 2021 w 2022"/>
                <a:gd name="T7" fmla="*/ 122 h 1371"/>
                <a:gd name="T8" fmla="*/ 1945 w 2022"/>
                <a:gd name="T9" fmla="*/ 0 h 1371"/>
                <a:gd name="T10" fmla="*/ 1945 w 2022"/>
                <a:gd name="T11" fmla="*/ 0 h 13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22"/>
                <a:gd name="T19" fmla="*/ 0 h 1371"/>
                <a:gd name="T20" fmla="*/ 2022 w 2022"/>
                <a:gd name="T21" fmla="*/ 1371 h 13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22" h="1371">
                  <a:moveTo>
                    <a:pt x="1945" y="0"/>
                  </a:moveTo>
                  <a:lnTo>
                    <a:pt x="0" y="1238"/>
                  </a:lnTo>
                  <a:lnTo>
                    <a:pt x="88" y="1370"/>
                  </a:lnTo>
                  <a:lnTo>
                    <a:pt x="2021" y="122"/>
                  </a:lnTo>
                  <a:lnTo>
                    <a:pt x="1945" y="0"/>
                  </a:lnTo>
                </a:path>
              </a:pathLst>
            </a:custGeom>
            <a:solidFill>
              <a:srgbClr val="FFF082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2" name="Freeform 69"/>
            <p:cNvSpPr>
              <a:spLocks/>
            </p:cNvSpPr>
            <p:nvPr/>
          </p:nvSpPr>
          <p:spPr bwMode="auto">
            <a:xfrm>
              <a:off x="1653" y="1474"/>
              <a:ext cx="2005" cy="1350"/>
            </a:xfrm>
            <a:custGeom>
              <a:avLst/>
              <a:gdLst>
                <a:gd name="T0" fmla="*/ 1938 w 2005"/>
                <a:gd name="T1" fmla="*/ 0 h 1350"/>
                <a:gd name="T2" fmla="*/ 0 w 2005"/>
                <a:gd name="T3" fmla="*/ 1232 h 1350"/>
                <a:gd name="T4" fmla="*/ 78 w 2005"/>
                <a:gd name="T5" fmla="*/ 1349 h 1350"/>
                <a:gd name="T6" fmla="*/ 2004 w 2005"/>
                <a:gd name="T7" fmla="*/ 106 h 1350"/>
                <a:gd name="T8" fmla="*/ 1938 w 2005"/>
                <a:gd name="T9" fmla="*/ 0 h 1350"/>
                <a:gd name="T10" fmla="*/ 1938 w 2005"/>
                <a:gd name="T11" fmla="*/ 0 h 1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5"/>
                <a:gd name="T19" fmla="*/ 0 h 1350"/>
                <a:gd name="T20" fmla="*/ 2005 w 2005"/>
                <a:gd name="T21" fmla="*/ 1350 h 1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5" h="1350">
                  <a:moveTo>
                    <a:pt x="1938" y="0"/>
                  </a:moveTo>
                  <a:lnTo>
                    <a:pt x="0" y="1232"/>
                  </a:lnTo>
                  <a:lnTo>
                    <a:pt x="78" y="1349"/>
                  </a:lnTo>
                  <a:lnTo>
                    <a:pt x="2004" y="106"/>
                  </a:lnTo>
                  <a:lnTo>
                    <a:pt x="1938" y="0"/>
                  </a:lnTo>
                </a:path>
              </a:pathLst>
            </a:custGeom>
            <a:solidFill>
              <a:srgbClr val="FFF18A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3" name="Freeform 70"/>
            <p:cNvSpPr>
              <a:spLocks/>
            </p:cNvSpPr>
            <p:nvPr/>
          </p:nvSpPr>
          <p:spPr bwMode="auto">
            <a:xfrm>
              <a:off x="1656" y="1481"/>
              <a:ext cx="1990" cy="1330"/>
            </a:xfrm>
            <a:custGeom>
              <a:avLst/>
              <a:gdLst>
                <a:gd name="T0" fmla="*/ 1933 w 1990"/>
                <a:gd name="T1" fmla="*/ 0 h 1330"/>
                <a:gd name="T2" fmla="*/ 0 w 1990"/>
                <a:gd name="T3" fmla="*/ 1229 h 1330"/>
                <a:gd name="T4" fmla="*/ 69 w 1990"/>
                <a:gd name="T5" fmla="*/ 1329 h 1330"/>
                <a:gd name="T6" fmla="*/ 1989 w 1990"/>
                <a:gd name="T7" fmla="*/ 91 h 1330"/>
                <a:gd name="T8" fmla="*/ 1933 w 1990"/>
                <a:gd name="T9" fmla="*/ 0 h 1330"/>
                <a:gd name="T10" fmla="*/ 1933 w 1990"/>
                <a:gd name="T11" fmla="*/ 0 h 1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0"/>
                <a:gd name="T19" fmla="*/ 0 h 1330"/>
                <a:gd name="T20" fmla="*/ 1990 w 1990"/>
                <a:gd name="T21" fmla="*/ 1330 h 1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0" h="1330">
                  <a:moveTo>
                    <a:pt x="1933" y="0"/>
                  </a:moveTo>
                  <a:lnTo>
                    <a:pt x="0" y="1229"/>
                  </a:lnTo>
                  <a:lnTo>
                    <a:pt x="69" y="1329"/>
                  </a:lnTo>
                  <a:lnTo>
                    <a:pt x="1989" y="91"/>
                  </a:lnTo>
                  <a:lnTo>
                    <a:pt x="1933" y="0"/>
                  </a:lnTo>
                </a:path>
              </a:pathLst>
            </a:custGeom>
            <a:solidFill>
              <a:srgbClr val="FFF29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4" name="Freeform 71"/>
            <p:cNvSpPr>
              <a:spLocks/>
            </p:cNvSpPr>
            <p:nvPr/>
          </p:nvSpPr>
          <p:spPr bwMode="auto">
            <a:xfrm>
              <a:off x="1660" y="1489"/>
              <a:ext cx="1976" cy="1311"/>
            </a:xfrm>
            <a:custGeom>
              <a:avLst/>
              <a:gdLst>
                <a:gd name="T0" fmla="*/ 1928 w 1976"/>
                <a:gd name="T1" fmla="*/ 0 h 1311"/>
                <a:gd name="T2" fmla="*/ 0 w 1976"/>
                <a:gd name="T3" fmla="*/ 1227 h 1311"/>
                <a:gd name="T4" fmla="*/ 61 w 1976"/>
                <a:gd name="T5" fmla="*/ 1310 h 1311"/>
                <a:gd name="T6" fmla="*/ 1975 w 1976"/>
                <a:gd name="T7" fmla="*/ 75 h 1311"/>
                <a:gd name="T8" fmla="*/ 1928 w 1976"/>
                <a:gd name="T9" fmla="*/ 0 h 1311"/>
                <a:gd name="T10" fmla="*/ 1928 w 1976"/>
                <a:gd name="T11" fmla="*/ 0 h 13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76"/>
                <a:gd name="T19" fmla="*/ 0 h 1311"/>
                <a:gd name="T20" fmla="*/ 1976 w 1976"/>
                <a:gd name="T21" fmla="*/ 1311 h 13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76" h="1311">
                  <a:moveTo>
                    <a:pt x="1928" y="0"/>
                  </a:moveTo>
                  <a:lnTo>
                    <a:pt x="0" y="1227"/>
                  </a:lnTo>
                  <a:lnTo>
                    <a:pt x="61" y="1310"/>
                  </a:lnTo>
                  <a:lnTo>
                    <a:pt x="1975" y="75"/>
                  </a:lnTo>
                  <a:lnTo>
                    <a:pt x="1928" y="0"/>
                  </a:lnTo>
                </a:path>
              </a:pathLst>
            </a:custGeom>
            <a:solidFill>
              <a:srgbClr val="FFF49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5" name="Freeform 72"/>
            <p:cNvSpPr>
              <a:spLocks/>
            </p:cNvSpPr>
            <p:nvPr/>
          </p:nvSpPr>
          <p:spPr bwMode="auto">
            <a:xfrm>
              <a:off x="1665" y="1498"/>
              <a:ext cx="1961" cy="1289"/>
            </a:xfrm>
            <a:custGeom>
              <a:avLst/>
              <a:gdLst>
                <a:gd name="T0" fmla="*/ 1924 w 1961"/>
                <a:gd name="T1" fmla="*/ 0 h 1289"/>
                <a:gd name="T2" fmla="*/ 0 w 1961"/>
                <a:gd name="T3" fmla="*/ 1223 h 1289"/>
                <a:gd name="T4" fmla="*/ 52 w 1961"/>
                <a:gd name="T5" fmla="*/ 1288 h 1289"/>
                <a:gd name="T6" fmla="*/ 1960 w 1961"/>
                <a:gd name="T7" fmla="*/ 58 h 1289"/>
                <a:gd name="T8" fmla="*/ 1924 w 1961"/>
                <a:gd name="T9" fmla="*/ 0 h 1289"/>
                <a:gd name="T10" fmla="*/ 1924 w 1961"/>
                <a:gd name="T11" fmla="*/ 0 h 12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61"/>
                <a:gd name="T19" fmla="*/ 0 h 1289"/>
                <a:gd name="T20" fmla="*/ 1961 w 1961"/>
                <a:gd name="T21" fmla="*/ 1289 h 12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61" h="1289">
                  <a:moveTo>
                    <a:pt x="1924" y="0"/>
                  </a:moveTo>
                  <a:lnTo>
                    <a:pt x="0" y="1223"/>
                  </a:lnTo>
                  <a:lnTo>
                    <a:pt x="52" y="1288"/>
                  </a:lnTo>
                  <a:lnTo>
                    <a:pt x="1960" y="58"/>
                  </a:lnTo>
                  <a:lnTo>
                    <a:pt x="1924" y="0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6" name="Freeform 73"/>
            <p:cNvSpPr>
              <a:spLocks/>
            </p:cNvSpPr>
            <p:nvPr/>
          </p:nvSpPr>
          <p:spPr bwMode="auto">
            <a:xfrm>
              <a:off x="1672" y="1506"/>
              <a:ext cx="1945" cy="1270"/>
            </a:xfrm>
            <a:custGeom>
              <a:avLst/>
              <a:gdLst>
                <a:gd name="T0" fmla="*/ 1917 w 1945"/>
                <a:gd name="T1" fmla="*/ 0 h 1270"/>
                <a:gd name="T2" fmla="*/ 0 w 1945"/>
                <a:gd name="T3" fmla="*/ 1218 h 1270"/>
                <a:gd name="T4" fmla="*/ 41 w 1945"/>
                <a:gd name="T5" fmla="*/ 1269 h 1270"/>
                <a:gd name="T6" fmla="*/ 1944 w 1945"/>
                <a:gd name="T7" fmla="*/ 41 h 1270"/>
                <a:gd name="T8" fmla="*/ 1917 w 1945"/>
                <a:gd name="T9" fmla="*/ 0 h 1270"/>
                <a:gd name="T10" fmla="*/ 1917 w 1945"/>
                <a:gd name="T11" fmla="*/ 0 h 12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45"/>
                <a:gd name="T19" fmla="*/ 0 h 1270"/>
                <a:gd name="T20" fmla="*/ 1945 w 1945"/>
                <a:gd name="T21" fmla="*/ 1270 h 12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45" h="1270">
                  <a:moveTo>
                    <a:pt x="1917" y="0"/>
                  </a:moveTo>
                  <a:lnTo>
                    <a:pt x="0" y="1218"/>
                  </a:lnTo>
                  <a:lnTo>
                    <a:pt x="41" y="1269"/>
                  </a:lnTo>
                  <a:lnTo>
                    <a:pt x="1944" y="41"/>
                  </a:lnTo>
                  <a:lnTo>
                    <a:pt x="1917" y="0"/>
                  </a:lnTo>
                </a:path>
              </a:pathLst>
            </a:custGeom>
            <a:solidFill>
              <a:srgbClr val="FFF7A7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7" name="Freeform 74"/>
            <p:cNvSpPr>
              <a:spLocks/>
            </p:cNvSpPr>
            <p:nvPr/>
          </p:nvSpPr>
          <p:spPr bwMode="auto">
            <a:xfrm>
              <a:off x="1826" y="1782"/>
              <a:ext cx="2134" cy="1403"/>
            </a:xfrm>
            <a:custGeom>
              <a:avLst/>
              <a:gdLst>
                <a:gd name="T0" fmla="*/ 16 w 2134"/>
                <a:gd name="T1" fmla="*/ 1338 h 1403"/>
                <a:gd name="T2" fmla="*/ 8 w 2134"/>
                <a:gd name="T3" fmla="*/ 1347 h 1403"/>
                <a:gd name="T4" fmla="*/ 2 w 2134"/>
                <a:gd name="T5" fmla="*/ 1355 h 1403"/>
                <a:gd name="T6" fmla="*/ 0 w 2134"/>
                <a:gd name="T7" fmla="*/ 1365 h 1403"/>
                <a:gd name="T8" fmla="*/ 2 w 2134"/>
                <a:gd name="T9" fmla="*/ 1376 h 1403"/>
                <a:gd name="T10" fmla="*/ 6 w 2134"/>
                <a:gd name="T11" fmla="*/ 1385 h 1403"/>
                <a:gd name="T12" fmla="*/ 6 w 2134"/>
                <a:gd name="T13" fmla="*/ 1385 h 1403"/>
                <a:gd name="T14" fmla="*/ 12 w 2134"/>
                <a:gd name="T15" fmla="*/ 1393 h 1403"/>
                <a:gd name="T16" fmla="*/ 23 w 2134"/>
                <a:gd name="T17" fmla="*/ 1399 h 1403"/>
                <a:gd name="T18" fmla="*/ 31 w 2134"/>
                <a:gd name="T19" fmla="*/ 1402 h 1403"/>
                <a:gd name="T20" fmla="*/ 44 w 2134"/>
                <a:gd name="T21" fmla="*/ 1399 h 1403"/>
                <a:gd name="T22" fmla="*/ 55 w 2134"/>
                <a:gd name="T23" fmla="*/ 1395 h 1403"/>
                <a:gd name="T24" fmla="*/ 2115 w 2134"/>
                <a:gd name="T25" fmla="*/ 61 h 1403"/>
                <a:gd name="T26" fmla="*/ 2115 w 2134"/>
                <a:gd name="T27" fmla="*/ 61 h 1403"/>
                <a:gd name="T28" fmla="*/ 2124 w 2134"/>
                <a:gd name="T29" fmla="*/ 54 h 1403"/>
                <a:gd name="T30" fmla="*/ 2128 w 2134"/>
                <a:gd name="T31" fmla="*/ 46 h 1403"/>
                <a:gd name="T32" fmla="*/ 2133 w 2134"/>
                <a:gd name="T33" fmla="*/ 36 h 1403"/>
                <a:gd name="T34" fmla="*/ 2130 w 2134"/>
                <a:gd name="T35" fmla="*/ 25 h 1403"/>
                <a:gd name="T36" fmla="*/ 2126 w 2134"/>
                <a:gd name="T37" fmla="*/ 15 h 1403"/>
                <a:gd name="T38" fmla="*/ 2126 w 2134"/>
                <a:gd name="T39" fmla="*/ 15 h 1403"/>
                <a:gd name="T40" fmla="*/ 2119 w 2134"/>
                <a:gd name="T41" fmla="*/ 6 h 1403"/>
                <a:gd name="T42" fmla="*/ 2109 w 2134"/>
                <a:gd name="T43" fmla="*/ 2 h 1403"/>
                <a:gd name="T44" fmla="*/ 2098 w 2134"/>
                <a:gd name="T45" fmla="*/ 0 h 1403"/>
                <a:gd name="T46" fmla="*/ 2090 w 2134"/>
                <a:gd name="T47" fmla="*/ 0 h 1403"/>
                <a:gd name="T48" fmla="*/ 2080 w 2134"/>
                <a:gd name="T49" fmla="*/ 4 h 1403"/>
                <a:gd name="T50" fmla="*/ 16 w 2134"/>
                <a:gd name="T51" fmla="*/ 1338 h 1403"/>
                <a:gd name="T52" fmla="*/ 16 w 2134"/>
                <a:gd name="T53" fmla="*/ 1338 h 140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4"/>
                <a:gd name="T82" fmla="*/ 0 h 1403"/>
                <a:gd name="T83" fmla="*/ 2134 w 2134"/>
                <a:gd name="T84" fmla="*/ 1403 h 140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4" h="1403">
                  <a:moveTo>
                    <a:pt x="16" y="1338"/>
                  </a:moveTo>
                  <a:lnTo>
                    <a:pt x="8" y="1347"/>
                  </a:lnTo>
                  <a:lnTo>
                    <a:pt x="2" y="1355"/>
                  </a:lnTo>
                  <a:lnTo>
                    <a:pt x="0" y="1365"/>
                  </a:lnTo>
                  <a:lnTo>
                    <a:pt x="2" y="1376"/>
                  </a:lnTo>
                  <a:lnTo>
                    <a:pt x="6" y="1385"/>
                  </a:lnTo>
                  <a:lnTo>
                    <a:pt x="12" y="1393"/>
                  </a:lnTo>
                  <a:lnTo>
                    <a:pt x="23" y="1399"/>
                  </a:lnTo>
                  <a:lnTo>
                    <a:pt x="31" y="1402"/>
                  </a:lnTo>
                  <a:lnTo>
                    <a:pt x="44" y="1399"/>
                  </a:lnTo>
                  <a:lnTo>
                    <a:pt x="55" y="1395"/>
                  </a:lnTo>
                  <a:lnTo>
                    <a:pt x="2115" y="61"/>
                  </a:lnTo>
                  <a:lnTo>
                    <a:pt x="2124" y="54"/>
                  </a:lnTo>
                  <a:lnTo>
                    <a:pt x="2128" y="46"/>
                  </a:lnTo>
                  <a:lnTo>
                    <a:pt x="2133" y="36"/>
                  </a:lnTo>
                  <a:lnTo>
                    <a:pt x="2130" y="25"/>
                  </a:lnTo>
                  <a:lnTo>
                    <a:pt x="2126" y="15"/>
                  </a:lnTo>
                  <a:lnTo>
                    <a:pt x="2119" y="6"/>
                  </a:lnTo>
                  <a:lnTo>
                    <a:pt x="2109" y="2"/>
                  </a:lnTo>
                  <a:lnTo>
                    <a:pt x="2098" y="0"/>
                  </a:lnTo>
                  <a:lnTo>
                    <a:pt x="2090" y="0"/>
                  </a:lnTo>
                  <a:lnTo>
                    <a:pt x="2080" y="4"/>
                  </a:lnTo>
                  <a:lnTo>
                    <a:pt x="16" y="133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8" name="Freeform 75"/>
            <p:cNvSpPr>
              <a:spLocks/>
            </p:cNvSpPr>
            <p:nvPr/>
          </p:nvSpPr>
          <p:spPr bwMode="auto">
            <a:xfrm>
              <a:off x="1789" y="1727"/>
              <a:ext cx="2130" cy="1401"/>
            </a:xfrm>
            <a:custGeom>
              <a:avLst/>
              <a:gdLst>
                <a:gd name="T0" fmla="*/ 17 w 2130"/>
                <a:gd name="T1" fmla="*/ 1337 h 1401"/>
                <a:gd name="T2" fmla="*/ 8 w 2130"/>
                <a:gd name="T3" fmla="*/ 1345 h 1401"/>
                <a:gd name="T4" fmla="*/ 2 w 2130"/>
                <a:gd name="T5" fmla="*/ 1353 h 1401"/>
                <a:gd name="T6" fmla="*/ 0 w 2130"/>
                <a:gd name="T7" fmla="*/ 1364 h 1401"/>
                <a:gd name="T8" fmla="*/ 0 w 2130"/>
                <a:gd name="T9" fmla="*/ 1374 h 1401"/>
                <a:gd name="T10" fmla="*/ 6 w 2130"/>
                <a:gd name="T11" fmla="*/ 1385 h 1401"/>
                <a:gd name="T12" fmla="*/ 6 w 2130"/>
                <a:gd name="T13" fmla="*/ 1385 h 1401"/>
                <a:gd name="T14" fmla="*/ 13 w 2130"/>
                <a:gd name="T15" fmla="*/ 1393 h 1401"/>
                <a:gd name="T16" fmla="*/ 20 w 2130"/>
                <a:gd name="T17" fmla="*/ 1397 h 1401"/>
                <a:gd name="T18" fmla="*/ 31 w 2130"/>
                <a:gd name="T19" fmla="*/ 1400 h 1401"/>
                <a:gd name="T20" fmla="*/ 42 w 2130"/>
                <a:gd name="T21" fmla="*/ 1400 h 1401"/>
                <a:gd name="T22" fmla="*/ 52 w 2130"/>
                <a:gd name="T23" fmla="*/ 1395 h 1401"/>
                <a:gd name="T24" fmla="*/ 2114 w 2130"/>
                <a:gd name="T25" fmla="*/ 63 h 1401"/>
                <a:gd name="T26" fmla="*/ 2114 w 2130"/>
                <a:gd name="T27" fmla="*/ 63 h 1401"/>
                <a:gd name="T28" fmla="*/ 2123 w 2130"/>
                <a:gd name="T29" fmla="*/ 54 h 1401"/>
                <a:gd name="T30" fmla="*/ 2126 w 2130"/>
                <a:gd name="T31" fmla="*/ 47 h 1401"/>
                <a:gd name="T32" fmla="*/ 2129 w 2130"/>
                <a:gd name="T33" fmla="*/ 36 h 1401"/>
                <a:gd name="T34" fmla="*/ 2126 w 2130"/>
                <a:gd name="T35" fmla="*/ 25 h 1401"/>
                <a:gd name="T36" fmla="*/ 2123 w 2130"/>
                <a:gd name="T37" fmla="*/ 15 h 1401"/>
                <a:gd name="T38" fmla="*/ 2123 w 2130"/>
                <a:gd name="T39" fmla="*/ 15 h 1401"/>
                <a:gd name="T40" fmla="*/ 2116 w 2130"/>
                <a:gd name="T41" fmla="*/ 6 h 1401"/>
                <a:gd name="T42" fmla="*/ 2105 w 2130"/>
                <a:gd name="T43" fmla="*/ 2 h 1401"/>
                <a:gd name="T44" fmla="*/ 2098 w 2130"/>
                <a:gd name="T45" fmla="*/ 0 h 1401"/>
                <a:gd name="T46" fmla="*/ 2087 w 2130"/>
                <a:gd name="T47" fmla="*/ 0 h 1401"/>
                <a:gd name="T48" fmla="*/ 2077 w 2130"/>
                <a:gd name="T49" fmla="*/ 4 h 1401"/>
                <a:gd name="T50" fmla="*/ 17 w 2130"/>
                <a:gd name="T51" fmla="*/ 1337 h 1401"/>
                <a:gd name="T52" fmla="*/ 17 w 2130"/>
                <a:gd name="T53" fmla="*/ 1337 h 14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0"/>
                <a:gd name="T82" fmla="*/ 0 h 1401"/>
                <a:gd name="T83" fmla="*/ 2130 w 2130"/>
                <a:gd name="T84" fmla="*/ 1401 h 14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0" h="1401">
                  <a:moveTo>
                    <a:pt x="17" y="1337"/>
                  </a:moveTo>
                  <a:lnTo>
                    <a:pt x="8" y="1345"/>
                  </a:lnTo>
                  <a:lnTo>
                    <a:pt x="2" y="1353"/>
                  </a:lnTo>
                  <a:lnTo>
                    <a:pt x="0" y="1364"/>
                  </a:lnTo>
                  <a:lnTo>
                    <a:pt x="0" y="1374"/>
                  </a:lnTo>
                  <a:lnTo>
                    <a:pt x="6" y="1385"/>
                  </a:lnTo>
                  <a:lnTo>
                    <a:pt x="13" y="1393"/>
                  </a:lnTo>
                  <a:lnTo>
                    <a:pt x="20" y="1397"/>
                  </a:lnTo>
                  <a:lnTo>
                    <a:pt x="31" y="1400"/>
                  </a:lnTo>
                  <a:lnTo>
                    <a:pt x="42" y="1400"/>
                  </a:lnTo>
                  <a:lnTo>
                    <a:pt x="52" y="1395"/>
                  </a:lnTo>
                  <a:lnTo>
                    <a:pt x="2114" y="63"/>
                  </a:lnTo>
                  <a:lnTo>
                    <a:pt x="2123" y="54"/>
                  </a:lnTo>
                  <a:lnTo>
                    <a:pt x="2126" y="47"/>
                  </a:lnTo>
                  <a:lnTo>
                    <a:pt x="2129" y="36"/>
                  </a:lnTo>
                  <a:lnTo>
                    <a:pt x="2126" y="25"/>
                  </a:lnTo>
                  <a:lnTo>
                    <a:pt x="2123" y="15"/>
                  </a:lnTo>
                  <a:lnTo>
                    <a:pt x="2116" y="6"/>
                  </a:lnTo>
                  <a:lnTo>
                    <a:pt x="2105" y="2"/>
                  </a:lnTo>
                  <a:lnTo>
                    <a:pt x="2098" y="0"/>
                  </a:lnTo>
                  <a:lnTo>
                    <a:pt x="2087" y="0"/>
                  </a:lnTo>
                  <a:lnTo>
                    <a:pt x="2077" y="4"/>
                  </a:lnTo>
                  <a:lnTo>
                    <a:pt x="17" y="133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9" name="Freeform 76"/>
            <p:cNvSpPr>
              <a:spLocks/>
            </p:cNvSpPr>
            <p:nvPr/>
          </p:nvSpPr>
          <p:spPr bwMode="auto">
            <a:xfrm>
              <a:off x="1751" y="1662"/>
              <a:ext cx="2129" cy="1407"/>
            </a:xfrm>
            <a:custGeom>
              <a:avLst/>
              <a:gdLst>
                <a:gd name="T0" fmla="*/ 18 w 2129"/>
                <a:gd name="T1" fmla="*/ 1327 h 1407"/>
                <a:gd name="T2" fmla="*/ 8 w 2129"/>
                <a:gd name="T3" fmla="*/ 1335 h 1407"/>
                <a:gd name="T4" fmla="*/ 2 w 2129"/>
                <a:gd name="T5" fmla="*/ 1348 h 1407"/>
                <a:gd name="T6" fmla="*/ 0 w 2129"/>
                <a:gd name="T7" fmla="*/ 1360 h 1407"/>
                <a:gd name="T8" fmla="*/ 2 w 2129"/>
                <a:gd name="T9" fmla="*/ 1374 h 1407"/>
                <a:gd name="T10" fmla="*/ 6 w 2129"/>
                <a:gd name="T11" fmla="*/ 1386 h 1407"/>
                <a:gd name="T12" fmla="*/ 6 w 2129"/>
                <a:gd name="T13" fmla="*/ 1386 h 1407"/>
                <a:gd name="T14" fmla="*/ 14 w 2129"/>
                <a:gd name="T15" fmla="*/ 1397 h 1407"/>
                <a:gd name="T16" fmla="*/ 27 w 2129"/>
                <a:gd name="T17" fmla="*/ 1401 h 1407"/>
                <a:gd name="T18" fmla="*/ 39 w 2129"/>
                <a:gd name="T19" fmla="*/ 1406 h 1407"/>
                <a:gd name="T20" fmla="*/ 52 w 2129"/>
                <a:gd name="T21" fmla="*/ 1403 h 1407"/>
                <a:gd name="T22" fmla="*/ 64 w 2129"/>
                <a:gd name="T23" fmla="*/ 1397 h 1407"/>
                <a:gd name="T24" fmla="*/ 2109 w 2129"/>
                <a:gd name="T25" fmla="*/ 78 h 1407"/>
                <a:gd name="T26" fmla="*/ 2109 w 2129"/>
                <a:gd name="T27" fmla="*/ 78 h 1407"/>
                <a:gd name="T28" fmla="*/ 2117 w 2129"/>
                <a:gd name="T29" fmla="*/ 67 h 1407"/>
                <a:gd name="T30" fmla="*/ 2123 w 2129"/>
                <a:gd name="T31" fmla="*/ 57 h 1407"/>
                <a:gd name="T32" fmla="*/ 2128 w 2129"/>
                <a:gd name="T33" fmla="*/ 43 h 1407"/>
                <a:gd name="T34" fmla="*/ 2125 w 2129"/>
                <a:gd name="T35" fmla="*/ 31 h 1407"/>
                <a:gd name="T36" fmla="*/ 2121 w 2129"/>
                <a:gd name="T37" fmla="*/ 18 h 1407"/>
                <a:gd name="T38" fmla="*/ 2121 w 2129"/>
                <a:gd name="T39" fmla="*/ 18 h 1407"/>
                <a:gd name="T40" fmla="*/ 2111 w 2129"/>
                <a:gd name="T41" fmla="*/ 8 h 1407"/>
                <a:gd name="T42" fmla="*/ 2100 w 2129"/>
                <a:gd name="T43" fmla="*/ 2 h 1407"/>
                <a:gd name="T44" fmla="*/ 2088 w 2129"/>
                <a:gd name="T45" fmla="*/ 0 h 1407"/>
                <a:gd name="T46" fmla="*/ 2075 w 2129"/>
                <a:gd name="T47" fmla="*/ 2 h 1407"/>
                <a:gd name="T48" fmla="*/ 2063 w 2129"/>
                <a:gd name="T49" fmla="*/ 6 h 1407"/>
                <a:gd name="T50" fmla="*/ 18 w 2129"/>
                <a:gd name="T51" fmla="*/ 1327 h 1407"/>
                <a:gd name="T52" fmla="*/ 18 w 2129"/>
                <a:gd name="T53" fmla="*/ 1327 h 140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29"/>
                <a:gd name="T82" fmla="*/ 0 h 1407"/>
                <a:gd name="T83" fmla="*/ 2129 w 2129"/>
                <a:gd name="T84" fmla="*/ 1407 h 140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29" h="1407">
                  <a:moveTo>
                    <a:pt x="18" y="1327"/>
                  </a:moveTo>
                  <a:lnTo>
                    <a:pt x="8" y="1335"/>
                  </a:lnTo>
                  <a:lnTo>
                    <a:pt x="2" y="1348"/>
                  </a:lnTo>
                  <a:lnTo>
                    <a:pt x="0" y="1360"/>
                  </a:lnTo>
                  <a:lnTo>
                    <a:pt x="2" y="1374"/>
                  </a:lnTo>
                  <a:lnTo>
                    <a:pt x="6" y="1386"/>
                  </a:lnTo>
                  <a:lnTo>
                    <a:pt x="14" y="1397"/>
                  </a:lnTo>
                  <a:lnTo>
                    <a:pt x="27" y="1401"/>
                  </a:lnTo>
                  <a:lnTo>
                    <a:pt x="39" y="1406"/>
                  </a:lnTo>
                  <a:lnTo>
                    <a:pt x="52" y="1403"/>
                  </a:lnTo>
                  <a:lnTo>
                    <a:pt x="64" y="1397"/>
                  </a:lnTo>
                  <a:lnTo>
                    <a:pt x="2109" y="78"/>
                  </a:lnTo>
                  <a:lnTo>
                    <a:pt x="2117" y="67"/>
                  </a:lnTo>
                  <a:lnTo>
                    <a:pt x="2123" y="57"/>
                  </a:lnTo>
                  <a:lnTo>
                    <a:pt x="2128" y="43"/>
                  </a:lnTo>
                  <a:lnTo>
                    <a:pt x="2125" y="31"/>
                  </a:lnTo>
                  <a:lnTo>
                    <a:pt x="2121" y="18"/>
                  </a:lnTo>
                  <a:lnTo>
                    <a:pt x="2111" y="8"/>
                  </a:lnTo>
                  <a:lnTo>
                    <a:pt x="2100" y="2"/>
                  </a:lnTo>
                  <a:lnTo>
                    <a:pt x="2088" y="0"/>
                  </a:lnTo>
                  <a:lnTo>
                    <a:pt x="2075" y="2"/>
                  </a:lnTo>
                  <a:lnTo>
                    <a:pt x="2063" y="6"/>
                  </a:lnTo>
                  <a:lnTo>
                    <a:pt x="18" y="132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0" name="Freeform 77"/>
            <p:cNvSpPr>
              <a:spLocks/>
            </p:cNvSpPr>
            <p:nvPr/>
          </p:nvSpPr>
          <p:spPr bwMode="auto">
            <a:xfrm>
              <a:off x="1695" y="1577"/>
              <a:ext cx="2136" cy="1418"/>
            </a:xfrm>
            <a:custGeom>
              <a:avLst/>
              <a:gdLst>
                <a:gd name="T0" fmla="*/ 82 w 2136"/>
                <a:gd name="T1" fmla="*/ 1408 h 1418"/>
                <a:gd name="T2" fmla="*/ 73 w 2136"/>
                <a:gd name="T3" fmla="*/ 1410 h 1418"/>
                <a:gd name="T4" fmla="*/ 64 w 2136"/>
                <a:gd name="T5" fmla="*/ 1414 h 1418"/>
                <a:gd name="T6" fmla="*/ 57 w 2136"/>
                <a:gd name="T7" fmla="*/ 1414 h 1418"/>
                <a:gd name="T8" fmla="*/ 50 w 2136"/>
                <a:gd name="T9" fmla="*/ 1417 h 1418"/>
                <a:gd name="T10" fmla="*/ 41 w 2136"/>
                <a:gd name="T11" fmla="*/ 1414 h 1418"/>
                <a:gd name="T12" fmla="*/ 34 w 2136"/>
                <a:gd name="T13" fmla="*/ 1412 h 1418"/>
                <a:gd name="T14" fmla="*/ 25 w 2136"/>
                <a:gd name="T15" fmla="*/ 1408 h 1418"/>
                <a:gd name="T16" fmla="*/ 18 w 2136"/>
                <a:gd name="T17" fmla="*/ 1403 h 1418"/>
                <a:gd name="T18" fmla="*/ 13 w 2136"/>
                <a:gd name="T19" fmla="*/ 1397 h 1418"/>
                <a:gd name="T20" fmla="*/ 8 w 2136"/>
                <a:gd name="T21" fmla="*/ 1391 h 1418"/>
                <a:gd name="T22" fmla="*/ 8 w 2136"/>
                <a:gd name="T23" fmla="*/ 1391 h 1418"/>
                <a:gd name="T24" fmla="*/ 4 w 2136"/>
                <a:gd name="T25" fmla="*/ 1382 h 1418"/>
                <a:gd name="T26" fmla="*/ 2 w 2136"/>
                <a:gd name="T27" fmla="*/ 1376 h 1418"/>
                <a:gd name="T28" fmla="*/ 0 w 2136"/>
                <a:gd name="T29" fmla="*/ 1368 h 1418"/>
                <a:gd name="T30" fmla="*/ 0 w 2136"/>
                <a:gd name="T31" fmla="*/ 1359 h 1418"/>
                <a:gd name="T32" fmla="*/ 0 w 2136"/>
                <a:gd name="T33" fmla="*/ 1350 h 1418"/>
                <a:gd name="T34" fmla="*/ 4 w 2136"/>
                <a:gd name="T35" fmla="*/ 1345 h 1418"/>
                <a:gd name="T36" fmla="*/ 6 w 2136"/>
                <a:gd name="T37" fmla="*/ 1336 h 1418"/>
                <a:gd name="T38" fmla="*/ 13 w 2136"/>
                <a:gd name="T39" fmla="*/ 1330 h 1418"/>
                <a:gd name="T40" fmla="*/ 16 w 2136"/>
                <a:gd name="T41" fmla="*/ 1323 h 1418"/>
                <a:gd name="T42" fmla="*/ 25 w 2136"/>
                <a:gd name="T43" fmla="*/ 1320 h 1418"/>
                <a:gd name="T44" fmla="*/ 2052 w 2136"/>
                <a:gd name="T45" fmla="*/ 7 h 1418"/>
                <a:gd name="T46" fmla="*/ 2052 w 2136"/>
                <a:gd name="T47" fmla="*/ 7 h 1418"/>
                <a:gd name="T48" fmla="*/ 2061 w 2136"/>
                <a:gd name="T49" fmla="*/ 3 h 1418"/>
                <a:gd name="T50" fmla="*/ 2067 w 2136"/>
                <a:gd name="T51" fmla="*/ 0 h 1418"/>
                <a:gd name="T52" fmla="*/ 2075 w 2136"/>
                <a:gd name="T53" fmla="*/ 0 h 1418"/>
                <a:gd name="T54" fmla="*/ 2084 w 2136"/>
                <a:gd name="T55" fmla="*/ 0 h 1418"/>
                <a:gd name="T56" fmla="*/ 2093 w 2136"/>
                <a:gd name="T57" fmla="*/ 0 h 1418"/>
                <a:gd name="T58" fmla="*/ 2100 w 2136"/>
                <a:gd name="T59" fmla="*/ 2 h 1418"/>
                <a:gd name="T60" fmla="*/ 2107 w 2136"/>
                <a:gd name="T61" fmla="*/ 5 h 1418"/>
                <a:gd name="T62" fmla="*/ 2114 w 2136"/>
                <a:gd name="T63" fmla="*/ 9 h 1418"/>
                <a:gd name="T64" fmla="*/ 2120 w 2136"/>
                <a:gd name="T65" fmla="*/ 16 h 1418"/>
                <a:gd name="T66" fmla="*/ 2126 w 2136"/>
                <a:gd name="T67" fmla="*/ 23 h 1418"/>
                <a:gd name="T68" fmla="*/ 2126 w 2136"/>
                <a:gd name="T69" fmla="*/ 23 h 1418"/>
                <a:gd name="T70" fmla="*/ 2130 w 2136"/>
                <a:gd name="T71" fmla="*/ 28 h 1418"/>
                <a:gd name="T72" fmla="*/ 2132 w 2136"/>
                <a:gd name="T73" fmla="*/ 37 h 1418"/>
                <a:gd name="T74" fmla="*/ 2135 w 2136"/>
                <a:gd name="T75" fmla="*/ 46 h 1418"/>
                <a:gd name="T76" fmla="*/ 2135 w 2136"/>
                <a:gd name="T77" fmla="*/ 53 h 1418"/>
                <a:gd name="T78" fmla="*/ 2132 w 2136"/>
                <a:gd name="T79" fmla="*/ 62 h 1418"/>
                <a:gd name="T80" fmla="*/ 2130 w 2136"/>
                <a:gd name="T81" fmla="*/ 69 h 1418"/>
                <a:gd name="T82" fmla="*/ 2126 w 2136"/>
                <a:gd name="T83" fmla="*/ 77 h 1418"/>
                <a:gd name="T84" fmla="*/ 2121 w 2136"/>
                <a:gd name="T85" fmla="*/ 83 h 1418"/>
                <a:gd name="T86" fmla="*/ 2118 w 2136"/>
                <a:gd name="T87" fmla="*/ 90 h 1418"/>
                <a:gd name="T88" fmla="*/ 2109 w 2136"/>
                <a:gd name="T89" fmla="*/ 94 h 1418"/>
                <a:gd name="T90" fmla="*/ 82 w 2136"/>
                <a:gd name="T91" fmla="*/ 1408 h 1418"/>
                <a:gd name="T92" fmla="*/ 82 w 2136"/>
                <a:gd name="T93" fmla="*/ 1408 h 14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6"/>
                <a:gd name="T142" fmla="*/ 0 h 1418"/>
                <a:gd name="T143" fmla="*/ 2136 w 2136"/>
                <a:gd name="T144" fmla="*/ 1418 h 14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6" h="1418">
                  <a:moveTo>
                    <a:pt x="82" y="1408"/>
                  </a:moveTo>
                  <a:lnTo>
                    <a:pt x="73" y="1410"/>
                  </a:lnTo>
                  <a:lnTo>
                    <a:pt x="64" y="1414"/>
                  </a:lnTo>
                  <a:lnTo>
                    <a:pt x="57" y="1414"/>
                  </a:lnTo>
                  <a:lnTo>
                    <a:pt x="50" y="1417"/>
                  </a:lnTo>
                  <a:lnTo>
                    <a:pt x="41" y="1414"/>
                  </a:lnTo>
                  <a:lnTo>
                    <a:pt x="34" y="1412"/>
                  </a:lnTo>
                  <a:lnTo>
                    <a:pt x="25" y="1408"/>
                  </a:lnTo>
                  <a:lnTo>
                    <a:pt x="18" y="1403"/>
                  </a:lnTo>
                  <a:lnTo>
                    <a:pt x="13" y="1397"/>
                  </a:lnTo>
                  <a:lnTo>
                    <a:pt x="8" y="1391"/>
                  </a:lnTo>
                  <a:lnTo>
                    <a:pt x="4" y="1382"/>
                  </a:lnTo>
                  <a:lnTo>
                    <a:pt x="2" y="1376"/>
                  </a:lnTo>
                  <a:lnTo>
                    <a:pt x="0" y="1368"/>
                  </a:lnTo>
                  <a:lnTo>
                    <a:pt x="0" y="1359"/>
                  </a:lnTo>
                  <a:lnTo>
                    <a:pt x="0" y="1350"/>
                  </a:lnTo>
                  <a:lnTo>
                    <a:pt x="4" y="1345"/>
                  </a:lnTo>
                  <a:lnTo>
                    <a:pt x="6" y="1336"/>
                  </a:lnTo>
                  <a:lnTo>
                    <a:pt x="13" y="1330"/>
                  </a:lnTo>
                  <a:lnTo>
                    <a:pt x="16" y="1323"/>
                  </a:lnTo>
                  <a:lnTo>
                    <a:pt x="25" y="1320"/>
                  </a:lnTo>
                  <a:lnTo>
                    <a:pt x="2052" y="7"/>
                  </a:lnTo>
                  <a:lnTo>
                    <a:pt x="2061" y="3"/>
                  </a:lnTo>
                  <a:lnTo>
                    <a:pt x="2067" y="0"/>
                  </a:lnTo>
                  <a:lnTo>
                    <a:pt x="2075" y="0"/>
                  </a:lnTo>
                  <a:lnTo>
                    <a:pt x="2084" y="0"/>
                  </a:lnTo>
                  <a:lnTo>
                    <a:pt x="2093" y="0"/>
                  </a:lnTo>
                  <a:lnTo>
                    <a:pt x="2100" y="2"/>
                  </a:lnTo>
                  <a:lnTo>
                    <a:pt x="2107" y="5"/>
                  </a:lnTo>
                  <a:lnTo>
                    <a:pt x="2114" y="9"/>
                  </a:lnTo>
                  <a:lnTo>
                    <a:pt x="2120" y="16"/>
                  </a:lnTo>
                  <a:lnTo>
                    <a:pt x="2126" y="23"/>
                  </a:lnTo>
                  <a:lnTo>
                    <a:pt x="2130" y="28"/>
                  </a:lnTo>
                  <a:lnTo>
                    <a:pt x="2132" y="37"/>
                  </a:lnTo>
                  <a:lnTo>
                    <a:pt x="2135" y="46"/>
                  </a:lnTo>
                  <a:lnTo>
                    <a:pt x="2135" y="53"/>
                  </a:lnTo>
                  <a:lnTo>
                    <a:pt x="2132" y="62"/>
                  </a:lnTo>
                  <a:lnTo>
                    <a:pt x="2130" y="69"/>
                  </a:lnTo>
                  <a:lnTo>
                    <a:pt x="2126" y="77"/>
                  </a:lnTo>
                  <a:lnTo>
                    <a:pt x="2121" y="83"/>
                  </a:lnTo>
                  <a:lnTo>
                    <a:pt x="2118" y="90"/>
                  </a:lnTo>
                  <a:lnTo>
                    <a:pt x="2109" y="94"/>
                  </a:lnTo>
                  <a:lnTo>
                    <a:pt x="82" y="140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1" name="Freeform 78"/>
            <p:cNvSpPr>
              <a:spLocks/>
            </p:cNvSpPr>
            <p:nvPr/>
          </p:nvSpPr>
          <p:spPr bwMode="auto">
            <a:xfrm>
              <a:off x="1511" y="1293"/>
              <a:ext cx="2132" cy="1403"/>
            </a:xfrm>
            <a:custGeom>
              <a:avLst/>
              <a:gdLst>
                <a:gd name="T0" fmla="*/ 52 w 2132"/>
                <a:gd name="T1" fmla="*/ 1397 h 1403"/>
                <a:gd name="T2" fmla="*/ 42 w 2132"/>
                <a:gd name="T3" fmla="*/ 1402 h 1403"/>
                <a:gd name="T4" fmla="*/ 31 w 2132"/>
                <a:gd name="T5" fmla="*/ 1402 h 1403"/>
                <a:gd name="T6" fmla="*/ 22 w 2132"/>
                <a:gd name="T7" fmla="*/ 1399 h 1403"/>
                <a:gd name="T8" fmla="*/ 13 w 2132"/>
                <a:gd name="T9" fmla="*/ 1395 h 1403"/>
                <a:gd name="T10" fmla="*/ 4 w 2132"/>
                <a:gd name="T11" fmla="*/ 1386 h 1403"/>
                <a:gd name="T12" fmla="*/ 4 w 2132"/>
                <a:gd name="T13" fmla="*/ 1386 h 1403"/>
                <a:gd name="T14" fmla="*/ 0 w 2132"/>
                <a:gd name="T15" fmla="*/ 1376 h 1403"/>
                <a:gd name="T16" fmla="*/ 0 w 2132"/>
                <a:gd name="T17" fmla="*/ 1365 h 1403"/>
                <a:gd name="T18" fmla="*/ 2 w 2132"/>
                <a:gd name="T19" fmla="*/ 1355 h 1403"/>
                <a:gd name="T20" fmla="*/ 6 w 2132"/>
                <a:gd name="T21" fmla="*/ 1347 h 1403"/>
                <a:gd name="T22" fmla="*/ 15 w 2132"/>
                <a:gd name="T23" fmla="*/ 1338 h 1403"/>
                <a:gd name="T24" fmla="*/ 2079 w 2132"/>
                <a:gd name="T25" fmla="*/ 6 h 1403"/>
                <a:gd name="T26" fmla="*/ 2079 w 2132"/>
                <a:gd name="T27" fmla="*/ 6 h 1403"/>
                <a:gd name="T28" fmla="*/ 2089 w 2132"/>
                <a:gd name="T29" fmla="*/ 0 h 1403"/>
                <a:gd name="T30" fmla="*/ 2100 w 2132"/>
                <a:gd name="T31" fmla="*/ 0 h 1403"/>
                <a:gd name="T32" fmla="*/ 2110 w 2132"/>
                <a:gd name="T33" fmla="*/ 2 h 1403"/>
                <a:gd name="T34" fmla="*/ 2118 w 2132"/>
                <a:gd name="T35" fmla="*/ 8 h 1403"/>
                <a:gd name="T36" fmla="*/ 2127 w 2132"/>
                <a:gd name="T37" fmla="*/ 17 h 1403"/>
                <a:gd name="T38" fmla="*/ 2127 w 2132"/>
                <a:gd name="T39" fmla="*/ 17 h 1403"/>
                <a:gd name="T40" fmla="*/ 2131 w 2132"/>
                <a:gd name="T41" fmla="*/ 25 h 1403"/>
                <a:gd name="T42" fmla="*/ 2131 w 2132"/>
                <a:gd name="T43" fmla="*/ 36 h 1403"/>
                <a:gd name="T44" fmla="*/ 2128 w 2132"/>
                <a:gd name="T45" fmla="*/ 46 h 1403"/>
                <a:gd name="T46" fmla="*/ 2123 w 2132"/>
                <a:gd name="T47" fmla="*/ 57 h 1403"/>
                <a:gd name="T48" fmla="*/ 2116 w 2132"/>
                <a:gd name="T49" fmla="*/ 63 h 1403"/>
                <a:gd name="T50" fmla="*/ 52 w 2132"/>
                <a:gd name="T51" fmla="*/ 1397 h 1403"/>
                <a:gd name="T52" fmla="*/ 52 w 2132"/>
                <a:gd name="T53" fmla="*/ 1397 h 140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2"/>
                <a:gd name="T82" fmla="*/ 0 h 1403"/>
                <a:gd name="T83" fmla="*/ 2132 w 2132"/>
                <a:gd name="T84" fmla="*/ 1403 h 140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2" h="1403">
                  <a:moveTo>
                    <a:pt x="52" y="1397"/>
                  </a:moveTo>
                  <a:lnTo>
                    <a:pt x="42" y="1402"/>
                  </a:lnTo>
                  <a:lnTo>
                    <a:pt x="31" y="1402"/>
                  </a:lnTo>
                  <a:lnTo>
                    <a:pt x="22" y="1399"/>
                  </a:lnTo>
                  <a:lnTo>
                    <a:pt x="13" y="1395"/>
                  </a:lnTo>
                  <a:lnTo>
                    <a:pt x="4" y="1386"/>
                  </a:lnTo>
                  <a:lnTo>
                    <a:pt x="0" y="1376"/>
                  </a:lnTo>
                  <a:lnTo>
                    <a:pt x="0" y="1365"/>
                  </a:lnTo>
                  <a:lnTo>
                    <a:pt x="2" y="1355"/>
                  </a:lnTo>
                  <a:lnTo>
                    <a:pt x="6" y="1347"/>
                  </a:lnTo>
                  <a:lnTo>
                    <a:pt x="15" y="1338"/>
                  </a:lnTo>
                  <a:lnTo>
                    <a:pt x="2079" y="6"/>
                  </a:lnTo>
                  <a:lnTo>
                    <a:pt x="2089" y="0"/>
                  </a:lnTo>
                  <a:lnTo>
                    <a:pt x="2100" y="0"/>
                  </a:lnTo>
                  <a:lnTo>
                    <a:pt x="2110" y="2"/>
                  </a:lnTo>
                  <a:lnTo>
                    <a:pt x="2118" y="8"/>
                  </a:lnTo>
                  <a:lnTo>
                    <a:pt x="2127" y="17"/>
                  </a:lnTo>
                  <a:lnTo>
                    <a:pt x="2131" y="25"/>
                  </a:lnTo>
                  <a:lnTo>
                    <a:pt x="2131" y="36"/>
                  </a:lnTo>
                  <a:lnTo>
                    <a:pt x="2128" y="46"/>
                  </a:lnTo>
                  <a:lnTo>
                    <a:pt x="2123" y="57"/>
                  </a:lnTo>
                  <a:lnTo>
                    <a:pt x="2116" y="63"/>
                  </a:lnTo>
                  <a:lnTo>
                    <a:pt x="52" y="139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2" name="Freeform 79"/>
            <p:cNvSpPr>
              <a:spLocks/>
            </p:cNvSpPr>
            <p:nvPr/>
          </p:nvSpPr>
          <p:spPr bwMode="auto">
            <a:xfrm>
              <a:off x="1547" y="1353"/>
              <a:ext cx="2130" cy="1401"/>
            </a:xfrm>
            <a:custGeom>
              <a:avLst/>
              <a:gdLst>
                <a:gd name="T0" fmla="*/ 52 w 2130"/>
                <a:gd name="T1" fmla="*/ 1393 h 1401"/>
                <a:gd name="T2" fmla="*/ 41 w 2130"/>
                <a:gd name="T3" fmla="*/ 1397 h 1401"/>
                <a:gd name="T4" fmla="*/ 31 w 2130"/>
                <a:gd name="T5" fmla="*/ 1400 h 1401"/>
                <a:gd name="T6" fmla="*/ 20 w 2130"/>
                <a:gd name="T7" fmla="*/ 1397 h 1401"/>
                <a:gd name="T8" fmla="*/ 12 w 2130"/>
                <a:gd name="T9" fmla="*/ 1393 h 1401"/>
                <a:gd name="T10" fmla="*/ 6 w 2130"/>
                <a:gd name="T11" fmla="*/ 1384 h 1401"/>
                <a:gd name="T12" fmla="*/ 6 w 2130"/>
                <a:gd name="T13" fmla="*/ 1384 h 1401"/>
                <a:gd name="T14" fmla="*/ 2 w 2130"/>
                <a:gd name="T15" fmla="*/ 1374 h 1401"/>
                <a:gd name="T16" fmla="*/ 0 w 2130"/>
                <a:gd name="T17" fmla="*/ 1363 h 1401"/>
                <a:gd name="T18" fmla="*/ 2 w 2130"/>
                <a:gd name="T19" fmla="*/ 1352 h 1401"/>
                <a:gd name="T20" fmla="*/ 6 w 2130"/>
                <a:gd name="T21" fmla="*/ 1345 h 1401"/>
                <a:gd name="T22" fmla="*/ 14 w 2130"/>
                <a:gd name="T23" fmla="*/ 1336 h 1401"/>
                <a:gd name="T24" fmla="*/ 2076 w 2130"/>
                <a:gd name="T25" fmla="*/ 4 h 1401"/>
                <a:gd name="T26" fmla="*/ 2076 w 2130"/>
                <a:gd name="T27" fmla="*/ 4 h 1401"/>
                <a:gd name="T28" fmla="*/ 2087 w 2130"/>
                <a:gd name="T29" fmla="*/ 0 h 1401"/>
                <a:gd name="T30" fmla="*/ 2094 w 2130"/>
                <a:gd name="T31" fmla="*/ 0 h 1401"/>
                <a:gd name="T32" fmla="*/ 2105 w 2130"/>
                <a:gd name="T33" fmla="*/ 2 h 1401"/>
                <a:gd name="T34" fmla="*/ 2116 w 2130"/>
                <a:gd name="T35" fmla="*/ 6 h 1401"/>
                <a:gd name="T36" fmla="*/ 2122 w 2130"/>
                <a:gd name="T37" fmla="*/ 14 h 1401"/>
                <a:gd name="T38" fmla="*/ 2122 w 2130"/>
                <a:gd name="T39" fmla="*/ 14 h 1401"/>
                <a:gd name="T40" fmla="*/ 2126 w 2130"/>
                <a:gd name="T41" fmla="*/ 25 h 1401"/>
                <a:gd name="T42" fmla="*/ 2129 w 2130"/>
                <a:gd name="T43" fmla="*/ 35 h 1401"/>
                <a:gd name="T44" fmla="*/ 2126 w 2130"/>
                <a:gd name="T45" fmla="*/ 46 h 1401"/>
                <a:gd name="T46" fmla="*/ 2120 w 2130"/>
                <a:gd name="T47" fmla="*/ 54 h 1401"/>
                <a:gd name="T48" fmla="*/ 2112 w 2130"/>
                <a:gd name="T49" fmla="*/ 60 h 1401"/>
                <a:gd name="T50" fmla="*/ 52 w 2130"/>
                <a:gd name="T51" fmla="*/ 1393 h 1401"/>
                <a:gd name="T52" fmla="*/ 52 w 2130"/>
                <a:gd name="T53" fmla="*/ 1393 h 14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0"/>
                <a:gd name="T82" fmla="*/ 0 h 1401"/>
                <a:gd name="T83" fmla="*/ 2130 w 2130"/>
                <a:gd name="T84" fmla="*/ 1401 h 14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0" h="1401">
                  <a:moveTo>
                    <a:pt x="52" y="1393"/>
                  </a:moveTo>
                  <a:lnTo>
                    <a:pt x="41" y="1397"/>
                  </a:lnTo>
                  <a:lnTo>
                    <a:pt x="31" y="1400"/>
                  </a:lnTo>
                  <a:lnTo>
                    <a:pt x="20" y="1397"/>
                  </a:lnTo>
                  <a:lnTo>
                    <a:pt x="12" y="1393"/>
                  </a:lnTo>
                  <a:lnTo>
                    <a:pt x="6" y="1384"/>
                  </a:lnTo>
                  <a:lnTo>
                    <a:pt x="2" y="1374"/>
                  </a:lnTo>
                  <a:lnTo>
                    <a:pt x="0" y="1363"/>
                  </a:lnTo>
                  <a:lnTo>
                    <a:pt x="2" y="1352"/>
                  </a:lnTo>
                  <a:lnTo>
                    <a:pt x="6" y="1345"/>
                  </a:lnTo>
                  <a:lnTo>
                    <a:pt x="14" y="1336"/>
                  </a:lnTo>
                  <a:lnTo>
                    <a:pt x="2076" y="4"/>
                  </a:lnTo>
                  <a:lnTo>
                    <a:pt x="2087" y="0"/>
                  </a:lnTo>
                  <a:lnTo>
                    <a:pt x="2094" y="0"/>
                  </a:lnTo>
                  <a:lnTo>
                    <a:pt x="2105" y="2"/>
                  </a:lnTo>
                  <a:lnTo>
                    <a:pt x="2116" y="6"/>
                  </a:lnTo>
                  <a:lnTo>
                    <a:pt x="2122" y="14"/>
                  </a:lnTo>
                  <a:lnTo>
                    <a:pt x="2126" y="25"/>
                  </a:lnTo>
                  <a:lnTo>
                    <a:pt x="2129" y="35"/>
                  </a:lnTo>
                  <a:lnTo>
                    <a:pt x="2126" y="46"/>
                  </a:lnTo>
                  <a:lnTo>
                    <a:pt x="2120" y="54"/>
                  </a:lnTo>
                  <a:lnTo>
                    <a:pt x="2112" y="60"/>
                  </a:lnTo>
                  <a:lnTo>
                    <a:pt x="52" y="139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3" name="Freeform 80"/>
            <p:cNvSpPr>
              <a:spLocks/>
            </p:cNvSpPr>
            <p:nvPr/>
          </p:nvSpPr>
          <p:spPr bwMode="auto">
            <a:xfrm>
              <a:off x="1588" y="1410"/>
              <a:ext cx="2129" cy="1408"/>
            </a:xfrm>
            <a:custGeom>
              <a:avLst/>
              <a:gdLst>
                <a:gd name="T0" fmla="*/ 65 w 2129"/>
                <a:gd name="T1" fmla="*/ 1400 h 1408"/>
                <a:gd name="T2" fmla="*/ 52 w 2129"/>
                <a:gd name="T3" fmla="*/ 1404 h 1408"/>
                <a:gd name="T4" fmla="*/ 40 w 2129"/>
                <a:gd name="T5" fmla="*/ 1407 h 1408"/>
                <a:gd name="T6" fmla="*/ 27 w 2129"/>
                <a:gd name="T7" fmla="*/ 1404 h 1408"/>
                <a:gd name="T8" fmla="*/ 17 w 2129"/>
                <a:gd name="T9" fmla="*/ 1398 h 1408"/>
                <a:gd name="T10" fmla="*/ 6 w 2129"/>
                <a:gd name="T11" fmla="*/ 1388 h 1408"/>
                <a:gd name="T12" fmla="*/ 6 w 2129"/>
                <a:gd name="T13" fmla="*/ 1388 h 1408"/>
                <a:gd name="T14" fmla="*/ 2 w 2129"/>
                <a:gd name="T15" fmla="*/ 1375 h 1408"/>
                <a:gd name="T16" fmla="*/ 0 w 2129"/>
                <a:gd name="T17" fmla="*/ 1362 h 1408"/>
                <a:gd name="T18" fmla="*/ 2 w 2129"/>
                <a:gd name="T19" fmla="*/ 1349 h 1408"/>
                <a:gd name="T20" fmla="*/ 10 w 2129"/>
                <a:gd name="T21" fmla="*/ 1339 h 1408"/>
                <a:gd name="T22" fmla="*/ 19 w 2129"/>
                <a:gd name="T23" fmla="*/ 1328 h 1408"/>
                <a:gd name="T24" fmla="*/ 2063 w 2129"/>
                <a:gd name="T25" fmla="*/ 6 h 1408"/>
                <a:gd name="T26" fmla="*/ 2063 w 2129"/>
                <a:gd name="T27" fmla="*/ 6 h 1408"/>
                <a:gd name="T28" fmla="*/ 2076 w 2129"/>
                <a:gd name="T29" fmla="*/ 2 h 1408"/>
                <a:gd name="T30" fmla="*/ 2088 w 2129"/>
                <a:gd name="T31" fmla="*/ 0 h 1408"/>
                <a:gd name="T32" fmla="*/ 2101 w 2129"/>
                <a:gd name="T33" fmla="*/ 2 h 1408"/>
                <a:gd name="T34" fmla="*/ 2113 w 2129"/>
                <a:gd name="T35" fmla="*/ 8 h 1408"/>
                <a:gd name="T36" fmla="*/ 2122 w 2129"/>
                <a:gd name="T37" fmla="*/ 19 h 1408"/>
                <a:gd name="T38" fmla="*/ 2122 w 2129"/>
                <a:gd name="T39" fmla="*/ 19 h 1408"/>
                <a:gd name="T40" fmla="*/ 2126 w 2129"/>
                <a:gd name="T41" fmla="*/ 31 h 1408"/>
                <a:gd name="T42" fmla="*/ 2128 w 2129"/>
                <a:gd name="T43" fmla="*/ 45 h 1408"/>
                <a:gd name="T44" fmla="*/ 2126 w 2129"/>
                <a:gd name="T45" fmla="*/ 57 h 1408"/>
                <a:gd name="T46" fmla="*/ 2118 w 2129"/>
                <a:gd name="T47" fmla="*/ 68 h 1408"/>
                <a:gd name="T48" fmla="*/ 2109 w 2129"/>
                <a:gd name="T49" fmla="*/ 78 h 1408"/>
                <a:gd name="T50" fmla="*/ 65 w 2129"/>
                <a:gd name="T51" fmla="*/ 1400 h 1408"/>
                <a:gd name="T52" fmla="*/ 65 w 2129"/>
                <a:gd name="T53" fmla="*/ 1400 h 140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29"/>
                <a:gd name="T82" fmla="*/ 0 h 1408"/>
                <a:gd name="T83" fmla="*/ 2129 w 2129"/>
                <a:gd name="T84" fmla="*/ 1408 h 140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29" h="1408">
                  <a:moveTo>
                    <a:pt x="65" y="1400"/>
                  </a:moveTo>
                  <a:lnTo>
                    <a:pt x="52" y="1404"/>
                  </a:lnTo>
                  <a:lnTo>
                    <a:pt x="40" y="1407"/>
                  </a:lnTo>
                  <a:lnTo>
                    <a:pt x="27" y="1404"/>
                  </a:lnTo>
                  <a:lnTo>
                    <a:pt x="17" y="1398"/>
                  </a:lnTo>
                  <a:lnTo>
                    <a:pt x="6" y="1388"/>
                  </a:lnTo>
                  <a:lnTo>
                    <a:pt x="2" y="1375"/>
                  </a:lnTo>
                  <a:lnTo>
                    <a:pt x="0" y="1362"/>
                  </a:lnTo>
                  <a:lnTo>
                    <a:pt x="2" y="1349"/>
                  </a:lnTo>
                  <a:lnTo>
                    <a:pt x="10" y="1339"/>
                  </a:lnTo>
                  <a:lnTo>
                    <a:pt x="19" y="1328"/>
                  </a:lnTo>
                  <a:lnTo>
                    <a:pt x="2063" y="6"/>
                  </a:lnTo>
                  <a:lnTo>
                    <a:pt x="2076" y="2"/>
                  </a:lnTo>
                  <a:lnTo>
                    <a:pt x="2088" y="0"/>
                  </a:lnTo>
                  <a:lnTo>
                    <a:pt x="2101" y="2"/>
                  </a:lnTo>
                  <a:lnTo>
                    <a:pt x="2113" y="8"/>
                  </a:lnTo>
                  <a:lnTo>
                    <a:pt x="2122" y="19"/>
                  </a:lnTo>
                  <a:lnTo>
                    <a:pt x="2126" y="31"/>
                  </a:lnTo>
                  <a:lnTo>
                    <a:pt x="2128" y="45"/>
                  </a:lnTo>
                  <a:lnTo>
                    <a:pt x="2126" y="57"/>
                  </a:lnTo>
                  <a:lnTo>
                    <a:pt x="2118" y="68"/>
                  </a:lnTo>
                  <a:lnTo>
                    <a:pt x="2109" y="78"/>
                  </a:lnTo>
                  <a:lnTo>
                    <a:pt x="65" y="140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4" name="Freeform 81"/>
            <p:cNvSpPr>
              <a:spLocks/>
            </p:cNvSpPr>
            <p:nvPr/>
          </p:nvSpPr>
          <p:spPr bwMode="auto">
            <a:xfrm>
              <a:off x="1635" y="1484"/>
              <a:ext cx="2136" cy="1417"/>
            </a:xfrm>
            <a:custGeom>
              <a:avLst/>
              <a:gdLst>
                <a:gd name="T0" fmla="*/ 25 w 2136"/>
                <a:gd name="T1" fmla="*/ 1321 h 1417"/>
                <a:gd name="T2" fmla="*/ 17 w 2136"/>
                <a:gd name="T3" fmla="*/ 1325 h 1417"/>
                <a:gd name="T4" fmla="*/ 13 w 2136"/>
                <a:gd name="T5" fmla="*/ 1332 h 1417"/>
                <a:gd name="T6" fmla="*/ 8 w 2136"/>
                <a:gd name="T7" fmla="*/ 1339 h 1417"/>
                <a:gd name="T8" fmla="*/ 4 w 2136"/>
                <a:gd name="T9" fmla="*/ 1346 h 1417"/>
                <a:gd name="T10" fmla="*/ 2 w 2136"/>
                <a:gd name="T11" fmla="*/ 1353 h 1417"/>
                <a:gd name="T12" fmla="*/ 0 w 2136"/>
                <a:gd name="T13" fmla="*/ 1362 h 1417"/>
                <a:gd name="T14" fmla="*/ 0 w 2136"/>
                <a:gd name="T15" fmla="*/ 1369 h 1417"/>
                <a:gd name="T16" fmla="*/ 2 w 2136"/>
                <a:gd name="T17" fmla="*/ 1378 h 1417"/>
                <a:gd name="T18" fmla="*/ 4 w 2136"/>
                <a:gd name="T19" fmla="*/ 1385 h 1417"/>
                <a:gd name="T20" fmla="*/ 8 w 2136"/>
                <a:gd name="T21" fmla="*/ 1392 h 1417"/>
                <a:gd name="T22" fmla="*/ 8 w 2136"/>
                <a:gd name="T23" fmla="*/ 1392 h 1417"/>
                <a:gd name="T24" fmla="*/ 15 w 2136"/>
                <a:gd name="T25" fmla="*/ 1399 h 1417"/>
                <a:gd name="T26" fmla="*/ 21 w 2136"/>
                <a:gd name="T27" fmla="*/ 1406 h 1417"/>
                <a:gd name="T28" fmla="*/ 27 w 2136"/>
                <a:gd name="T29" fmla="*/ 1410 h 1417"/>
                <a:gd name="T30" fmla="*/ 34 w 2136"/>
                <a:gd name="T31" fmla="*/ 1414 h 1417"/>
                <a:gd name="T32" fmla="*/ 42 w 2136"/>
                <a:gd name="T33" fmla="*/ 1416 h 1417"/>
                <a:gd name="T34" fmla="*/ 50 w 2136"/>
                <a:gd name="T35" fmla="*/ 1416 h 1417"/>
                <a:gd name="T36" fmla="*/ 59 w 2136"/>
                <a:gd name="T37" fmla="*/ 1416 h 1417"/>
                <a:gd name="T38" fmla="*/ 68 w 2136"/>
                <a:gd name="T39" fmla="*/ 1416 h 1417"/>
                <a:gd name="T40" fmla="*/ 73 w 2136"/>
                <a:gd name="T41" fmla="*/ 1412 h 1417"/>
                <a:gd name="T42" fmla="*/ 82 w 2136"/>
                <a:gd name="T43" fmla="*/ 1408 h 1417"/>
                <a:gd name="T44" fmla="*/ 2109 w 2136"/>
                <a:gd name="T45" fmla="*/ 96 h 1417"/>
                <a:gd name="T46" fmla="*/ 2109 w 2136"/>
                <a:gd name="T47" fmla="*/ 96 h 1417"/>
                <a:gd name="T48" fmla="*/ 2118 w 2136"/>
                <a:gd name="T49" fmla="*/ 93 h 1417"/>
                <a:gd name="T50" fmla="*/ 2122 w 2136"/>
                <a:gd name="T51" fmla="*/ 86 h 1417"/>
                <a:gd name="T52" fmla="*/ 2127 w 2136"/>
                <a:gd name="T53" fmla="*/ 80 h 1417"/>
                <a:gd name="T54" fmla="*/ 2130 w 2136"/>
                <a:gd name="T55" fmla="*/ 71 h 1417"/>
                <a:gd name="T56" fmla="*/ 2132 w 2136"/>
                <a:gd name="T57" fmla="*/ 65 h 1417"/>
                <a:gd name="T58" fmla="*/ 2135 w 2136"/>
                <a:gd name="T59" fmla="*/ 57 h 1417"/>
                <a:gd name="T60" fmla="*/ 2135 w 2136"/>
                <a:gd name="T61" fmla="*/ 48 h 1417"/>
                <a:gd name="T62" fmla="*/ 2132 w 2136"/>
                <a:gd name="T63" fmla="*/ 40 h 1417"/>
                <a:gd name="T64" fmla="*/ 2130 w 2136"/>
                <a:gd name="T65" fmla="*/ 31 h 1417"/>
                <a:gd name="T66" fmla="*/ 2127 w 2136"/>
                <a:gd name="T67" fmla="*/ 25 h 1417"/>
                <a:gd name="T68" fmla="*/ 2127 w 2136"/>
                <a:gd name="T69" fmla="*/ 25 h 1417"/>
                <a:gd name="T70" fmla="*/ 2120 w 2136"/>
                <a:gd name="T71" fmla="*/ 19 h 1417"/>
                <a:gd name="T72" fmla="*/ 2114 w 2136"/>
                <a:gd name="T73" fmla="*/ 13 h 1417"/>
                <a:gd name="T74" fmla="*/ 2107 w 2136"/>
                <a:gd name="T75" fmla="*/ 8 h 1417"/>
                <a:gd name="T76" fmla="*/ 2102 w 2136"/>
                <a:gd name="T77" fmla="*/ 4 h 1417"/>
                <a:gd name="T78" fmla="*/ 2093 w 2136"/>
                <a:gd name="T79" fmla="*/ 2 h 1417"/>
                <a:gd name="T80" fmla="*/ 2084 w 2136"/>
                <a:gd name="T81" fmla="*/ 0 h 1417"/>
                <a:gd name="T82" fmla="*/ 2076 w 2136"/>
                <a:gd name="T83" fmla="*/ 2 h 1417"/>
                <a:gd name="T84" fmla="*/ 2070 w 2136"/>
                <a:gd name="T85" fmla="*/ 2 h 1417"/>
                <a:gd name="T86" fmla="*/ 2061 w 2136"/>
                <a:gd name="T87" fmla="*/ 6 h 1417"/>
                <a:gd name="T88" fmla="*/ 2053 w 2136"/>
                <a:gd name="T89" fmla="*/ 8 h 1417"/>
                <a:gd name="T90" fmla="*/ 25 w 2136"/>
                <a:gd name="T91" fmla="*/ 1321 h 1417"/>
                <a:gd name="T92" fmla="*/ 25 w 2136"/>
                <a:gd name="T93" fmla="*/ 1321 h 14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6"/>
                <a:gd name="T142" fmla="*/ 0 h 1417"/>
                <a:gd name="T143" fmla="*/ 2136 w 2136"/>
                <a:gd name="T144" fmla="*/ 1417 h 14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6" h="1417">
                  <a:moveTo>
                    <a:pt x="25" y="1321"/>
                  </a:moveTo>
                  <a:lnTo>
                    <a:pt x="17" y="1325"/>
                  </a:lnTo>
                  <a:lnTo>
                    <a:pt x="13" y="1332"/>
                  </a:lnTo>
                  <a:lnTo>
                    <a:pt x="8" y="1339"/>
                  </a:lnTo>
                  <a:lnTo>
                    <a:pt x="4" y="1346"/>
                  </a:lnTo>
                  <a:lnTo>
                    <a:pt x="2" y="1353"/>
                  </a:lnTo>
                  <a:lnTo>
                    <a:pt x="0" y="1362"/>
                  </a:lnTo>
                  <a:lnTo>
                    <a:pt x="0" y="1369"/>
                  </a:lnTo>
                  <a:lnTo>
                    <a:pt x="2" y="1378"/>
                  </a:lnTo>
                  <a:lnTo>
                    <a:pt x="4" y="1385"/>
                  </a:lnTo>
                  <a:lnTo>
                    <a:pt x="8" y="1392"/>
                  </a:lnTo>
                  <a:lnTo>
                    <a:pt x="15" y="1399"/>
                  </a:lnTo>
                  <a:lnTo>
                    <a:pt x="21" y="1406"/>
                  </a:lnTo>
                  <a:lnTo>
                    <a:pt x="27" y="1410"/>
                  </a:lnTo>
                  <a:lnTo>
                    <a:pt x="34" y="1414"/>
                  </a:lnTo>
                  <a:lnTo>
                    <a:pt x="42" y="1416"/>
                  </a:lnTo>
                  <a:lnTo>
                    <a:pt x="50" y="1416"/>
                  </a:lnTo>
                  <a:lnTo>
                    <a:pt x="59" y="1416"/>
                  </a:lnTo>
                  <a:lnTo>
                    <a:pt x="68" y="1416"/>
                  </a:lnTo>
                  <a:lnTo>
                    <a:pt x="73" y="1412"/>
                  </a:lnTo>
                  <a:lnTo>
                    <a:pt x="82" y="1408"/>
                  </a:lnTo>
                  <a:lnTo>
                    <a:pt x="2109" y="96"/>
                  </a:lnTo>
                  <a:lnTo>
                    <a:pt x="2118" y="93"/>
                  </a:lnTo>
                  <a:lnTo>
                    <a:pt x="2122" y="86"/>
                  </a:lnTo>
                  <a:lnTo>
                    <a:pt x="2127" y="80"/>
                  </a:lnTo>
                  <a:lnTo>
                    <a:pt x="2130" y="71"/>
                  </a:lnTo>
                  <a:lnTo>
                    <a:pt x="2132" y="65"/>
                  </a:lnTo>
                  <a:lnTo>
                    <a:pt x="2135" y="57"/>
                  </a:lnTo>
                  <a:lnTo>
                    <a:pt x="2135" y="48"/>
                  </a:lnTo>
                  <a:lnTo>
                    <a:pt x="2132" y="40"/>
                  </a:lnTo>
                  <a:lnTo>
                    <a:pt x="2130" y="31"/>
                  </a:lnTo>
                  <a:lnTo>
                    <a:pt x="2127" y="25"/>
                  </a:lnTo>
                  <a:lnTo>
                    <a:pt x="2120" y="19"/>
                  </a:lnTo>
                  <a:lnTo>
                    <a:pt x="2114" y="13"/>
                  </a:lnTo>
                  <a:lnTo>
                    <a:pt x="2107" y="8"/>
                  </a:lnTo>
                  <a:lnTo>
                    <a:pt x="2102" y="4"/>
                  </a:lnTo>
                  <a:lnTo>
                    <a:pt x="2093" y="2"/>
                  </a:lnTo>
                  <a:lnTo>
                    <a:pt x="2084" y="0"/>
                  </a:lnTo>
                  <a:lnTo>
                    <a:pt x="2076" y="2"/>
                  </a:lnTo>
                  <a:lnTo>
                    <a:pt x="2070" y="2"/>
                  </a:lnTo>
                  <a:lnTo>
                    <a:pt x="2061" y="6"/>
                  </a:lnTo>
                  <a:lnTo>
                    <a:pt x="2053" y="8"/>
                  </a:lnTo>
                  <a:lnTo>
                    <a:pt x="25" y="132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5" name="Freeform 82"/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>
                <a:gd name="T0" fmla="*/ 932 w 933"/>
                <a:gd name="T1" fmla="*/ 263 h 338"/>
                <a:gd name="T2" fmla="*/ 813 w 933"/>
                <a:gd name="T3" fmla="*/ 337 h 338"/>
                <a:gd name="T4" fmla="*/ 0 w 933"/>
                <a:gd name="T5" fmla="*/ 75 h 338"/>
                <a:gd name="T6" fmla="*/ 122 w 933"/>
                <a:gd name="T7" fmla="*/ 0 h 338"/>
                <a:gd name="T8" fmla="*/ 932 w 933"/>
                <a:gd name="T9" fmla="*/ 263 h 338"/>
                <a:gd name="T10" fmla="*/ 932 w 933"/>
                <a:gd name="T11" fmla="*/ 263 h 3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3"/>
                <a:gd name="T19" fmla="*/ 0 h 338"/>
                <a:gd name="T20" fmla="*/ 933 w 933"/>
                <a:gd name="T21" fmla="*/ 338 h 3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6" name="Freeform 83"/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>
                <a:gd name="T0" fmla="*/ 932 w 933"/>
                <a:gd name="T1" fmla="*/ 263 h 338"/>
                <a:gd name="T2" fmla="*/ 813 w 933"/>
                <a:gd name="T3" fmla="*/ 337 h 338"/>
                <a:gd name="T4" fmla="*/ 0 w 933"/>
                <a:gd name="T5" fmla="*/ 75 h 338"/>
                <a:gd name="T6" fmla="*/ 122 w 933"/>
                <a:gd name="T7" fmla="*/ 0 h 338"/>
                <a:gd name="T8" fmla="*/ 932 w 933"/>
                <a:gd name="T9" fmla="*/ 263 h 338"/>
                <a:gd name="T10" fmla="*/ 932 w 933"/>
                <a:gd name="T11" fmla="*/ 263 h 3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3"/>
                <a:gd name="T19" fmla="*/ 0 h 338"/>
                <a:gd name="T20" fmla="*/ 933 w 933"/>
                <a:gd name="T21" fmla="*/ 338 h 3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7" name="Freeform 84"/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>
                <a:gd name="T0" fmla="*/ 213 w 214"/>
                <a:gd name="T1" fmla="*/ 0 h 925"/>
                <a:gd name="T2" fmla="*/ 95 w 214"/>
                <a:gd name="T3" fmla="*/ 75 h 925"/>
                <a:gd name="T4" fmla="*/ 0 w 214"/>
                <a:gd name="T5" fmla="*/ 924 h 925"/>
                <a:gd name="T6" fmla="*/ 120 w 214"/>
                <a:gd name="T7" fmla="*/ 845 h 925"/>
                <a:gd name="T8" fmla="*/ 213 w 214"/>
                <a:gd name="T9" fmla="*/ 0 h 925"/>
                <a:gd name="T10" fmla="*/ 213 w 214"/>
                <a:gd name="T11" fmla="*/ 0 h 9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4"/>
                <a:gd name="T19" fmla="*/ 0 h 925"/>
                <a:gd name="T20" fmla="*/ 214 w 214"/>
                <a:gd name="T21" fmla="*/ 925 h 9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8" name="Freeform 85"/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>
                <a:gd name="T0" fmla="*/ 213 w 214"/>
                <a:gd name="T1" fmla="*/ 0 h 925"/>
                <a:gd name="T2" fmla="*/ 95 w 214"/>
                <a:gd name="T3" fmla="*/ 75 h 925"/>
                <a:gd name="T4" fmla="*/ 0 w 214"/>
                <a:gd name="T5" fmla="*/ 924 h 925"/>
                <a:gd name="T6" fmla="*/ 120 w 214"/>
                <a:gd name="T7" fmla="*/ 845 h 925"/>
                <a:gd name="T8" fmla="*/ 213 w 214"/>
                <a:gd name="T9" fmla="*/ 0 h 925"/>
                <a:gd name="T10" fmla="*/ 213 w 214"/>
                <a:gd name="T11" fmla="*/ 0 h 9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4"/>
                <a:gd name="T19" fmla="*/ 0 h 925"/>
                <a:gd name="T20" fmla="*/ 214 w 214"/>
                <a:gd name="T21" fmla="*/ 925 h 9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9" name="Freeform 86"/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>
                <a:gd name="T0" fmla="*/ 930 w 931"/>
                <a:gd name="T1" fmla="*/ 263 h 340"/>
                <a:gd name="T2" fmla="*/ 812 w 931"/>
                <a:gd name="T3" fmla="*/ 339 h 340"/>
                <a:gd name="T4" fmla="*/ 0 w 931"/>
                <a:gd name="T5" fmla="*/ 78 h 340"/>
                <a:gd name="T6" fmla="*/ 119 w 931"/>
                <a:gd name="T7" fmla="*/ 0 h 340"/>
                <a:gd name="T8" fmla="*/ 930 w 931"/>
                <a:gd name="T9" fmla="*/ 263 h 340"/>
                <a:gd name="T10" fmla="*/ 930 w 931"/>
                <a:gd name="T11" fmla="*/ 263 h 3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1"/>
                <a:gd name="T19" fmla="*/ 0 h 340"/>
                <a:gd name="T20" fmla="*/ 931 w 931"/>
                <a:gd name="T21" fmla="*/ 340 h 3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0" name="Freeform 87"/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>
                <a:gd name="T0" fmla="*/ 930 w 931"/>
                <a:gd name="T1" fmla="*/ 263 h 340"/>
                <a:gd name="T2" fmla="*/ 812 w 931"/>
                <a:gd name="T3" fmla="*/ 339 h 340"/>
                <a:gd name="T4" fmla="*/ 0 w 931"/>
                <a:gd name="T5" fmla="*/ 78 h 340"/>
                <a:gd name="T6" fmla="*/ 119 w 931"/>
                <a:gd name="T7" fmla="*/ 0 h 340"/>
                <a:gd name="T8" fmla="*/ 930 w 931"/>
                <a:gd name="T9" fmla="*/ 263 h 340"/>
                <a:gd name="T10" fmla="*/ 930 w 931"/>
                <a:gd name="T11" fmla="*/ 263 h 3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1"/>
                <a:gd name="T19" fmla="*/ 0 h 340"/>
                <a:gd name="T20" fmla="*/ 931 w 931"/>
                <a:gd name="T21" fmla="*/ 340 h 3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1" name="Freeform 88"/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>
                <a:gd name="T0" fmla="*/ 212 w 213"/>
                <a:gd name="T1" fmla="*/ 0 h 925"/>
                <a:gd name="T2" fmla="*/ 94 w 213"/>
                <a:gd name="T3" fmla="*/ 77 h 925"/>
                <a:gd name="T4" fmla="*/ 0 w 213"/>
                <a:gd name="T5" fmla="*/ 924 h 925"/>
                <a:gd name="T6" fmla="*/ 119 w 213"/>
                <a:gd name="T7" fmla="*/ 845 h 925"/>
                <a:gd name="T8" fmla="*/ 212 w 213"/>
                <a:gd name="T9" fmla="*/ 0 h 925"/>
                <a:gd name="T10" fmla="*/ 212 w 213"/>
                <a:gd name="T11" fmla="*/ 0 h 9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"/>
                <a:gd name="T19" fmla="*/ 0 h 925"/>
                <a:gd name="T20" fmla="*/ 213 w 213"/>
                <a:gd name="T21" fmla="*/ 925 h 9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2" name="Freeform 89"/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>
                <a:gd name="T0" fmla="*/ 212 w 213"/>
                <a:gd name="T1" fmla="*/ 0 h 925"/>
                <a:gd name="T2" fmla="*/ 94 w 213"/>
                <a:gd name="T3" fmla="*/ 77 h 925"/>
                <a:gd name="T4" fmla="*/ 0 w 213"/>
                <a:gd name="T5" fmla="*/ 924 h 925"/>
                <a:gd name="T6" fmla="*/ 119 w 213"/>
                <a:gd name="T7" fmla="*/ 845 h 925"/>
                <a:gd name="T8" fmla="*/ 212 w 213"/>
                <a:gd name="T9" fmla="*/ 0 h 925"/>
                <a:gd name="T10" fmla="*/ 212 w 213"/>
                <a:gd name="T11" fmla="*/ 0 h 9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"/>
                <a:gd name="T19" fmla="*/ 0 h 925"/>
                <a:gd name="T20" fmla="*/ 213 w 213"/>
                <a:gd name="T21" fmla="*/ 925 h 9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3" name="Freeform 90"/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>
                <a:gd name="T0" fmla="*/ 180 w 456"/>
                <a:gd name="T1" fmla="*/ 338 h 617"/>
                <a:gd name="T2" fmla="*/ 0 w 456"/>
                <a:gd name="T3" fmla="*/ 62 h 617"/>
                <a:gd name="T4" fmla="*/ 99 w 456"/>
                <a:gd name="T5" fmla="*/ 0 h 617"/>
                <a:gd name="T6" fmla="*/ 277 w 456"/>
                <a:gd name="T7" fmla="*/ 275 h 617"/>
                <a:gd name="T8" fmla="*/ 455 w 456"/>
                <a:gd name="T9" fmla="*/ 551 h 617"/>
                <a:gd name="T10" fmla="*/ 355 w 456"/>
                <a:gd name="T11" fmla="*/ 616 h 617"/>
                <a:gd name="T12" fmla="*/ 180 w 456"/>
                <a:gd name="T13" fmla="*/ 338 h 617"/>
                <a:gd name="T14" fmla="*/ 180 w 456"/>
                <a:gd name="T15" fmla="*/ 338 h 6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6"/>
                <a:gd name="T25" fmla="*/ 0 h 617"/>
                <a:gd name="T26" fmla="*/ 456 w 456"/>
                <a:gd name="T27" fmla="*/ 617 h 6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4" name="Freeform 91"/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>
                <a:gd name="T0" fmla="*/ 180 w 456"/>
                <a:gd name="T1" fmla="*/ 338 h 617"/>
                <a:gd name="T2" fmla="*/ 0 w 456"/>
                <a:gd name="T3" fmla="*/ 62 h 617"/>
                <a:gd name="T4" fmla="*/ 99 w 456"/>
                <a:gd name="T5" fmla="*/ 0 h 617"/>
                <a:gd name="T6" fmla="*/ 277 w 456"/>
                <a:gd name="T7" fmla="*/ 275 h 617"/>
                <a:gd name="T8" fmla="*/ 455 w 456"/>
                <a:gd name="T9" fmla="*/ 551 h 617"/>
                <a:gd name="T10" fmla="*/ 355 w 456"/>
                <a:gd name="T11" fmla="*/ 616 h 617"/>
                <a:gd name="T12" fmla="*/ 180 w 456"/>
                <a:gd name="T13" fmla="*/ 338 h 617"/>
                <a:gd name="T14" fmla="*/ 180 w 456"/>
                <a:gd name="T15" fmla="*/ 338 h 6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6"/>
                <a:gd name="T25" fmla="*/ 0 h 617"/>
                <a:gd name="T26" fmla="*/ 456 w 456"/>
                <a:gd name="T27" fmla="*/ 617 h 6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5" name="Freeform 92"/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>
                <a:gd name="T0" fmla="*/ 189 w 190"/>
                <a:gd name="T1" fmla="*/ 140 h 141"/>
                <a:gd name="T2" fmla="*/ 172 w 190"/>
                <a:gd name="T3" fmla="*/ 137 h 141"/>
                <a:gd name="T4" fmla="*/ 151 w 190"/>
                <a:gd name="T5" fmla="*/ 135 h 141"/>
                <a:gd name="T6" fmla="*/ 129 w 190"/>
                <a:gd name="T7" fmla="*/ 131 h 141"/>
                <a:gd name="T8" fmla="*/ 110 w 190"/>
                <a:gd name="T9" fmla="*/ 124 h 141"/>
                <a:gd name="T10" fmla="*/ 90 w 190"/>
                <a:gd name="T11" fmla="*/ 120 h 141"/>
                <a:gd name="T12" fmla="*/ 71 w 190"/>
                <a:gd name="T13" fmla="*/ 114 h 141"/>
                <a:gd name="T14" fmla="*/ 53 w 190"/>
                <a:gd name="T15" fmla="*/ 108 h 141"/>
                <a:gd name="T16" fmla="*/ 39 w 190"/>
                <a:gd name="T17" fmla="*/ 101 h 141"/>
                <a:gd name="T18" fmla="*/ 28 w 190"/>
                <a:gd name="T19" fmla="*/ 94 h 141"/>
                <a:gd name="T20" fmla="*/ 23 w 190"/>
                <a:gd name="T21" fmla="*/ 87 h 141"/>
                <a:gd name="T22" fmla="*/ 23 w 190"/>
                <a:gd name="T23" fmla="*/ 87 h 141"/>
                <a:gd name="T24" fmla="*/ 18 w 190"/>
                <a:gd name="T25" fmla="*/ 80 h 141"/>
                <a:gd name="T26" fmla="*/ 12 w 190"/>
                <a:gd name="T27" fmla="*/ 71 h 141"/>
                <a:gd name="T28" fmla="*/ 7 w 190"/>
                <a:gd name="T29" fmla="*/ 63 h 141"/>
                <a:gd name="T30" fmla="*/ 5 w 190"/>
                <a:gd name="T31" fmla="*/ 55 h 141"/>
                <a:gd name="T32" fmla="*/ 2 w 190"/>
                <a:gd name="T33" fmla="*/ 46 h 141"/>
                <a:gd name="T34" fmla="*/ 0 w 190"/>
                <a:gd name="T35" fmla="*/ 36 h 141"/>
                <a:gd name="T36" fmla="*/ 0 w 190"/>
                <a:gd name="T37" fmla="*/ 27 h 141"/>
                <a:gd name="T38" fmla="*/ 0 w 190"/>
                <a:gd name="T39" fmla="*/ 17 h 141"/>
                <a:gd name="T40" fmla="*/ 2 w 190"/>
                <a:gd name="T41" fmla="*/ 8 h 141"/>
                <a:gd name="T42" fmla="*/ 5 w 190"/>
                <a:gd name="T43" fmla="*/ 0 h 141"/>
                <a:gd name="T44" fmla="*/ 189 w 190"/>
                <a:gd name="T45" fmla="*/ 140 h 1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0"/>
                <a:gd name="T70" fmla="*/ 0 h 141"/>
                <a:gd name="T71" fmla="*/ 190 w 190"/>
                <a:gd name="T72" fmla="*/ 141 h 1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  <a:lnTo>
                    <a:pt x="189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6" name="Freeform 93"/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>
                <a:gd name="T0" fmla="*/ 189 w 190"/>
                <a:gd name="T1" fmla="*/ 140 h 141"/>
                <a:gd name="T2" fmla="*/ 172 w 190"/>
                <a:gd name="T3" fmla="*/ 137 h 141"/>
                <a:gd name="T4" fmla="*/ 151 w 190"/>
                <a:gd name="T5" fmla="*/ 135 h 141"/>
                <a:gd name="T6" fmla="*/ 129 w 190"/>
                <a:gd name="T7" fmla="*/ 131 h 141"/>
                <a:gd name="T8" fmla="*/ 110 w 190"/>
                <a:gd name="T9" fmla="*/ 124 h 141"/>
                <a:gd name="T10" fmla="*/ 90 w 190"/>
                <a:gd name="T11" fmla="*/ 120 h 141"/>
                <a:gd name="T12" fmla="*/ 71 w 190"/>
                <a:gd name="T13" fmla="*/ 114 h 141"/>
                <a:gd name="T14" fmla="*/ 53 w 190"/>
                <a:gd name="T15" fmla="*/ 108 h 141"/>
                <a:gd name="T16" fmla="*/ 39 w 190"/>
                <a:gd name="T17" fmla="*/ 101 h 141"/>
                <a:gd name="T18" fmla="*/ 28 w 190"/>
                <a:gd name="T19" fmla="*/ 94 h 141"/>
                <a:gd name="T20" fmla="*/ 23 w 190"/>
                <a:gd name="T21" fmla="*/ 87 h 141"/>
                <a:gd name="T22" fmla="*/ 23 w 190"/>
                <a:gd name="T23" fmla="*/ 87 h 141"/>
                <a:gd name="T24" fmla="*/ 18 w 190"/>
                <a:gd name="T25" fmla="*/ 80 h 141"/>
                <a:gd name="T26" fmla="*/ 12 w 190"/>
                <a:gd name="T27" fmla="*/ 71 h 141"/>
                <a:gd name="T28" fmla="*/ 7 w 190"/>
                <a:gd name="T29" fmla="*/ 63 h 141"/>
                <a:gd name="T30" fmla="*/ 5 w 190"/>
                <a:gd name="T31" fmla="*/ 55 h 141"/>
                <a:gd name="T32" fmla="*/ 2 w 190"/>
                <a:gd name="T33" fmla="*/ 46 h 141"/>
                <a:gd name="T34" fmla="*/ 0 w 190"/>
                <a:gd name="T35" fmla="*/ 36 h 141"/>
                <a:gd name="T36" fmla="*/ 0 w 190"/>
                <a:gd name="T37" fmla="*/ 27 h 141"/>
                <a:gd name="T38" fmla="*/ 0 w 190"/>
                <a:gd name="T39" fmla="*/ 17 h 141"/>
                <a:gd name="T40" fmla="*/ 2 w 190"/>
                <a:gd name="T41" fmla="*/ 8 h 141"/>
                <a:gd name="T42" fmla="*/ 5 w 190"/>
                <a:gd name="T43" fmla="*/ 0 h 1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0"/>
                <a:gd name="T67" fmla="*/ 0 h 141"/>
                <a:gd name="T68" fmla="*/ 190 w 190"/>
                <a:gd name="T69" fmla="*/ 141 h 1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7" name="Freeform 94"/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>
                <a:gd name="T0" fmla="*/ 166 w 167"/>
                <a:gd name="T1" fmla="*/ 129 h 130"/>
                <a:gd name="T2" fmla="*/ 153 w 167"/>
                <a:gd name="T3" fmla="*/ 124 h 130"/>
                <a:gd name="T4" fmla="*/ 138 w 167"/>
                <a:gd name="T5" fmla="*/ 121 h 130"/>
                <a:gd name="T6" fmla="*/ 124 w 167"/>
                <a:gd name="T7" fmla="*/ 116 h 130"/>
                <a:gd name="T8" fmla="*/ 111 w 167"/>
                <a:gd name="T9" fmla="*/ 112 h 130"/>
                <a:gd name="T10" fmla="*/ 96 w 167"/>
                <a:gd name="T11" fmla="*/ 105 h 130"/>
                <a:gd name="T12" fmla="*/ 82 w 167"/>
                <a:gd name="T13" fmla="*/ 99 h 130"/>
                <a:gd name="T14" fmla="*/ 67 w 167"/>
                <a:gd name="T15" fmla="*/ 93 h 130"/>
                <a:gd name="T16" fmla="*/ 54 w 167"/>
                <a:gd name="T17" fmla="*/ 87 h 130"/>
                <a:gd name="T18" fmla="*/ 41 w 167"/>
                <a:gd name="T19" fmla="*/ 76 h 130"/>
                <a:gd name="T20" fmla="*/ 29 w 167"/>
                <a:gd name="T21" fmla="*/ 66 h 130"/>
                <a:gd name="T22" fmla="*/ 29 w 167"/>
                <a:gd name="T23" fmla="*/ 66 h 130"/>
                <a:gd name="T24" fmla="*/ 18 w 167"/>
                <a:gd name="T25" fmla="*/ 55 h 130"/>
                <a:gd name="T26" fmla="*/ 9 w 167"/>
                <a:gd name="T27" fmla="*/ 47 h 130"/>
                <a:gd name="T28" fmla="*/ 4 w 167"/>
                <a:gd name="T29" fmla="*/ 38 h 130"/>
                <a:gd name="T30" fmla="*/ 2 w 167"/>
                <a:gd name="T31" fmla="*/ 29 h 130"/>
                <a:gd name="T32" fmla="*/ 0 w 167"/>
                <a:gd name="T33" fmla="*/ 23 h 130"/>
                <a:gd name="T34" fmla="*/ 0 w 167"/>
                <a:gd name="T35" fmla="*/ 17 h 130"/>
                <a:gd name="T36" fmla="*/ 0 w 167"/>
                <a:gd name="T37" fmla="*/ 13 h 130"/>
                <a:gd name="T38" fmla="*/ 2 w 167"/>
                <a:gd name="T39" fmla="*/ 8 h 130"/>
                <a:gd name="T40" fmla="*/ 2 w 167"/>
                <a:gd name="T41" fmla="*/ 4 h 130"/>
                <a:gd name="T42" fmla="*/ 4 w 167"/>
                <a:gd name="T43" fmla="*/ 0 h 130"/>
                <a:gd name="T44" fmla="*/ 4 w 167"/>
                <a:gd name="T45" fmla="*/ 0 h 130"/>
                <a:gd name="T46" fmla="*/ 4 w 167"/>
                <a:gd name="T47" fmla="*/ 0 h 130"/>
                <a:gd name="T48" fmla="*/ 9 w 167"/>
                <a:gd name="T49" fmla="*/ 0 h 130"/>
                <a:gd name="T50" fmla="*/ 16 w 167"/>
                <a:gd name="T51" fmla="*/ 2 h 130"/>
                <a:gd name="T52" fmla="*/ 27 w 167"/>
                <a:gd name="T53" fmla="*/ 4 h 130"/>
                <a:gd name="T54" fmla="*/ 37 w 167"/>
                <a:gd name="T55" fmla="*/ 8 h 130"/>
                <a:gd name="T56" fmla="*/ 50 w 167"/>
                <a:gd name="T57" fmla="*/ 11 h 130"/>
                <a:gd name="T58" fmla="*/ 60 w 167"/>
                <a:gd name="T59" fmla="*/ 15 h 130"/>
                <a:gd name="T60" fmla="*/ 71 w 167"/>
                <a:gd name="T61" fmla="*/ 17 h 130"/>
                <a:gd name="T62" fmla="*/ 82 w 167"/>
                <a:gd name="T63" fmla="*/ 22 h 130"/>
                <a:gd name="T64" fmla="*/ 87 w 167"/>
                <a:gd name="T65" fmla="*/ 25 h 130"/>
                <a:gd name="T66" fmla="*/ 166 w 167"/>
                <a:gd name="T67" fmla="*/ 129 h 13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7"/>
                <a:gd name="T103" fmla="*/ 0 h 130"/>
                <a:gd name="T104" fmla="*/ 167 w 167"/>
                <a:gd name="T105" fmla="*/ 130 h 13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  <a:lnTo>
                    <a:pt x="166" y="1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8" name="Freeform 95"/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>
                <a:gd name="T0" fmla="*/ 166 w 167"/>
                <a:gd name="T1" fmla="*/ 129 h 130"/>
                <a:gd name="T2" fmla="*/ 153 w 167"/>
                <a:gd name="T3" fmla="*/ 124 h 130"/>
                <a:gd name="T4" fmla="*/ 138 w 167"/>
                <a:gd name="T5" fmla="*/ 121 h 130"/>
                <a:gd name="T6" fmla="*/ 124 w 167"/>
                <a:gd name="T7" fmla="*/ 116 h 130"/>
                <a:gd name="T8" fmla="*/ 111 w 167"/>
                <a:gd name="T9" fmla="*/ 112 h 130"/>
                <a:gd name="T10" fmla="*/ 96 w 167"/>
                <a:gd name="T11" fmla="*/ 105 h 130"/>
                <a:gd name="T12" fmla="*/ 82 w 167"/>
                <a:gd name="T13" fmla="*/ 99 h 130"/>
                <a:gd name="T14" fmla="*/ 67 w 167"/>
                <a:gd name="T15" fmla="*/ 93 h 130"/>
                <a:gd name="T16" fmla="*/ 54 w 167"/>
                <a:gd name="T17" fmla="*/ 87 h 130"/>
                <a:gd name="T18" fmla="*/ 41 w 167"/>
                <a:gd name="T19" fmla="*/ 76 h 130"/>
                <a:gd name="T20" fmla="*/ 29 w 167"/>
                <a:gd name="T21" fmla="*/ 66 h 130"/>
                <a:gd name="T22" fmla="*/ 29 w 167"/>
                <a:gd name="T23" fmla="*/ 66 h 130"/>
                <a:gd name="T24" fmla="*/ 18 w 167"/>
                <a:gd name="T25" fmla="*/ 55 h 130"/>
                <a:gd name="T26" fmla="*/ 9 w 167"/>
                <a:gd name="T27" fmla="*/ 47 h 130"/>
                <a:gd name="T28" fmla="*/ 4 w 167"/>
                <a:gd name="T29" fmla="*/ 38 h 130"/>
                <a:gd name="T30" fmla="*/ 2 w 167"/>
                <a:gd name="T31" fmla="*/ 29 h 130"/>
                <a:gd name="T32" fmla="*/ 0 w 167"/>
                <a:gd name="T33" fmla="*/ 23 h 130"/>
                <a:gd name="T34" fmla="*/ 0 w 167"/>
                <a:gd name="T35" fmla="*/ 17 h 130"/>
                <a:gd name="T36" fmla="*/ 0 w 167"/>
                <a:gd name="T37" fmla="*/ 13 h 130"/>
                <a:gd name="T38" fmla="*/ 2 w 167"/>
                <a:gd name="T39" fmla="*/ 8 h 130"/>
                <a:gd name="T40" fmla="*/ 2 w 167"/>
                <a:gd name="T41" fmla="*/ 4 h 130"/>
                <a:gd name="T42" fmla="*/ 4 w 167"/>
                <a:gd name="T43" fmla="*/ 0 h 130"/>
                <a:gd name="T44" fmla="*/ 4 w 167"/>
                <a:gd name="T45" fmla="*/ 0 h 130"/>
                <a:gd name="T46" fmla="*/ 4 w 167"/>
                <a:gd name="T47" fmla="*/ 0 h 130"/>
                <a:gd name="T48" fmla="*/ 9 w 167"/>
                <a:gd name="T49" fmla="*/ 0 h 130"/>
                <a:gd name="T50" fmla="*/ 16 w 167"/>
                <a:gd name="T51" fmla="*/ 2 h 130"/>
                <a:gd name="T52" fmla="*/ 27 w 167"/>
                <a:gd name="T53" fmla="*/ 4 h 130"/>
                <a:gd name="T54" fmla="*/ 37 w 167"/>
                <a:gd name="T55" fmla="*/ 8 h 130"/>
                <a:gd name="T56" fmla="*/ 50 w 167"/>
                <a:gd name="T57" fmla="*/ 11 h 130"/>
                <a:gd name="T58" fmla="*/ 60 w 167"/>
                <a:gd name="T59" fmla="*/ 15 h 130"/>
                <a:gd name="T60" fmla="*/ 71 w 167"/>
                <a:gd name="T61" fmla="*/ 17 h 130"/>
                <a:gd name="T62" fmla="*/ 82 w 167"/>
                <a:gd name="T63" fmla="*/ 22 h 130"/>
                <a:gd name="T64" fmla="*/ 87 w 167"/>
                <a:gd name="T65" fmla="*/ 25 h 1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7"/>
                <a:gd name="T100" fmla="*/ 0 h 130"/>
                <a:gd name="T101" fmla="*/ 167 w 167"/>
                <a:gd name="T102" fmla="*/ 130 h 1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9" name="Freeform 96"/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>
                <a:gd name="T0" fmla="*/ 130 w 131"/>
                <a:gd name="T1" fmla="*/ 94 h 95"/>
                <a:gd name="T2" fmla="*/ 115 w 131"/>
                <a:gd name="T3" fmla="*/ 87 h 95"/>
                <a:gd name="T4" fmla="*/ 99 w 131"/>
                <a:gd name="T5" fmla="*/ 80 h 95"/>
                <a:gd name="T6" fmla="*/ 83 w 131"/>
                <a:gd name="T7" fmla="*/ 76 h 95"/>
                <a:gd name="T8" fmla="*/ 69 w 131"/>
                <a:gd name="T9" fmla="*/ 70 h 95"/>
                <a:gd name="T10" fmla="*/ 56 w 131"/>
                <a:gd name="T11" fmla="*/ 64 h 95"/>
                <a:gd name="T12" fmla="*/ 44 w 131"/>
                <a:gd name="T13" fmla="*/ 57 h 95"/>
                <a:gd name="T14" fmla="*/ 30 w 131"/>
                <a:gd name="T15" fmla="*/ 47 h 95"/>
                <a:gd name="T16" fmla="*/ 18 w 131"/>
                <a:gd name="T17" fmla="*/ 36 h 95"/>
                <a:gd name="T18" fmla="*/ 7 w 131"/>
                <a:gd name="T19" fmla="*/ 24 h 95"/>
                <a:gd name="T20" fmla="*/ 0 w 131"/>
                <a:gd name="T21" fmla="*/ 11 h 95"/>
                <a:gd name="T22" fmla="*/ 0 w 131"/>
                <a:gd name="T23" fmla="*/ 11 h 95"/>
                <a:gd name="T24" fmla="*/ 2 w 131"/>
                <a:gd name="T25" fmla="*/ 11 h 95"/>
                <a:gd name="T26" fmla="*/ 3 w 131"/>
                <a:gd name="T27" fmla="*/ 8 h 95"/>
                <a:gd name="T28" fmla="*/ 7 w 131"/>
                <a:gd name="T29" fmla="*/ 6 h 95"/>
                <a:gd name="T30" fmla="*/ 14 w 131"/>
                <a:gd name="T31" fmla="*/ 4 h 95"/>
                <a:gd name="T32" fmla="*/ 23 w 131"/>
                <a:gd name="T33" fmla="*/ 2 h 95"/>
                <a:gd name="T34" fmla="*/ 30 w 131"/>
                <a:gd name="T35" fmla="*/ 2 h 95"/>
                <a:gd name="T36" fmla="*/ 41 w 131"/>
                <a:gd name="T37" fmla="*/ 0 h 95"/>
                <a:gd name="T38" fmla="*/ 53 w 131"/>
                <a:gd name="T39" fmla="*/ 0 h 95"/>
                <a:gd name="T40" fmla="*/ 65 w 131"/>
                <a:gd name="T41" fmla="*/ 2 h 95"/>
                <a:gd name="T42" fmla="*/ 78 w 131"/>
                <a:gd name="T43" fmla="*/ 6 h 95"/>
                <a:gd name="T44" fmla="*/ 130 w 131"/>
                <a:gd name="T45" fmla="*/ 94 h 9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1"/>
                <a:gd name="T70" fmla="*/ 0 h 95"/>
                <a:gd name="T71" fmla="*/ 131 w 131"/>
                <a:gd name="T72" fmla="*/ 95 h 9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  <a:lnTo>
                    <a:pt x="130" y="9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0" name="Freeform 97"/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>
                <a:gd name="T0" fmla="*/ 130 w 131"/>
                <a:gd name="T1" fmla="*/ 94 h 95"/>
                <a:gd name="T2" fmla="*/ 115 w 131"/>
                <a:gd name="T3" fmla="*/ 87 h 95"/>
                <a:gd name="T4" fmla="*/ 99 w 131"/>
                <a:gd name="T5" fmla="*/ 80 h 95"/>
                <a:gd name="T6" fmla="*/ 83 w 131"/>
                <a:gd name="T7" fmla="*/ 76 h 95"/>
                <a:gd name="T8" fmla="*/ 69 w 131"/>
                <a:gd name="T9" fmla="*/ 70 h 95"/>
                <a:gd name="T10" fmla="*/ 56 w 131"/>
                <a:gd name="T11" fmla="*/ 64 h 95"/>
                <a:gd name="T12" fmla="*/ 44 w 131"/>
                <a:gd name="T13" fmla="*/ 57 h 95"/>
                <a:gd name="T14" fmla="*/ 30 w 131"/>
                <a:gd name="T15" fmla="*/ 47 h 95"/>
                <a:gd name="T16" fmla="*/ 18 w 131"/>
                <a:gd name="T17" fmla="*/ 36 h 95"/>
                <a:gd name="T18" fmla="*/ 7 w 131"/>
                <a:gd name="T19" fmla="*/ 24 h 95"/>
                <a:gd name="T20" fmla="*/ 0 w 131"/>
                <a:gd name="T21" fmla="*/ 11 h 95"/>
                <a:gd name="T22" fmla="*/ 0 w 131"/>
                <a:gd name="T23" fmla="*/ 11 h 95"/>
                <a:gd name="T24" fmla="*/ 2 w 131"/>
                <a:gd name="T25" fmla="*/ 11 h 95"/>
                <a:gd name="T26" fmla="*/ 3 w 131"/>
                <a:gd name="T27" fmla="*/ 8 h 95"/>
                <a:gd name="T28" fmla="*/ 7 w 131"/>
                <a:gd name="T29" fmla="*/ 6 h 95"/>
                <a:gd name="T30" fmla="*/ 14 w 131"/>
                <a:gd name="T31" fmla="*/ 4 h 95"/>
                <a:gd name="T32" fmla="*/ 23 w 131"/>
                <a:gd name="T33" fmla="*/ 2 h 95"/>
                <a:gd name="T34" fmla="*/ 30 w 131"/>
                <a:gd name="T35" fmla="*/ 2 h 95"/>
                <a:gd name="T36" fmla="*/ 41 w 131"/>
                <a:gd name="T37" fmla="*/ 0 h 95"/>
                <a:gd name="T38" fmla="*/ 53 w 131"/>
                <a:gd name="T39" fmla="*/ 0 h 95"/>
                <a:gd name="T40" fmla="*/ 65 w 131"/>
                <a:gd name="T41" fmla="*/ 2 h 95"/>
                <a:gd name="T42" fmla="*/ 78 w 131"/>
                <a:gd name="T43" fmla="*/ 6 h 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1"/>
                <a:gd name="T67" fmla="*/ 0 h 95"/>
                <a:gd name="T68" fmla="*/ 131 w 131"/>
                <a:gd name="T69" fmla="*/ 95 h 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1" name="Freeform 98"/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>
                <a:gd name="T0" fmla="*/ 164 w 165"/>
                <a:gd name="T1" fmla="*/ 133 h 134"/>
                <a:gd name="T2" fmla="*/ 151 w 165"/>
                <a:gd name="T3" fmla="*/ 128 h 134"/>
                <a:gd name="T4" fmla="*/ 140 w 165"/>
                <a:gd name="T5" fmla="*/ 124 h 134"/>
                <a:gd name="T6" fmla="*/ 128 w 165"/>
                <a:gd name="T7" fmla="*/ 119 h 134"/>
                <a:gd name="T8" fmla="*/ 115 w 165"/>
                <a:gd name="T9" fmla="*/ 114 h 134"/>
                <a:gd name="T10" fmla="*/ 103 w 165"/>
                <a:gd name="T11" fmla="*/ 107 h 134"/>
                <a:gd name="T12" fmla="*/ 90 w 165"/>
                <a:gd name="T13" fmla="*/ 101 h 134"/>
                <a:gd name="T14" fmla="*/ 80 w 165"/>
                <a:gd name="T15" fmla="*/ 93 h 134"/>
                <a:gd name="T16" fmla="*/ 67 w 165"/>
                <a:gd name="T17" fmla="*/ 84 h 134"/>
                <a:gd name="T18" fmla="*/ 56 w 165"/>
                <a:gd name="T19" fmla="*/ 75 h 134"/>
                <a:gd name="T20" fmla="*/ 48 w 165"/>
                <a:gd name="T21" fmla="*/ 63 h 134"/>
                <a:gd name="T22" fmla="*/ 48 w 165"/>
                <a:gd name="T23" fmla="*/ 63 h 134"/>
                <a:gd name="T24" fmla="*/ 31 w 165"/>
                <a:gd name="T25" fmla="*/ 45 h 134"/>
                <a:gd name="T26" fmla="*/ 23 w 165"/>
                <a:gd name="T27" fmla="*/ 27 h 134"/>
                <a:gd name="T28" fmla="*/ 14 w 165"/>
                <a:gd name="T29" fmla="*/ 17 h 134"/>
                <a:gd name="T30" fmla="*/ 6 w 165"/>
                <a:gd name="T31" fmla="*/ 6 h 134"/>
                <a:gd name="T32" fmla="*/ 0 w 165"/>
                <a:gd name="T33" fmla="*/ 0 h 134"/>
                <a:gd name="T34" fmla="*/ 0 w 165"/>
                <a:gd name="T35" fmla="*/ 0 h 134"/>
                <a:gd name="T36" fmla="*/ 2 w 165"/>
                <a:gd name="T37" fmla="*/ 0 h 134"/>
                <a:gd name="T38" fmla="*/ 6 w 165"/>
                <a:gd name="T39" fmla="*/ 0 h 134"/>
                <a:gd name="T40" fmla="*/ 14 w 165"/>
                <a:gd name="T41" fmla="*/ 0 h 134"/>
                <a:gd name="T42" fmla="*/ 27 w 165"/>
                <a:gd name="T43" fmla="*/ 0 h 134"/>
                <a:gd name="T44" fmla="*/ 39 w 165"/>
                <a:gd name="T45" fmla="*/ 0 h 134"/>
                <a:gd name="T46" fmla="*/ 52 w 165"/>
                <a:gd name="T47" fmla="*/ 0 h 134"/>
                <a:gd name="T48" fmla="*/ 67 w 165"/>
                <a:gd name="T49" fmla="*/ 2 h 134"/>
                <a:gd name="T50" fmla="*/ 81 w 165"/>
                <a:gd name="T51" fmla="*/ 4 h 134"/>
                <a:gd name="T52" fmla="*/ 94 w 165"/>
                <a:gd name="T53" fmla="*/ 8 h 134"/>
                <a:gd name="T54" fmla="*/ 106 w 165"/>
                <a:gd name="T55" fmla="*/ 13 h 134"/>
                <a:gd name="T56" fmla="*/ 164 w 165"/>
                <a:gd name="T57" fmla="*/ 133 h 1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5"/>
                <a:gd name="T88" fmla="*/ 0 h 134"/>
                <a:gd name="T89" fmla="*/ 165 w 165"/>
                <a:gd name="T90" fmla="*/ 134 h 1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  <a:lnTo>
                    <a:pt x="164" y="13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2" name="Freeform 99"/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>
                <a:gd name="T0" fmla="*/ 164 w 165"/>
                <a:gd name="T1" fmla="*/ 133 h 134"/>
                <a:gd name="T2" fmla="*/ 151 w 165"/>
                <a:gd name="T3" fmla="*/ 128 h 134"/>
                <a:gd name="T4" fmla="*/ 140 w 165"/>
                <a:gd name="T5" fmla="*/ 124 h 134"/>
                <a:gd name="T6" fmla="*/ 128 w 165"/>
                <a:gd name="T7" fmla="*/ 119 h 134"/>
                <a:gd name="T8" fmla="*/ 115 w 165"/>
                <a:gd name="T9" fmla="*/ 114 h 134"/>
                <a:gd name="T10" fmla="*/ 103 w 165"/>
                <a:gd name="T11" fmla="*/ 107 h 134"/>
                <a:gd name="T12" fmla="*/ 90 w 165"/>
                <a:gd name="T13" fmla="*/ 101 h 134"/>
                <a:gd name="T14" fmla="*/ 80 w 165"/>
                <a:gd name="T15" fmla="*/ 93 h 134"/>
                <a:gd name="T16" fmla="*/ 67 w 165"/>
                <a:gd name="T17" fmla="*/ 84 h 134"/>
                <a:gd name="T18" fmla="*/ 56 w 165"/>
                <a:gd name="T19" fmla="*/ 75 h 134"/>
                <a:gd name="T20" fmla="*/ 48 w 165"/>
                <a:gd name="T21" fmla="*/ 63 h 134"/>
                <a:gd name="T22" fmla="*/ 48 w 165"/>
                <a:gd name="T23" fmla="*/ 63 h 134"/>
                <a:gd name="T24" fmla="*/ 31 w 165"/>
                <a:gd name="T25" fmla="*/ 45 h 134"/>
                <a:gd name="T26" fmla="*/ 23 w 165"/>
                <a:gd name="T27" fmla="*/ 27 h 134"/>
                <a:gd name="T28" fmla="*/ 14 w 165"/>
                <a:gd name="T29" fmla="*/ 17 h 134"/>
                <a:gd name="T30" fmla="*/ 6 w 165"/>
                <a:gd name="T31" fmla="*/ 6 h 134"/>
                <a:gd name="T32" fmla="*/ 0 w 165"/>
                <a:gd name="T33" fmla="*/ 0 h 134"/>
                <a:gd name="T34" fmla="*/ 0 w 165"/>
                <a:gd name="T35" fmla="*/ 0 h 134"/>
                <a:gd name="T36" fmla="*/ 2 w 165"/>
                <a:gd name="T37" fmla="*/ 0 h 134"/>
                <a:gd name="T38" fmla="*/ 6 w 165"/>
                <a:gd name="T39" fmla="*/ 0 h 134"/>
                <a:gd name="T40" fmla="*/ 14 w 165"/>
                <a:gd name="T41" fmla="*/ 0 h 134"/>
                <a:gd name="T42" fmla="*/ 27 w 165"/>
                <a:gd name="T43" fmla="*/ 0 h 134"/>
                <a:gd name="T44" fmla="*/ 39 w 165"/>
                <a:gd name="T45" fmla="*/ 0 h 134"/>
                <a:gd name="T46" fmla="*/ 52 w 165"/>
                <a:gd name="T47" fmla="*/ 0 h 134"/>
                <a:gd name="T48" fmla="*/ 67 w 165"/>
                <a:gd name="T49" fmla="*/ 2 h 134"/>
                <a:gd name="T50" fmla="*/ 81 w 165"/>
                <a:gd name="T51" fmla="*/ 4 h 134"/>
                <a:gd name="T52" fmla="*/ 94 w 165"/>
                <a:gd name="T53" fmla="*/ 8 h 134"/>
                <a:gd name="T54" fmla="*/ 106 w 165"/>
                <a:gd name="T55" fmla="*/ 13 h 1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"/>
                <a:gd name="T85" fmla="*/ 0 h 134"/>
                <a:gd name="T86" fmla="*/ 165 w 165"/>
                <a:gd name="T87" fmla="*/ 134 h 1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3" name="Freeform 100"/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>
                <a:gd name="T0" fmla="*/ 145 w 146"/>
                <a:gd name="T1" fmla="*/ 140 h 141"/>
                <a:gd name="T2" fmla="*/ 133 w 146"/>
                <a:gd name="T3" fmla="*/ 135 h 141"/>
                <a:gd name="T4" fmla="*/ 119 w 146"/>
                <a:gd name="T5" fmla="*/ 132 h 141"/>
                <a:gd name="T6" fmla="*/ 106 w 146"/>
                <a:gd name="T7" fmla="*/ 125 h 141"/>
                <a:gd name="T8" fmla="*/ 91 w 146"/>
                <a:gd name="T9" fmla="*/ 117 h 141"/>
                <a:gd name="T10" fmla="*/ 76 w 146"/>
                <a:gd name="T11" fmla="*/ 109 h 141"/>
                <a:gd name="T12" fmla="*/ 61 w 146"/>
                <a:gd name="T13" fmla="*/ 100 h 141"/>
                <a:gd name="T14" fmla="*/ 48 w 146"/>
                <a:gd name="T15" fmla="*/ 89 h 141"/>
                <a:gd name="T16" fmla="*/ 36 w 146"/>
                <a:gd name="T17" fmla="*/ 79 h 141"/>
                <a:gd name="T18" fmla="*/ 25 w 146"/>
                <a:gd name="T19" fmla="*/ 66 h 141"/>
                <a:gd name="T20" fmla="*/ 17 w 146"/>
                <a:gd name="T21" fmla="*/ 56 h 141"/>
                <a:gd name="T22" fmla="*/ 17 w 146"/>
                <a:gd name="T23" fmla="*/ 56 h 141"/>
                <a:gd name="T24" fmla="*/ 4 w 146"/>
                <a:gd name="T25" fmla="*/ 33 h 141"/>
                <a:gd name="T26" fmla="*/ 0 w 146"/>
                <a:gd name="T27" fmla="*/ 18 h 141"/>
                <a:gd name="T28" fmla="*/ 0 w 146"/>
                <a:gd name="T29" fmla="*/ 8 h 141"/>
                <a:gd name="T30" fmla="*/ 0 w 146"/>
                <a:gd name="T31" fmla="*/ 2 h 141"/>
                <a:gd name="T32" fmla="*/ 2 w 146"/>
                <a:gd name="T33" fmla="*/ 0 h 141"/>
                <a:gd name="T34" fmla="*/ 2 w 146"/>
                <a:gd name="T35" fmla="*/ 0 h 141"/>
                <a:gd name="T36" fmla="*/ 11 w 146"/>
                <a:gd name="T37" fmla="*/ 2 h 141"/>
                <a:gd name="T38" fmla="*/ 19 w 146"/>
                <a:gd name="T39" fmla="*/ 2 h 141"/>
                <a:gd name="T40" fmla="*/ 27 w 146"/>
                <a:gd name="T41" fmla="*/ 2 h 141"/>
                <a:gd name="T42" fmla="*/ 36 w 146"/>
                <a:gd name="T43" fmla="*/ 4 h 141"/>
                <a:gd name="T44" fmla="*/ 46 w 146"/>
                <a:gd name="T45" fmla="*/ 6 h 141"/>
                <a:gd name="T46" fmla="*/ 55 w 146"/>
                <a:gd name="T47" fmla="*/ 8 h 141"/>
                <a:gd name="T48" fmla="*/ 66 w 146"/>
                <a:gd name="T49" fmla="*/ 10 h 141"/>
                <a:gd name="T50" fmla="*/ 74 w 146"/>
                <a:gd name="T51" fmla="*/ 13 h 141"/>
                <a:gd name="T52" fmla="*/ 83 w 146"/>
                <a:gd name="T53" fmla="*/ 16 h 141"/>
                <a:gd name="T54" fmla="*/ 91 w 146"/>
                <a:gd name="T55" fmla="*/ 22 h 141"/>
                <a:gd name="T56" fmla="*/ 145 w 146"/>
                <a:gd name="T57" fmla="*/ 140 h 1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41"/>
                <a:gd name="T89" fmla="*/ 146 w 146"/>
                <a:gd name="T90" fmla="*/ 141 h 1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  <a:lnTo>
                    <a:pt x="145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4" name="Freeform 101"/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>
                <a:gd name="T0" fmla="*/ 145 w 146"/>
                <a:gd name="T1" fmla="*/ 140 h 141"/>
                <a:gd name="T2" fmla="*/ 133 w 146"/>
                <a:gd name="T3" fmla="*/ 135 h 141"/>
                <a:gd name="T4" fmla="*/ 119 w 146"/>
                <a:gd name="T5" fmla="*/ 132 h 141"/>
                <a:gd name="T6" fmla="*/ 106 w 146"/>
                <a:gd name="T7" fmla="*/ 125 h 141"/>
                <a:gd name="T8" fmla="*/ 91 w 146"/>
                <a:gd name="T9" fmla="*/ 117 h 141"/>
                <a:gd name="T10" fmla="*/ 76 w 146"/>
                <a:gd name="T11" fmla="*/ 109 h 141"/>
                <a:gd name="T12" fmla="*/ 61 w 146"/>
                <a:gd name="T13" fmla="*/ 100 h 141"/>
                <a:gd name="T14" fmla="*/ 48 w 146"/>
                <a:gd name="T15" fmla="*/ 89 h 141"/>
                <a:gd name="T16" fmla="*/ 36 w 146"/>
                <a:gd name="T17" fmla="*/ 79 h 141"/>
                <a:gd name="T18" fmla="*/ 25 w 146"/>
                <a:gd name="T19" fmla="*/ 66 h 141"/>
                <a:gd name="T20" fmla="*/ 17 w 146"/>
                <a:gd name="T21" fmla="*/ 56 h 141"/>
                <a:gd name="T22" fmla="*/ 17 w 146"/>
                <a:gd name="T23" fmla="*/ 56 h 141"/>
                <a:gd name="T24" fmla="*/ 4 w 146"/>
                <a:gd name="T25" fmla="*/ 33 h 141"/>
                <a:gd name="T26" fmla="*/ 0 w 146"/>
                <a:gd name="T27" fmla="*/ 18 h 141"/>
                <a:gd name="T28" fmla="*/ 0 w 146"/>
                <a:gd name="T29" fmla="*/ 8 h 141"/>
                <a:gd name="T30" fmla="*/ 0 w 146"/>
                <a:gd name="T31" fmla="*/ 2 h 141"/>
                <a:gd name="T32" fmla="*/ 2 w 146"/>
                <a:gd name="T33" fmla="*/ 0 h 141"/>
                <a:gd name="T34" fmla="*/ 2 w 146"/>
                <a:gd name="T35" fmla="*/ 0 h 141"/>
                <a:gd name="T36" fmla="*/ 11 w 146"/>
                <a:gd name="T37" fmla="*/ 2 h 141"/>
                <a:gd name="T38" fmla="*/ 19 w 146"/>
                <a:gd name="T39" fmla="*/ 2 h 141"/>
                <a:gd name="T40" fmla="*/ 27 w 146"/>
                <a:gd name="T41" fmla="*/ 2 h 141"/>
                <a:gd name="T42" fmla="*/ 36 w 146"/>
                <a:gd name="T43" fmla="*/ 4 h 141"/>
                <a:gd name="T44" fmla="*/ 46 w 146"/>
                <a:gd name="T45" fmla="*/ 6 h 141"/>
                <a:gd name="T46" fmla="*/ 55 w 146"/>
                <a:gd name="T47" fmla="*/ 8 h 141"/>
                <a:gd name="T48" fmla="*/ 66 w 146"/>
                <a:gd name="T49" fmla="*/ 10 h 141"/>
                <a:gd name="T50" fmla="*/ 74 w 146"/>
                <a:gd name="T51" fmla="*/ 13 h 141"/>
                <a:gd name="T52" fmla="*/ 83 w 146"/>
                <a:gd name="T53" fmla="*/ 16 h 141"/>
                <a:gd name="T54" fmla="*/ 91 w 146"/>
                <a:gd name="T55" fmla="*/ 22 h 1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6"/>
                <a:gd name="T85" fmla="*/ 0 h 141"/>
                <a:gd name="T86" fmla="*/ 146 w 146"/>
                <a:gd name="T87" fmla="*/ 141 h 14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5" name="Freeform 102"/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>
                <a:gd name="T0" fmla="*/ 91 w 92"/>
                <a:gd name="T1" fmla="*/ 142 h 143"/>
                <a:gd name="T2" fmla="*/ 82 w 92"/>
                <a:gd name="T3" fmla="*/ 133 h 143"/>
                <a:gd name="T4" fmla="*/ 72 w 92"/>
                <a:gd name="T5" fmla="*/ 124 h 143"/>
                <a:gd name="T6" fmla="*/ 61 w 92"/>
                <a:gd name="T7" fmla="*/ 116 h 143"/>
                <a:gd name="T8" fmla="*/ 52 w 92"/>
                <a:gd name="T9" fmla="*/ 105 h 143"/>
                <a:gd name="T10" fmla="*/ 40 w 92"/>
                <a:gd name="T11" fmla="*/ 94 h 143"/>
                <a:gd name="T12" fmla="*/ 31 w 92"/>
                <a:gd name="T13" fmla="*/ 80 h 143"/>
                <a:gd name="T14" fmla="*/ 21 w 92"/>
                <a:gd name="T15" fmla="*/ 66 h 143"/>
                <a:gd name="T16" fmla="*/ 13 w 92"/>
                <a:gd name="T17" fmla="*/ 46 h 143"/>
                <a:gd name="T18" fmla="*/ 6 w 92"/>
                <a:gd name="T19" fmla="*/ 25 h 143"/>
                <a:gd name="T20" fmla="*/ 0 w 92"/>
                <a:gd name="T21" fmla="*/ 0 h 143"/>
                <a:gd name="T22" fmla="*/ 0 w 92"/>
                <a:gd name="T23" fmla="*/ 0 h 143"/>
                <a:gd name="T24" fmla="*/ 2 w 92"/>
                <a:gd name="T25" fmla="*/ 0 h 143"/>
                <a:gd name="T26" fmla="*/ 6 w 92"/>
                <a:gd name="T27" fmla="*/ 0 h 143"/>
                <a:gd name="T28" fmla="*/ 13 w 92"/>
                <a:gd name="T29" fmla="*/ 2 h 143"/>
                <a:gd name="T30" fmla="*/ 24 w 92"/>
                <a:gd name="T31" fmla="*/ 2 h 143"/>
                <a:gd name="T32" fmla="*/ 31 w 92"/>
                <a:gd name="T33" fmla="*/ 4 h 143"/>
                <a:gd name="T34" fmla="*/ 42 w 92"/>
                <a:gd name="T35" fmla="*/ 6 h 143"/>
                <a:gd name="T36" fmla="*/ 52 w 92"/>
                <a:gd name="T37" fmla="*/ 11 h 143"/>
                <a:gd name="T38" fmla="*/ 63 w 92"/>
                <a:gd name="T39" fmla="*/ 15 h 143"/>
                <a:gd name="T40" fmla="*/ 74 w 92"/>
                <a:gd name="T41" fmla="*/ 19 h 143"/>
                <a:gd name="T42" fmla="*/ 82 w 92"/>
                <a:gd name="T43" fmla="*/ 25 h 143"/>
                <a:gd name="T44" fmla="*/ 91 w 92"/>
                <a:gd name="T45" fmla="*/ 142 h 14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2"/>
                <a:gd name="T70" fmla="*/ 0 h 143"/>
                <a:gd name="T71" fmla="*/ 92 w 92"/>
                <a:gd name="T72" fmla="*/ 143 h 14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  <a:lnTo>
                    <a:pt x="91" y="14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6" name="Freeform 103"/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>
                <a:gd name="T0" fmla="*/ 91 w 92"/>
                <a:gd name="T1" fmla="*/ 142 h 143"/>
                <a:gd name="T2" fmla="*/ 82 w 92"/>
                <a:gd name="T3" fmla="*/ 133 h 143"/>
                <a:gd name="T4" fmla="*/ 72 w 92"/>
                <a:gd name="T5" fmla="*/ 124 h 143"/>
                <a:gd name="T6" fmla="*/ 61 w 92"/>
                <a:gd name="T7" fmla="*/ 116 h 143"/>
                <a:gd name="T8" fmla="*/ 52 w 92"/>
                <a:gd name="T9" fmla="*/ 105 h 143"/>
                <a:gd name="T10" fmla="*/ 40 w 92"/>
                <a:gd name="T11" fmla="*/ 94 h 143"/>
                <a:gd name="T12" fmla="*/ 31 w 92"/>
                <a:gd name="T13" fmla="*/ 80 h 143"/>
                <a:gd name="T14" fmla="*/ 21 w 92"/>
                <a:gd name="T15" fmla="*/ 66 h 143"/>
                <a:gd name="T16" fmla="*/ 13 w 92"/>
                <a:gd name="T17" fmla="*/ 46 h 143"/>
                <a:gd name="T18" fmla="*/ 6 w 92"/>
                <a:gd name="T19" fmla="*/ 25 h 143"/>
                <a:gd name="T20" fmla="*/ 0 w 92"/>
                <a:gd name="T21" fmla="*/ 0 h 143"/>
                <a:gd name="T22" fmla="*/ 0 w 92"/>
                <a:gd name="T23" fmla="*/ 0 h 143"/>
                <a:gd name="T24" fmla="*/ 2 w 92"/>
                <a:gd name="T25" fmla="*/ 0 h 143"/>
                <a:gd name="T26" fmla="*/ 6 w 92"/>
                <a:gd name="T27" fmla="*/ 0 h 143"/>
                <a:gd name="T28" fmla="*/ 13 w 92"/>
                <a:gd name="T29" fmla="*/ 2 h 143"/>
                <a:gd name="T30" fmla="*/ 24 w 92"/>
                <a:gd name="T31" fmla="*/ 2 h 143"/>
                <a:gd name="T32" fmla="*/ 31 w 92"/>
                <a:gd name="T33" fmla="*/ 4 h 143"/>
                <a:gd name="T34" fmla="*/ 42 w 92"/>
                <a:gd name="T35" fmla="*/ 6 h 143"/>
                <a:gd name="T36" fmla="*/ 52 w 92"/>
                <a:gd name="T37" fmla="*/ 11 h 143"/>
                <a:gd name="T38" fmla="*/ 63 w 92"/>
                <a:gd name="T39" fmla="*/ 15 h 143"/>
                <a:gd name="T40" fmla="*/ 74 w 92"/>
                <a:gd name="T41" fmla="*/ 19 h 143"/>
                <a:gd name="T42" fmla="*/ 82 w 92"/>
                <a:gd name="T43" fmla="*/ 25 h 1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2"/>
                <a:gd name="T67" fmla="*/ 0 h 143"/>
                <a:gd name="T68" fmla="*/ 92 w 92"/>
                <a:gd name="T69" fmla="*/ 143 h 1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7" name="Freeform 104"/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>
                <a:gd name="T0" fmla="*/ 81 w 89"/>
                <a:gd name="T1" fmla="*/ 196 h 197"/>
                <a:gd name="T2" fmla="*/ 73 w 89"/>
                <a:gd name="T3" fmla="*/ 182 h 197"/>
                <a:gd name="T4" fmla="*/ 62 w 89"/>
                <a:gd name="T5" fmla="*/ 166 h 197"/>
                <a:gd name="T6" fmla="*/ 53 w 89"/>
                <a:gd name="T7" fmla="*/ 149 h 197"/>
                <a:gd name="T8" fmla="*/ 41 w 89"/>
                <a:gd name="T9" fmla="*/ 129 h 197"/>
                <a:gd name="T10" fmla="*/ 30 w 89"/>
                <a:gd name="T11" fmla="*/ 109 h 197"/>
                <a:gd name="T12" fmla="*/ 20 w 89"/>
                <a:gd name="T13" fmla="*/ 88 h 197"/>
                <a:gd name="T14" fmla="*/ 12 w 89"/>
                <a:gd name="T15" fmla="*/ 64 h 197"/>
                <a:gd name="T16" fmla="*/ 5 w 89"/>
                <a:gd name="T17" fmla="*/ 44 h 197"/>
                <a:gd name="T18" fmla="*/ 1 w 89"/>
                <a:gd name="T19" fmla="*/ 20 h 197"/>
                <a:gd name="T20" fmla="*/ 0 w 89"/>
                <a:gd name="T21" fmla="*/ 2 h 197"/>
                <a:gd name="T22" fmla="*/ 0 w 89"/>
                <a:gd name="T23" fmla="*/ 2 h 197"/>
                <a:gd name="T24" fmla="*/ 1 w 89"/>
                <a:gd name="T25" fmla="*/ 0 h 197"/>
                <a:gd name="T26" fmla="*/ 3 w 89"/>
                <a:gd name="T27" fmla="*/ 0 h 197"/>
                <a:gd name="T28" fmla="*/ 12 w 89"/>
                <a:gd name="T29" fmla="*/ 0 h 197"/>
                <a:gd name="T30" fmla="*/ 20 w 89"/>
                <a:gd name="T31" fmla="*/ 0 h 197"/>
                <a:gd name="T32" fmla="*/ 28 w 89"/>
                <a:gd name="T33" fmla="*/ 0 h 197"/>
                <a:gd name="T34" fmla="*/ 41 w 89"/>
                <a:gd name="T35" fmla="*/ 2 h 197"/>
                <a:gd name="T36" fmla="*/ 51 w 89"/>
                <a:gd name="T37" fmla="*/ 5 h 197"/>
                <a:gd name="T38" fmla="*/ 64 w 89"/>
                <a:gd name="T39" fmla="*/ 12 h 197"/>
                <a:gd name="T40" fmla="*/ 77 w 89"/>
                <a:gd name="T41" fmla="*/ 20 h 197"/>
                <a:gd name="T42" fmla="*/ 88 w 89"/>
                <a:gd name="T43" fmla="*/ 33 h 197"/>
                <a:gd name="T44" fmla="*/ 81 w 89"/>
                <a:gd name="T45" fmla="*/ 196 h 1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9"/>
                <a:gd name="T70" fmla="*/ 0 h 197"/>
                <a:gd name="T71" fmla="*/ 89 w 89"/>
                <a:gd name="T72" fmla="*/ 197 h 19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  <a:lnTo>
                    <a:pt x="81" y="196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8" name="Freeform 105"/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>
                <a:gd name="T0" fmla="*/ 81 w 89"/>
                <a:gd name="T1" fmla="*/ 196 h 197"/>
                <a:gd name="T2" fmla="*/ 73 w 89"/>
                <a:gd name="T3" fmla="*/ 182 h 197"/>
                <a:gd name="T4" fmla="*/ 62 w 89"/>
                <a:gd name="T5" fmla="*/ 166 h 197"/>
                <a:gd name="T6" fmla="*/ 53 w 89"/>
                <a:gd name="T7" fmla="*/ 149 h 197"/>
                <a:gd name="T8" fmla="*/ 41 w 89"/>
                <a:gd name="T9" fmla="*/ 129 h 197"/>
                <a:gd name="T10" fmla="*/ 30 w 89"/>
                <a:gd name="T11" fmla="*/ 109 h 197"/>
                <a:gd name="T12" fmla="*/ 20 w 89"/>
                <a:gd name="T13" fmla="*/ 88 h 197"/>
                <a:gd name="T14" fmla="*/ 12 w 89"/>
                <a:gd name="T15" fmla="*/ 64 h 197"/>
                <a:gd name="T16" fmla="*/ 5 w 89"/>
                <a:gd name="T17" fmla="*/ 44 h 197"/>
                <a:gd name="T18" fmla="*/ 1 w 89"/>
                <a:gd name="T19" fmla="*/ 20 h 197"/>
                <a:gd name="T20" fmla="*/ 0 w 89"/>
                <a:gd name="T21" fmla="*/ 2 h 197"/>
                <a:gd name="T22" fmla="*/ 0 w 89"/>
                <a:gd name="T23" fmla="*/ 2 h 197"/>
                <a:gd name="T24" fmla="*/ 1 w 89"/>
                <a:gd name="T25" fmla="*/ 0 h 197"/>
                <a:gd name="T26" fmla="*/ 3 w 89"/>
                <a:gd name="T27" fmla="*/ 0 h 197"/>
                <a:gd name="T28" fmla="*/ 12 w 89"/>
                <a:gd name="T29" fmla="*/ 0 h 197"/>
                <a:gd name="T30" fmla="*/ 20 w 89"/>
                <a:gd name="T31" fmla="*/ 0 h 197"/>
                <a:gd name="T32" fmla="*/ 28 w 89"/>
                <a:gd name="T33" fmla="*/ 0 h 197"/>
                <a:gd name="T34" fmla="*/ 41 w 89"/>
                <a:gd name="T35" fmla="*/ 2 h 197"/>
                <a:gd name="T36" fmla="*/ 51 w 89"/>
                <a:gd name="T37" fmla="*/ 5 h 197"/>
                <a:gd name="T38" fmla="*/ 64 w 89"/>
                <a:gd name="T39" fmla="*/ 12 h 197"/>
                <a:gd name="T40" fmla="*/ 77 w 89"/>
                <a:gd name="T41" fmla="*/ 20 h 197"/>
                <a:gd name="T42" fmla="*/ 88 w 89"/>
                <a:gd name="T43" fmla="*/ 33 h 19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9"/>
                <a:gd name="T67" fmla="*/ 0 h 197"/>
                <a:gd name="T68" fmla="*/ 89 w 89"/>
                <a:gd name="T69" fmla="*/ 197 h 19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9" name="Freeform 106"/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>
                <a:gd name="T0" fmla="*/ 193 w 194"/>
                <a:gd name="T1" fmla="*/ 137 h 138"/>
                <a:gd name="T2" fmla="*/ 174 w 194"/>
                <a:gd name="T3" fmla="*/ 137 h 138"/>
                <a:gd name="T4" fmla="*/ 154 w 194"/>
                <a:gd name="T5" fmla="*/ 132 h 138"/>
                <a:gd name="T6" fmla="*/ 133 w 194"/>
                <a:gd name="T7" fmla="*/ 128 h 138"/>
                <a:gd name="T8" fmla="*/ 112 w 194"/>
                <a:gd name="T9" fmla="*/ 123 h 138"/>
                <a:gd name="T10" fmla="*/ 93 w 194"/>
                <a:gd name="T11" fmla="*/ 118 h 138"/>
                <a:gd name="T12" fmla="*/ 73 w 194"/>
                <a:gd name="T13" fmla="*/ 111 h 138"/>
                <a:gd name="T14" fmla="*/ 57 w 194"/>
                <a:gd name="T15" fmla="*/ 105 h 138"/>
                <a:gd name="T16" fmla="*/ 43 w 194"/>
                <a:gd name="T17" fmla="*/ 98 h 138"/>
                <a:gd name="T18" fmla="*/ 31 w 194"/>
                <a:gd name="T19" fmla="*/ 93 h 138"/>
                <a:gd name="T20" fmla="*/ 23 w 194"/>
                <a:gd name="T21" fmla="*/ 84 h 138"/>
                <a:gd name="T22" fmla="*/ 23 w 194"/>
                <a:gd name="T23" fmla="*/ 84 h 138"/>
                <a:gd name="T24" fmla="*/ 19 w 194"/>
                <a:gd name="T25" fmla="*/ 77 h 138"/>
                <a:gd name="T26" fmla="*/ 15 w 194"/>
                <a:gd name="T27" fmla="*/ 70 h 138"/>
                <a:gd name="T28" fmla="*/ 11 w 194"/>
                <a:gd name="T29" fmla="*/ 61 h 138"/>
                <a:gd name="T30" fmla="*/ 6 w 194"/>
                <a:gd name="T31" fmla="*/ 52 h 138"/>
                <a:gd name="T32" fmla="*/ 4 w 194"/>
                <a:gd name="T33" fmla="*/ 44 h 138"/>
                <a:gd name="T34" fmla="*/ 2 w 194"/>
                <a:gd name="T35" fmla="*/ 33 h 138"/>
                <a:gd name="T36" fmla="*/ 0 w 194"/>
                <a:gd name="T37" fmla="*/ 25 h 138"/>
                <a:gd name="T38" fmla="*/ 2 w 194"/>
                <a:gd name="T39" fmla="*/ 17 h 138"/>
                <a:gd name="T40" fmla="*/ 4 w 194"/>
                <a:gd name="T41" fmla="*/ 6 h 138"/>
                <a:gd name="T42" fmla="*/ 8 w 194"/>
                <a:gd name="T43" fmla="*/ 0 h 138"/>
                <a:gd name="T44" fmla="*/ 193 w 194"/>
                <a:gd name="T45" fmla="*/ 137 h 1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4"/>
                <a:gd name="T70" fmla="*/ 0 h 138"/>
                <a:gd name="T71" fmla="*/ 194 w 194"/>
                <a:gd name="T72" fmla="*/ 138 h 1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93" y="13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0" name="Freeform 107"/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>
                <a:gd name="T0" fmla="*/ 193 w 194"/>
                <a:gd name="T1" fmla="*/ 137 h 138"/>
                <a:gd name="T2" fmla="*/ 174 w 194"/>
                <a:gd name="T3" fmla="*/ 137 h 138"/>
                <a:gd name="T4" fmla="*/ 154 w 194"/>
                <a:gd name="T5" fmla="*/ 132 h 138"/>
                <a:gd name="T6" fmla="*/ 133 w 194"/>
                <a:gd name="T7" fmla="*/ 128 h 138"/>
                <a:gd name="T8" fmla="*/ 112 w 194"/>
                <a:gd name="T9" fmla="*/ 123 h 138"/>
                <a:gd name="T10" fmla="*/ 93 w 194"/>
                <a:gd name="T11" fmla="*/ 118 h 138"/>
                <a:gd name="T12" fmla="*/ 73 w 194"/>
                <a:gd name="T13" fmla="*/ 111 h 138"/>
                <a:gd name="T14" fmla="*/ 57 w 194"/>
                <a:gd name="T15" fmla="*/ 105 h 138"/>
                <a:gd name="T16" fmla="*/ 43 w 194"/>
                <a:gd name="T17" fmla="*/ 98 h 138"/>
                <a:gd name="T18" fmla="*/ 31 w 194"/>
                <a:gd name="T19" fmla="*/ 93 h 138"/>
                <a:gd name="T20" fmla="*/ 23 w 194"/>
                <a:gd name="T21" fmla="*/ 84 h 138"/>
                <a:gd name="T22" fmla="*/ 23 w 194"/>
                <a:gd name="T23" fmla="*/ 84 h 138"/>
                <a:gd name="T24" fmla="*/ 19 w 194"/>
                <a:gd name="T25" fmla="*/ 77 h 138"/>
                <a:gd name="T26" fmla="*/ 15 w 194"/>
                <a:gd name="T27" fmla="*/ 70 h 138"/>
                <a:gd name="T28" fmla="*/ 11 w 194"/>
                <a:gd name="T29" fmla="*/ 61 h 138"/>
                <a:gd name="T30" fmla="*/ 6 w 194"/>
                <a:gd name="T31" fmla="*/ 52 h 138"/>
                <a:gd name="T32" fmla="*/ 4 w 194"/>
                <a:gd name="T33" fmla="*/ 44 h 138"/>
                <a:gd name="T34" fmla="*/ 2 w 194"/>
                <a:gd name="T35" fmla="*/ 33 h 138"/>
                <a:gd name="T36" fmla="*/ 0 w 194"/>
                <a:gd name="T37" fmla="*/ 25 h 138"/>
                <a:gd name="T38" fmla="*/ 2 w 194"/>
                <a:gd name="T39" fmla="*/ 17 h 138"/>
                <a:gd name="T40" fmla="*/ 4 w 194"/>
                <a:gd name="T41" fmla="*/ 6 h 138"/>
                <a:gd name="T42" fmla="*/ 8 w 194"/>
                <a:gd name="T43" fmla="*/ 0 h 1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4"/>
                <a:gd name="T67" fmla="*/ 0 h 138"/>
                <a:gd name="T68" fmla="*/ 194 w 194"/>
                <a:gd name="T69" fmla="*/ 138 h 1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1" name="Freeform 108"/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>
                <a:gd name="T0" fmla="*/ 166 w 167"/>
                <a:gd name="T1" fmla="*/ 130 h 131"/>
                <a:gd name="T2" fmla="*/ 153 w 167"/>
                <a:gd name="T3" fmla="*/ 126 h 131"/>
                <a:gd name="T4" fmla="*/ 138 w 167"/>
                <a:gd name="T5" fmla="*/ 120 h 131"/>
                <a:gd name="T6" fmla="*/ 124 w 167"/>
                <a:gd name="T7" fmla="*/ 115 h 131"/>
                <a:gd name="T8" fmla="*/ 108 w 167"/>
                <a:gd name="T9" fmla="*/ 111 h 131"/>
                <a:gd name="T10" fmla="*/ 96 w 167"/>
                <a:gd name="T11" fmla="*/ 106 h 131"/>
                <a:gd name="T12" fmla="*/ 81 w 167"/>
                <a:gd name="T13" fmla="*/ 101 h 131"/>
                <a:gd name="T14" fmla="*/ 67 w 167"/>
                <a:gd name="T15" fmla="*/ 94 h 131"/>
                <a:gd name="T16" fmla="*/ 53 w 167"/>
                <a:gd name="T17" fmla="*/ 85 h 131"/>
                <a:gd name="T18" fmla="*/ 41 w 167"/>
                <a:gd name="T19" fmla="*/ 78 h 131"/>
                <a:gd name="T20" fmla="*/ 28 w 167"/>
                <a:gd name="T21" fmla="*/ 67 h 131"/>
                <a:gd name="T22" fmla="*/ 28 w 167"/>
                <a:gd name="T23" fmla="*/ 67 h 131"/>
                <a:gd name="T24" fmla="*/ 16 w 167"/>
                <a:gd name="T25" fmla="*/ 56 h 131"/>
                <a:gd name="T26" fmla="*/ 9 w 167"/>
                <a:gd name="T27" fmla="*/ 46 h 131"/>
                <a:gd name="T28" fmla="*/ 3 w 167"/>
                <a:gd name="T29" fmla="*/ 37 h 131"/>
                <a:gd name="T30" fmla="*/ 2 w 167"/>
                <a:gd name="T31" fmla="*/ 30 h 131"/>
                <a:gd name="T32" fmla="*/ 0 w 167"/>
                <a:gd name="T33" fmla="*/ 25 h 131"/>
                <a:gd name="T34" fmla="*/ 0 w 167"/>
                <a:gd name="T35" fmla="*/ 18 h 131"/>
                <a:gd name="T36" fmla="*/ 0 w 167"/>
                <a:gd name="T37" fmla="*/ 12 h 131"/>
                <a:gd name="T38" fmla="*/ 2 w 167"/>
                <a:gd name="T39" fmla="*/ 7 h 131"/>
                <a:gd name="T40" fmla="*/ 2 w 167"/>
                <a:gd name="T41" fmla="*/ 4 h 131"/>
                <a:gd name="T42" fmla="*/ 2 w 167"/>
                <a:gd name="T43" fmla="*/ 0 h 131"/>
                <a:gd name="T44" fmla="*/ 2 w 167"/>
                <a:gd name="T45" fmla="*/ 0 h 131"/>
                <a:gd name="T46" fmla="*/ 3 w 167"/>
                <a:gd name="T47" fmla="*/ 0 h 131"/>
                <a:gd name="T48" fmla="*/ 7 w 167"/>
                <a:gd name="T49" fmla="*/ 2 h 131"/>
                <a:gd name="T50" fmla="*/ 16 w 167"/>
                <a:gd name="T51" fmla="*/ 4 h 131"/>
                <a:gd name="T52" fmla="*/ 27 w 167"/>
                <a:gd name="T53" fmla="*/ 6 h 131"/>
                <a:gd name="T54" fmla="*/ 37 w 167"/>
                <a:gd name="T55" fmla="*/ 7 h 131"/>
                <a:gd name="T56" fmla="*/ 50 w 167"/>
                <a:gd name="T57" fmla="*/ 12 h 131"/>
                <a:gd name="T58" fmla="*/ 60 w 167"/>
                <a:gd name="T59" fmla="*/ 14 h 131"/>
                <a:gd name="T60" fmla="*/ 71 w 167"/>
                <a:gd name="T61" fmla="*/ 18 h 131"/>
                <a:gd name="T62" fmla="*/ 79 w 167"/>
                <a:gd name="T63" fmla="*/ 20 h 131"/>
                <a:gd name="T64" fmla="*/ 87 w 167"/>
                <a:gd name="T65" fmla="*/ 25 h 131"/>
                <a:gd name="T66" fmla="*/ 166 w 167"/>
                <a:gd name="T67" fmla="*/ 130 h 1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7"/>
                <a:gd name="T103" fmla="*/ 0 h 131"/>
                <a:gd name="T104" fmla="*/ 167 w 167"/>
                <a:gd name="T105" fmla="*/ 131 h 13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  <a:lnTo>
                    <a:pt x="166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2" name="Freeform 109"/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>
                <a:gd name="T0" fmla="*/ 166 w 167"/>
                <a:gd name="T1" fmla="*/ 130 h 131"/>
                <a:gd name="T2" fmla="*/ 153 w 167"/>
                <a:gd name="T3" fmla="*/ 126 h 131"/>
                <a:gd name="T4" fmla="*/ 138 w 167"/>
                <a:gd name="T5" fmla="*/ 120 h 131"/>
                <a:gd name="T6" fmla="*/ 124 w 167"/>
                <a:gd name="T7" fmla="*/ 115 h 131"/>
                <a:gd name="T8" fmla="*/ 108 w 167"/>
                <a:gd name="T9" fmla="*/ 111 h 131"/>
                <a:gd name="T10" fmla="*/ 96 w 167"/>
                <a:gd name="T11" fmla="*/ 106 h 131"/>
                <a:gd name="T12" fmla="*/ 81 w 167"/>
                <a:gd name="T13" fmla="*/ 101 h 131"/>
                <a:gd name="T14" fmla="*/ 67 w 167"/>
                <a:gd name="T15" fmla="*/ 94 h 131"/>
                <a:gd name="T16" fmla="*/ 53 w 167"/>
                <a:gd name="T17" fmla="*/ 85 h 131"/>
                <a:gd name="T18" fmla="*/ 41 w 167"/>
                <a:gd name="T19" fmla="*/ 78 h 131"/>
                <a:gd name="T20" fmla="*/ 28 w 167"/>
                <a:gd name="T21" fmla="*/ 67 h 131"/>
                <a:gd name="T22" fmla="*/ 28 w 167"/>
                <a:gd name="T23" fmla="*/ 67 h 131"/>
                <a:gd name="T24" fmla="*/ 16 w 167"/>
                <a:gd name="T25" fmla="*/ 56 h 131"/>
                <a:gd name="T26" fmla="*/ 9 w 167"/>
                <a:gd name="T27" fmla="*/ 46 h 131"/>
                <a:gd name="T28" fmla="*/ 3 w 167"/>
                <a:gd name="T29" fmla="*/ 37 h 131"/>
                <a:gd name="T30" fmla="*/ 2 w 167"/>
                <a:gd name="T31" fmla="*/ 30 h 131"/>
                <a:gd name="T32" fmla="*/ 0 w 167"/>
                <a:gd name="T33" fmla="*/ 25 h 131"/>
                <a:gd name="T34" fmla="*/ 0 w 167"/>
                <a:gd name="T35" fmla="*/ 18 h 131"/>
                <a:gd name="T36" fmla="*/ 0 w 167"/>
                <a:gd name="T37" fmla="*/ 12 h 131"/>
                <a:gd name="T38" fmla="*/ 2 w 167"/>
                <a:gd name="T39" fmla="*/ 7 h 131"/>
                <a:gd name="T40" fmla="*/ 2 w 167"/>
                <a:gd name="T41" fmla="*/ 4 h 131"/>
                <a:gd name="T42" fmla="*/ 2 w 167"/>
                <a:gd name="T43" fmla="*/ 0 h 131"/>
                <a:gd name="T44" fmla="*/ 2 w 167"/>
                <a:gd name="T45" fmla="*/ 0 h 131"/>
                <a:gd name="T46" fmla="*/ 3 w 167"/>
                <a:gd name="T47" fmla="*/ 0 h 131"/>
                <a:gd name="T48" fmla="*/ 7 w 167"/>
                <a:gd name="T49" fmla="*/ 2 h 131"/>
                <a:gd name="T50" fmla="*/ 16 w 167"/>
                <a:gd name="T51" fmla="*/ 4 h 131"/>
                <a:gd name="T52" fmla="*/ 27 w 167"/>
                <a:gd name="T53" fmla="*/ 6 h 131"/>
                <a:gd name="T54" fmla="*/ 37 w 167"/>
                <a:gd name="T55" fmla="*/ 7 h 131"/>
                <a:gd name="T56" fmla="*/ 50 w 167"/>
                <a:gd name="T57" fmla="*/ 12 h 131"/>
                <a:gd name="T58" fmla="*/ 60 w 167"/>
                <a:gd name="T59" fmla="*/ 14 h 131"/>
                <a:gd name="T60" fmla="*/ 71 w 167"/>
                <a:gd name="T61" fmla="*/ 18 h 131"/>
                <a:gd name="T62" fmla="*/ 79 w 167"/>
                <a:gd name="T63" fmla="*/ 20 h 131"/>
                <a:gd name="T64" fmla="*/ 87 w 167"/>
                <a:gd name="T65" fmla="*/ 25 h 1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7"/>
                <a:gd name="T100" fmla="*/ 0 h 131"/>
                <a:gd name="T101" fmla="*/ 167 w 167"/>
                <a:gd name="T102" fmla="*/ 131 h 1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3" name="Freeform 110"/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>
                <a:gd name="T0" fmla="*/ 131 w 132"/>
                <a:gd name="T1" fmla="*/ 90 h 91"/>
                <a:gd name="T2" fmla="*/ 116 w 132"/>
                <a:gd name="T3" fmla="*/ 85 h 91"/>
                <a:gd name="T4" fmla="*/ 99 w 132"/>
                <a:gd name="T5" fmla="*/ 79 h 91"/>
                <a:gd name="T6" fmla="*/ 84 w 132"/>
                <a:gd name="T7" fmla="*/ 73 h 91"/>
                <a:gd name="T8" fmla="*/ 70 w 132"/>
                <a:gd name="T9" fmla="*/ 66 h 91"/>
                <a:gd name="T10" fmla="*/ 57 w 132"/>
                <a:gd name="T11" fmla="*/ 62 h 91"/>
                <a:gd name="T12" fmla="*/ 42 w 132"/>
                <a:gd name="T13" fmla="*/ 53 h 91"/>
                <a:gd name="T14" fmla="*/ 31 w 132"/>
                <a:gd name="T15" fmla="*/ 46 h 91"/>
                <a:gd name="T16" fmla="*/ 19 w 132"/>
                <a:gd name="T17" fmla="*/ 35 h 91"/>
                <a:gd name="T18" fmla="*/ 8 w 132"/>
                <a:gd name="T19" fmla="*/ 23 h 91"/>
                <a:gd name="T20" fmla="*/ 0 w 132"/>
                <a:gd name="T21" fmla="*/ 7 h 91"/>
                <a:gd name="T22" fmla="*/ 0 w 132"/>
                <a:gd name="T23" fmla="*/ 7 h 91"/>
                <a:gd name="T24" fmla="*/ 2 w 132"/>
                <a:gd name="T25" fmla="*/ 7 h 91"/>
                <a:gd name="T26" fmla="*/ 4 w 132"/>
                <a:gd name="T27" fmla="*/ 5 h 91"/>
                <a:gd name="T28" fmla="*/ 8 w 132"/>
                <a:gd name="T29" fmla="*/ 4 h 91"/>
                <a:gd name="T30" fmla="*/ 15 w 132"/>
                <a:gd name="T31" fmla="*/ 4 h 91"/>
                <a:gd name="T32" fmla="*/ 24 w 132"/>
                <a:gd name="T33" fmla="*/ 2 h 91"/>
                <a:gd name="T34" fmla="*/ 31 w 132"/>
                <a:gd name="T35" fmla="*/ 0 h 91"/>
                <a:gd name="T36" fmla="*/ 42 w 132"/>
                <a:gd name="T37" fmla="*/ 0 h 91"/>
                <a:gd name="T38" fmla="*/ 52 w 132"/>
                <a:gd name="T39" fmla="*/ 0 h 91"/>
                <a:gd name="T40" fmla="*/ 66 w 132"/>
                <a:gd name="T41" fmla="*/ 2 h 91"/>
                <a:gd name="T42" fmla="*/ 78 w 132"/>
                <a:gd name="T43" fmla="*/ 4 h 91"/>
                <a:gd name="T44" fmla="*/ 131 w 132"/>
                <a:gd name="T45" fmla="*/ 90 h 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2"/>
                <a:gd name="T70" fmla="*/ 0 h 91"/>
                <a:gd name="T71" fmla="*/ 132 w 132"/>
                <a:gd name="T72" fmla="*/ 91 h 9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  <a:lnTo>
                    <a:pt x="131" y="9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4" name="Freeform 111"/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>
                <a:gd name="T0" fmla="*/ 131 w 132"/>
                <a:gd name="T1" fmla="*/ 90 h 91"/>
                <a:gd name="T2" fmla="*/ 116 w 132"/>
                <a:gd name="T3" fmla="*/ 85 h 91"/>
                <a:gd name="T4" fmla="*/ 99 w 132"/>
                <a:gd name="T5" fmla="*/ 79 h 91"/>
                <a:gd name="T6" fmla="*/ 84 w 132"/>
                <a:gd name="T7" fmla="*/ 73 h 91"/>
                <a:gd name="T8" fmla="*/ 70 w 132"/>
                <a:gd name="T9" fmla="*/ 66 h 91"/>
                <a:gd name="T10" fmla="*/ 57 w 132"/>
                <a:gd name="T11" fmla="*/ 62 h 91"/>
                <a:gd name="T12" fmla="*/ 42 w 132"/>
                <a:gd name="T13" fmla="*/ 53 h 91"/>
                <a:gd name="T14" fmla="*/ 31 w 132"/>
                <a:gd name="T15" fmla="*/ 46 h 91"/>
                <a:gd name="T16" fmla="*/ 19 w 132"/>
                <a:gd name="T17" fmla="*/ 35 h 91"/>
                <a:gd name="T18" fmla="*/ 8 w 132"/>
                <a:gd name="T19" fmla="*/ 23 h 91"/>
                <a:gd name="T20" fmla="*/ 0 w 132"/>
                <a:gd name="T21" fmla="*/ 7 h 91"/>
                <a:gd name="T22" fmla="*/ 0 w 132"/>
                <a:gd name="T23" fmla="*/ 7 h 91"/>
                <a:gd name="T24" fmla="*/ 2 w 132"/>
                <a:gd name="T25" fmla="*/ 7 h 91"/>
                <a:gd name="T26" fmla="*/ 4 w 132"/>
                <a:gd name="T27" fmla="*/ 5 h 91"/>
                <a:gd name="T28" fmla="*/ 8 w 132"/>
                <a:gd name="T29" fmla="*/ 4 h 91"/>
                <a:gd name="T30" fmla="*/ 15 w 132"/>
                <a:gd name="T31" fmla="*/ 4 h 91"/>
                <a:gd name="T32" fmla="*/ 24 w 132"/>
                <a:gd name="T33" fmla="*/ 2 h 91"/>
                <a:gd name="T34" fmla="*/ 31 w 132"/>
                <a:gd name="T35" fmla="*/ 0 h 91"/>
                <a:gd name="T36" fmla="*/ 42 w 132"/>
                <a:gd name="T37" fmla="*/ 0 h 91"/>
                <a:gd name="T38" fmla="*/ 52 w 132"/>
                <a:gd name="T39" fmla="*/ 0 h 91"/>
                <a:gd name="T40" fmla="*/ 66 w 132"/>
                <a:gd name="T41" fmla="*/ 2 h 91"/>
                <a:gd name="T42" fmla="*/ 78 w 132"/>
                <a:gd name="T43" fmla="*/ 4 h 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2"/>
                <a:gd name="T67" fmla="*/ 0 h 91"/>
                <a:gd name="T68" fmla="*/ 132 w 132"/>
                <a:gd name="T69" fmla="*/ 91 h 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5" name="Freeform 112"/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>
                <a:gd name="T0" fmla="*/ 164 w 165"/>
                <a:gd name="T1" fmla="*/ 130 h 131"/>
                <a:gd name="T2" fmla="*/ 151 w 165"/>
                <a:gd name="T3" fmla="*/ 126 h 131"/>
                <a:gd name="T4" fmla="*/ 140 w 165"/>
                <a:gd name="T5" fmla="*/ 122 h 131"/>
                <a:gd name="T6" fmla="*/ 128 w 165"/>
                <a:gd name="T7" fmla="*/ 117 h 131"/>
                <a:gd name="T8" fmla="*/ 115 w 165"/>
                <a:gd name="T9" fmla="*/ 113 h 131"/>
                <a:gd name="T10" fmla="*/ 103 w 165"/>
                <a:gd name="T11" fmla="*/ 106 h 131"/>
                <a:gd name="T12" fmla="*/ 90 w 165"/>
                <a:gd name="T13" fmla="*/ 99 h 131"/>
                <a:gd name="T14" fmla="*/ 80 w 165"/>
                <a:gd name="T15" fmla="*/ 92 h 131"/>
                <a:gd name="T16" fmla="*/ 67 w 165"/>
                <a:gd name="T17" fmla="*/ 83 h 131"/>
                <a:gd name="T18" fmla="*/ 56 w 165"/>
                <a:gd name="T19" fmla="*/ 73 h 131"/>
                <a:gd name="T20" fmla="*/ 48 w 165"/>
                <a:gd name="T21" fmla="*/ 62 h 131"/>
                <a:gd name="T22" fmla="*/ 48 w 165"/>
                <a:gd name="T23" fmla="*/ 62 h 131"/>
                <a:gd name="T24" fmla="*/ 31 w 165"/>
                <a:gd name="T25" fmla="*/ 44 h 131"/>
                <a:gd name="T26" fmla="*/ 23 w 165"/>
                <a:gd name="T27" fmla="*/ 27 h 131"/>
                <a:gd name="T28" fmla="*/ 14 w 165"/>
                <a:gd name="T29" fmla="*/ 14 h 131"/>
                <a:gd name="T30" fmla="*/ 6 w 165"/>
                <a:gd name="T31" fmla="*/ 6 h 131"/>
                <a:gd name="T32" fmla="*/ 0 w 165"/>
                <a:gd name="T33" fmla="*/ 0 h 131"/>
                <a:gd name="T34" fmla="*/ 0 w 165"/>
                <a:gd name="T35" fmla="*/ 0 h 131"/>
                <a:gd name="T36" fmla="*/ 2 w 165"/>
                <a:gd name="T37" fmla="*/ 0 h 131"/>
                <a:gd name="T38" fmla="*/ 6 w 165"/>
                <a:gd name="T39" fmla="*/ 0 h 131"/>
                <a:gd name="T40" fmla="*/ 14 w 165"/>
                <a:gd name="T41" fmla="*/ 0 h 131"/>
                <a:gd name="T42" fmla="*/ 27 w 165"/>
                <a:gd name="T43" fmla="*/ 0 h 131"/>
                <a:gd name="T44" fmla="*/ 39 w 165"/>
                <a:gd name="T45" fmla="*/ 0 h 131"/>
                <a:gd name="T46" fmla="*/ 52 w 165"/>
                <a:gd name="T47" fmla="*/ 0 h 131"/>
                <a:gd name="T48" fmla="*/ 67 w 165"/>
                <a:gd name="T49" fmla="*/ 0 h 131"/>
                <a:gd name="T50" fmla="*/ 81 w 165"/>
                <a:gd name="T51" fmla="*/ 4 h 131"/>
                <a:gd name="T52" fmla="*/ 94 w 165"/>
                <a:gd name="T53" fmla="*/ 6 h 131"/>
                <a:gd name="T54" fmla="*/ 106 w 165"/>
                <a:gd name="T55" fmla="*/ 9 h 131"/>
                <a:gd name="T56" fmla="*/ 164 w 165"/>
                <a:gd name="T57" fmla="*/ 130 h 13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5"/>
                <a:gd name="T88" fmla="*/ 0 h 131"/>
                <a:gd name="T89" fmla="*/ 165 w 165"/>
                <a:gd name="T90" fmla="*/ 131 h 13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  <a:lnTo>
                    <a:pt x="164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6" name="Freeform 113"/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>
                <a:gd name="T0" fmla="*/ 164 w 165"/>
                <a:gd name="T1" fmla="*/ 130 h 131"/>
                <a:gd name="T2" fmla="*/ 151 w 165"/>
                <a:gd name="T3" fmla="*/ 126 h 131"/>
                <a:gd name="T4" fmla="*/ 140 w 165"/>
                <a:gd name="T5" fmla="*/ 122 h 131"/>
                <a:gd name="T6" fmla="*/ 128 w 165"/>
                <a:gd name="T7" fmla="*/ 117 h 131"/>
                <a:gd name="T8" fmla="*/ 115 w 165"/>
                <a:gd name="T9" fmla="*/ 113 h 131"/>
                <a:gd name="T10" fmla="*/ 103 w 165"/>
                <a:gd name="T11" fmla="*/ 106 h 131"/>
                <a:gd name="T12" fmla="*/ 90 w 165"/>
                <a:gd name="T13" fmla="*/ 99 h 131"/>
                <a:gd name="T14" fmla="*/ 80 w 165"/>
                <a:gd name="T15" fmla="*/ 92 h 131"/>
                <a:gd name="T16" fmla="*/ 67 w 165"/>
                <a:gd name="T17" fmla="*/ 83 h 131"/>
                <a:gd name="T18" fmla="*/ 56 w 165"/>
                <a:gd name="T19" fmla="*/ 73 h 131"/>
                <a:gd name="T20" fmla="*/ 48 w 165"/>
                <a:gd name="T21" fmla="*/ 62 h 131"/>
                <a:gd name="T22" fmla="*/ 48 w 165"/>
                <a:gd name="T23" fmla="*/ 62 h 131"/>
                <a:gd name="T24" fmla="*/ 31 w 165"/>
                <a:gd name="T25" fmla="*/ 44 h 131"/>
                <a:gd name="T26" fmla="*/ 23 w 165"/>
                <a:gd name="T27" fmla="*/ 27 h 131"/>
                <a:gd name="T28" fmla="*/ 14 w 165"/>
                <a:gd name="T29" fmla="*/ 14 h 131"/>
                <a:gd name="T30" fmla="*/ 6 w 165"/>
                <a:gd name="T31" fmla="*/ 6 h 131"/>
                <a:gd name="T32" fmla="*/ 0 w 165"/>
                <a:gd name="T33" fmla="*/ 0 h 131"/>
                <a:gd name="T34" fmla="*/ 0 w 165"/>
                <a:gd name="T35" fmla="*/ 0 h 131"/>
                <a:gd name="T36" fmla="*/ 2 w 165"/>
                <a:gd name="T37" fmla="*/ 0 h 131"/>
                <a:gd name="T38" fmla="*/ 6 w 165"/>
                <a:gd name="T39" fmla="*/ 0 h 131"/>
                <a:gd name="T40" fmla="*/ 14 w 165"/>
                <a:gd name="T41" fmla="*/ 0 h 131"/>
                <a:gd name="T42" fmla="*/ 27 w 165"/>
                <a:gd name="T43" fmla="*/ 0 h 131"/>
                <a:gd name="T44" fmla="*/ 39 w 165"/>
                <a:gd name="T45" fmla="*/ 0 h 131"/>
                <a:gd name="T46" fmla="*/ 52 w 165"/>
                <a:gd name="T47" fmla="*/ 0 h 131"/>
                <a:gd name="T48" fmla="*/ 67 w 165"/>
                <a:gd name="T49" fmla="*/ 0 h 131"/>
                <a:gd name="T50" fmla="*/ 81 w 165"/>
                <a:gd name="T51" fmla="*/ 4 h 131"/>
                <a:gd name="T52" fmla="*/ 94 w 165"/>
                <a:gd name="T53" fmla="*/ 6 h 131"/>
                <a:gd name="T54" fmla="*/ 106 w 165"/>
                <a:gd name="T55" fmla="*/ 9 h 1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"/>
                <a:gd name="T85" fmla="*/ 0 h 131"/>
                <a:gd name="T86" fmla="*/ 165 w 165"/>
                <a:gd name="T87" fmla="*/ 131 h 13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7" name="Freeform 114"/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>
                <a:gd name="T0" fmla="*/ 143 w 144"/>
                <a:gd name="T1" fmla="*/ 142 h 143"/>
                <a:gd name="T2" fmla="*/ 130 w 144"/>
                <a:gd name="T3" fmla="*/ 137 h 143"/>
                <a:gd name="T4" fmla="*/ 117 w 144"/>
                <a:gd name="T5" fmla="*/ 130 h 143"/>
                <a:gd name="T6" fmla="*/ 103 w 144"/>
                <a:gd name="T7" fmla="*/ 124 h 143"/>
                <a:gd name="T8" fmla="*/ 90 w 144"/>
                <a:gd name="T9" fmla="*/ 117 h 143"/>
                <a:gd name="T10" fmla="*/ 75 w 144"/>
                <a:gd name="T11" fmla="*/ 110 h 143"/>
                <a:gd name="T12" fmla="*/ 61 w 144"/>
                <a:gd name="T13" fmla="*/ 99 h 143"/>
                <a:gd name="T14" fmla="*/ 48 w 144"/>
                <a:gd name="T15" fmla="*/ 89 h 143"/>
                <a:gd name="T16" fmla="*/ 36 w 144"/>
                <a:gd name="T17" fmla="*/ 78 h 143"/>
                <a:gd name="T18" fmla="*/ 25 w 144"/>
                <a:gd name="T19" fmla="*/ 68 h 143"/>
                <a:gd name="T20" fmla="*/ 16 w 144"/>
                <a:gd name="T21" fmla="*/ 55 h 143"/>
                <a:gd name="T22" fmla="*/ 16 w 144"/>
                <a:gd name="T23" fmla="*/ 55 h 143"/>
                <a:gd name="T24" fmla="*/ 4 w 144"/>
                <a:gd name="T25" fmla="*/ 34 h 143"/>
                <a:gd name="T26" fmla="*/ 0 w 144"/>
                <a:gd name="T27" fmla="*/ 17 h 143"/>
                <a:gd name="T28" fmla="*/ 0 w 144"/>
                <a:gd name="T29" fmla="*/ 6 h 143"/>
                <a:gd name="T30" fmla="*/ 0 w 144"/>
                <a:gd name="T31" fmla="*/ 0 h 143"/>
                <a:gd name="T32" fmla="*/ 0 w 144"/>
                <a:gd name="T33" fmla="*/ 0 h 143"/>
                <a:gd name="T34" fmla="*/ 0 w 144"/>
                <a:gd name="T35" fmla="*/ 0 h 143"/>
                <a:gd name="T36" fmla="*/ 8 w 144"/>
                <a:gd name="T37" fmla="*/ 0 h 143"/>
                <a:gd name="T38" fmla="*/ 16 w 144"/>
                <a:gd name="T39" fmla="*/ 0 h 143"/>
                <a:gd name="T40" fmla="*/ 27 w 144"/>
                <a:gd name="T41" fmla="*/ 2 h 143"/>
                <a:gd name="T42" fmla="*/ 36 w 144"/>
                <a:gd name="T43" fmla="*/ 4 h 143"/>
                <a:gd name="T44" fmla="*/ 44 w 144"/>
                <a:gd name="T45" fmla="*/ 4 h 143"/>
                <a:gd name="T46" fmla="*/ 52 w 144"/>
                <a:gd name="T47" fmla="*/ 6 h 143"/>
                <a:gd name="T48" fmla="*/ 62 w 144"/>
                <a:gd name="T49" fmla="*/ 8 h 143"/>
                <a:gd name="T50" fmla="*/ 71 w 144"/>
                <a:gd name="T51" fmla="*/ 13 h 143"/>
                <a:gd name="T52" fmla="*/ 82 w 144"/>
                <a:gd name="T53" fmla="*/ 17 h 143"/>
                <a:gd name="T54" fmla="*/ 90 w 144"/>
                <a:gd name="T55" fmla="*/ 20 h 143"/>
                <a:gd name="T56" fmla="*/ 143 w 144"/>
                <a:gd name="T57" fmla="*/ 142 h 14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4"/>
                <a:gd name="T88" fmla="*/ 0 h 143"/>
                <a:gd name="T89" fmla="*/ 144 w 144"/>
                <a:gd name="T90" fmla="*/ 143 h 14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  <a:lnTo>
                    <a:pt x="143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8" name="Freeform 115"/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>
                <a:gd name="T0" fmla="*/ 143 w 144"/>
                <a:gd name="T1" fmla="*/ 142 h 143"/>
                <a:gd name="T2" fmla="*/ 130 w 144"/>
                <a:gd name="T3" fmla="*/ 137 h 143"/>
                <a:gd name="T4" fmla="*/ 117 w 144"/>
                <a:gd name="T5" fmla="*/ 130 h 143"/>
                <a:gd name="T6" fmla="*/ 103 w 144"/>
                <a:gd name="T7" fmla="*/ 124 h 143"/>
                <a:gd name="T8" fmla="*/ 90 w 144"/>
                <a:gd name="T9" fmla="*/ 117 h 143"/>
                <a:gd name="T10" fmla="*/ 75 w 144"/>
                <a:gd name="T11" fmla="*/ 110 h 143"/>
                <a:gd name="T12" fmla="*/ 61 w 144"/>
                <a:gd name="T13" fmla="*/ 99 h 143"/>
                <a:gd name="T14" fmla="*/ 48 w 144"/>
                <a:gd name="T15" fmla="*/ 89 h 143"/>
                <a:gd name="T16" fmla="*/ 36 w 144"/>
                <a:gd name="T17" fmla="*/ 78 h 143"/>
                <a:gd name="T18" fmla="*/ 25 w 144"/>
                <a:gd name="T19" fmla="*/ 68 h 143"/>
                <a:gd name="T20" fmla="*/ 16 w 144"/>
                <a:gd name="T21" fmla="*/ 55 h 143"/>
                <a:gd name="T22" fmla="*/ 16 w 144"/>
                <a:gd name="T23" fmla="*/ 55 h 143"/>
                <a:gd name="T24" fmla="*/ 4 w 144"/>
                <a:gd name="T25" fmla="*/ 34 h 143"/>
                <a:gd name="T26" fmla="*/ 0 w 144"/>
                <a:gd name="T27" fmla="*/ 17 h 143"/>
                <a:gd name="T28" fmla="*/ 0 w 144"/>
                <a:gd name="T29" fmla="*/ 6 h 143"/>
                <a:gd name="T30" fmla="*/ 0 w 144"/>
                <a:gd name="T31" fmla="*/ 0 h 143"/>
                <a:gd name="T32" fmla="*/ 0 w 144"/>
                <a:gd name="T33" fmla="*/ 0 h 143"/>
                <a:gd name="T34" fmla="*/ 0 w 144"/>
                <a:gd name="T35" fmla="*/ 0 h 143"/>
                <a:gd name="T36" fmla="*/ 8 w 144"/>
                <a:gd name="T37" fmla="*/ 0 h 143"/>
                <a:gd name="T38" fmla="*/ 16 w 144"/>
                <a:gd name="T39" fmla="*/ 0 h 143"/>
                <a:gd name="T40" fmla="*/ 27 w 144"/>
                <a:gd name="T41" fmla="*/ 2 h 143"/>
                <a:gd name="T42" fmla="*/ 36 w 144"/>
                <a:gd name="T43" fmla="*/ 4 h 143"/>
                <a:gd name="T44" fmla="*/ 44 w 144"/>
                <a:gd name="T45" fmla="*/ 4 h 143"/>
                <a:gd name="T46" fmla="*/ 52 w 144"/>
                <a:gd name="T47" fmla="*/ 6 h 143"/>
                <a:gd name="T48" fmla="*/ 62 w 144"/>
                <a:gd name="T49" fmla="*/ 8 h 143"/>
                <a:gd name="T50" fmla="*/ 71 w 144"/>
                <a:gd name="T51" fmla="*/ 13 h 143"/>
                <a:gd name="T52" fmla="*/ 82 w 144"/>
                <a:gd name="T53" fmla="*/ 17 h 143"/>
                <a:gd name="T54" fmla="*/ 90 w 144"/>
                <a:gd name="T55" fmla="*/ 20 h 14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4"/>
                <a:gd name="T85" fmla="*/ 0 h 143"/>
                <a:gd name="T86" fmla="*/ 144 w 144"/>
                <a:gd name="T87" fmla="*/ 143 h 14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9" name="Freeform 116"/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>
                <a:gd name="T0" fmla="*/ 90 w 91"/>
                <a:gd name="T1" fmla="*/ 143 h 144"/>
                <a:gd name="T2" fmla="*/ 81 w 91"/>
                <a:gd name="T3" fmla="*/ 132 h 144"/>
                <a:gd name="T4" fmla="*/ 72 w 91"/>
                <a:gd name="T5" fmla="*/ 124 h 144"/>
                <a:gd name="T6" fmla="*/ 62 w 91"/>
                <a:gd name="T7" fmla="*/ 115 h 144"/>
                <a:gd name="T8" fmla="*/ 51 w 91"/>
                <a:gd name="T9" fmla="*/ 104 h 144"/>
                <a:gd name="T10" fmla="*/ 41 w 91"/>
                <a:gd name="T11" fmla="*/ 94 h 144"/>
                <a:gd name="T12" fmla="*/ 30 w 91"/>
                <a:gd name="T13" fmla="*/ 81 h 144"/>
                <a:gd name="T14" fmla="*/ 21 w 91"/>
                <a:gd name="T15" fmla="*/ 64 h 144"/>
                <a:gd name="T16" fmla="*/ 13 w 91"/>
                <a:gd name="T17" fmla="*/ 48 h 144"/>
                <a:gd name="T18" fmla="*/ 6 w 91"/>
                <a:gd name="T19" fmla="*/ 27 h 144"/>
                <a:gd name="T20" fmla="*/ 0 w 91"/>
                <a:gd name="T21" fmla="*/ 0 h 144"/>
                <a:gd name="T22" fmla="*/ 0 w 91"/>
                <a:gd name="T23" fmla="*/ 0 h 144"/>
                <a:gd name="T24" fmla="*/ 2 w 91"/>
                <a:gd name="T25" fmla="*/ 2 h 144"/>
                <a:gd name="T26" fmla="*/ 6 w 91"/>
                <a:gd name="T27" fmla="*/ 2 h 144"/>
                <a:gd name="T28" fmla="*/ 13 w 91"/>
                <a:gd name="T29" fmla="*/ 2 h 144"/>
                <a:gd name="T30" fmla="*/ 21 w 91"/>
                <a:gd name="T31" fmla="*/ 3 h 144"/>
                <a:gd name="T32" fmla="*/ 32 w 91"/>
                <a:gd name="T33" fmla="*/ 5 h 144"/>
                <a:gd name="T34" fmla="*/ 42 w 91"/>
                <a:gd name="T35" fmla="*/ 7 h 144"/>
                <a:gd name="T36" fmla="*/ 53 w 91"/>
                <a:gd name="T37" fmla="*/ 9 h 144"/>
                <a:gd name="T38" fmla="*/ 64 w 91"/>
                <a:gd name="T39" fmla="*/ 14 h 144"/>
                <a:gd name="T40" fmla="*/ 74 w 91"/>
                <a:gd name="T41" fmla="*/ 20 h 144"/>
                <a:gd name="T42" fmla="*/ 83 w 91"/>
                <a:gd name="T43" fmla="*/ 27 h 144"/>
                <a:gd name="T44" fmla="*/ 90 w 91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1"/>
                <a:gd name="T70" fmla="*/ 0 h 144"/>
                <a:gd name="T71" fmla="*/ 91 w 91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  <a:lnTo>
                    <a:pt x="90" y="14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0" name="Freeform 117"/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>
                <a:gd name="T0" fmla="*/ 90 w 91"/>
                <a:gd name="T1" fmla="*/ 143 h 144"/>
                <a:gd name="T2" fmla="*/ 81 w 91"/>
                <a:gd name="T3" fmla="*/ 132 h 144"/>
                <a:gd name="T4" fmla="*/ 72 w 91"/>
                <a:gd name="T5" fmla="*/ 124 h 144"/>
                <a:gd name="T6" fmla="*/ 62 w 91"/>
                <a:gd name="T7" fmla="*/ 115 h 144"/>
                <a:gd name="T8" fmla="*/ 51 w 91"/>
                <a:gd name="T9" fmla="*/ 104 h 144"/>
                <a:gd name="T10" fmla="*/ 41 w 91"/>
                <a:gd name="T11" fmla="*/ 94 h 144"/>
                <a:gd name="T12" fmla="*/ 30 w 91"/>
                <a:gd name="T13" fmla="*/ 81 h 144"/>
                <a:gd name="T14" fmla="*/ 21 w 91"/>
                <a:gd name="T15" fmla="*/ 64 h 144"/>
                <a:gd name="T16" fmla="*/ 13 w 91"/>
                <a:gd name="T17" fmla="*/ 48 h 144"/>
                <a:gd name="T18" fmla="*/ 6 w 91"/>
                <a:gd name="T19" fmla="*/ 27 h 144"/>
                <a:gd name="T20" fmla="*/ 0 w 91"/>
                <a:gd name="T21" fmla="*/ 0 h 144"/>
                <a:gd name="T22" fmla="*/ 0 w 91"/>
                <a:gd name="T23" fmla="*/ 0 h 144"/>
                <a:gd name="T24" fmla="*/ 2 w 91"/>
                <a:gd name="T25" fmla="*/ 2 h 144"/>
                <a:gd name="T26" fmla="*/ 6 w 91"/>
                <a:gd name="T27" fmla="*/ 2 h 144"/>
                <a:gd name="T28" fmla="*/ 13 w 91"/>
                <a:gd name="T29" fmla="*/ 2 h 144"/>
                <a:gd name="T30" fmla="*/ 21 w 91"/>
                <a:gd name="T31" fmla="*/ 3 h 144"/>
                <a:gd name="T32" fmla="*/ 32 w 91"/>
                <a:gd name="T33" fmla="*/ 5 h 144"/>
                <a:gd name="T34" fmla="*/ 42 w 91"/>
                <a:gd name="T35" fmla="*/ 7 h 144"/>
                <a:gd name="T36" fmla="*/ 53 w 91"/>
                <a:gd name="T37" fmla="*/ 9 h 144"/>
                <a:gd name="T38" fmla="*/ 64 w 91"/>
                <a:gd name="T39" fmla="*/ 14 h 144"/>
                <a:gd name="T40" fmla="*/ 74 w 91"/>
                <a:gd name="T41" fmla="*/ 20 h 144"/>
                <a:gd name="T42" fmla="*/ 83 w 91"/>
                <a:gd name="T43" fmla="*/ 27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1"/>
                <a:gd name="T67" fmla="*/ 0 h 144"/>
                <a:gd name="T68" fmla="*/ 91 w 91"/>
                <a:gd name="T69" fmla="*/ 144 h 1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1" name="Freeform 118"/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>
                <a:gd name="T0" fmla="*/ 80 w 90"/>
                <a:gd name="T1" fmla="*/ 196 h 197"/>
                <a:gd name="T2" fmla="*/ 71 w 90"/>
                <a:gd name="T3" fmla="*/ 182 h 197"/>
                <a:gd name="T4" fmla="*/ 63 w 90"/>
                <a:gd name="T5" fmla="*/ 166 h 197"/>
                <a:gd name="T6" fmla="*/ 52 w 90"/>
                <a:gd name="T7" fmla="*/ 149 h 197"/>
                <a:gd name="T8" fmla="*/ 42 w 90"/>
                <a:gd name="T9" fmla="*/ 131 h 197"/>
                <a:gd name="T10" fmla="*/ 31 w 90"/>
                <a:gd name="T11" fmla="*/ 109 h 197"/>
                <a:gd name="T12" fmla="*/ 20 w 90"/>
                <a:gd name="T13" fmla="*/ 88 h 197"/>
                <a:gd name="T14" fmla="*/ 13 w 90"/>
                <a:gd name="T15" fmla="*/ 64 h 197"/>
                <a:gd name="T16" fmla="*/ 4 w 90"/>
                <a:gd name="T17" fmla="*/ 44 h 197"/>
                <a:gd name="T18" fmla="*/ 0 w 90"/>
                <a:gd name="T19" fmla="*/ 23 h 197"/>
                <a:gd name="T20" fmla="*/ 0 w 90"/>
                <a:gd name="T21" fmla="*/ 2 h 197"/>
                <a:gd name="T22" fmla="*/ 0 w 90"/>
                <a:gd name="T23" fmla="*/ 2 h 197"/>
                <a:gd name="T24" fmla="*/ 0 w 90"/>
                <a:gd name="T25" fmla="*/ 2 h 197"/>
                <a:gd name="T26" fmla="*/ 4 w 90"/>
                <a:gd name="T27" fmla="*/ 0 h 197"/>
                <a:gd name="T28" fmla="*/ 10 w 90"/>
                <a:gd name="T29" fmla="*/ 0 h 197"/>
                <a:gd name="T30" fmla="*/ 18 w 90"/>
                <a:gd name="T31" fmla="*/ 0 h 197"/>
                <a:gd name="T32" fmla="*/ 29 w 90"/>
                <a:gd name="T33" fmla="*/ 0 h 197"/>
                <a:gd name="T34" fmla="*/ 40 w 90"/>
                <a:gd name="T35" fmla="*/ 2 h 197"/>
                <a:gd name="T36" fmla="*/ 52 w 90"/>
                <a:gd name="T37" fmla="*/ 6 h 197"/>
                <a:gd name="T38" fmla="*/ 63 w 90"/>
                <a:gd name="T39" fmla="*/ 12 h 197"/>
                <a:gd name="T40" fmla="*/ 75 w 90"/>
                <a:gd name="T41" fmla="*/ 23 h 197"/>
                <a:gd name="T42" fmla="*/ 89 w 90"/>
                <a:gd name="T43" fmla="*/ 35 h 197"/>
                <a:gd name="T44" fmla="*/ 80 w 90"/>
                <a:gd name="T45" fmla="*/ 196 h 1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0"/>
                <a:gd name="T70" fmla="*/ 0 h 197"/>
                <a:gd name="T71" fmla="*/ 90 w 90"/>
                <a:gd name="T72" fmla="*/ 197 h 19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  <a:lnTo>
                    <a:pt x="80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2" name="Freeform 119"/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>
                <a:gd name="T0" fmla="*/ 80 w 90"/>
                <a:gd name="T1" fmla="*/ 196 h 197"/>
                <a:gd name="T2" fmla="*/ 71 w 90"/>
                <a:gd name="T3" fmla="*/ 182 h 197"/>
                <a:gd name="T4" fmla="*/ 63 w 90"/>
                <a:gd name="T5" fmla="*/ 166 h 197"/>
                <a:gd name="T6" fmla="*/ 52 w 90"/>
                <a:gd name="T7" fmla="*/ 149 h 197"/>
                <a:gd name="T8" fmla="*/ 42 w 90"/>
                <a:gd name="T9" fmla="*/ 131 h 197"/>
                <a:gd name="T10" fmla="*/ 31 w 90"/>
                <a:gd name="T11" fmla="*/ 109 h 197"/>
                <a:gd name="T12" fmla="*/ 20 w 90"/>
                <a:gd name="T13" fmla="*/ 88 h 197"/>
                <a:gd name="T14" fmla="*/ 13 w 90"/>
                <a:gd name="T15" fmla="*/ 64 h 197"/>
                <a:gd name="T16" fmla="*/ 4 w 90"/>
                <a:gd name="T17" fmla="*/ 44 h 197"/>
                <a:gd name="T18" fmla="*/ 0 w 90"/>
                <a:gd name="T19" fmla="*/ 23 h 197"/>
                <a:gd name="T20" fmla="*/ 0 w 90"/>
                <a:gd name="T21" fmla="*/ 2 h 197"/>
                <a:gd name="T22" fmla="*/ 0 w 90"/>
                <a:gd name="T23" fmla="*/ 2 h 197"/>
                <a:gd name="T24" fmla="*/ 0 w 90"/>
                <a:gd name="T25" fmla="*/ 2 h 197"/>
                <a:gd name="T26" fmla="*/ 4 w 90"/>
                <a:gd name="T27" fmla="*/ 0 h 197"/>
                <a:gd name="T28" fmla="*/ 10 w 90"/>
                <a:gd name="T29" fmla="*/ 0 h 197"/>
                <a:gd name="T30" fmla="*/ 18 w 90"/>
                <a:gd name="T31" fmla="*/ 0 h 197"/>
                <a:gd name="T32" fmla="*/ 29 w 90"/>
                <a:gd name="T33" fmla="*/ 0 h 197"/>
                <a:gd name="T34" fmla="*/ 40 w 90"/>
                <a:gd name="T35" fmla="*/ 2 h 197"/>
                <a:gd name="T36" fmla="*/ 52 w 90"/>
                <a:gd name="T37" fmla="*/ 6 h 197"/>
                <a:gd name="T38" fmla="*/ 63 w 90"/>
                <a:gd name="T39" fmla="*/ 12 h 197"/>
                <a:gd name="T40" fmla="*/ 75 w 90"/>
                <a:gd name="T41" fmla="*/ 23 h 197"/>
                <a:gd name="T42" fmla="*/ 89 w 90"/>
                <a:gd name="T43" fmla="*/ 35 h 19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197"/>
                <a:gd name="T68" fmla="*/ 90 w 90"/>
                <a:gd name="T69" fmla="*/ 197 h 19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3" name="Freeform 120"/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>
                <a:gd name="T0" fmla="*/ 0 w 162"/>
                <a:gd name="T1" fmla="*/ 526 h 527"/>
                <a:gd name="T2" fmla="*/ 14 w 162"/>
                <a:gd name="T3" fmla="*/ 511 h 527"/>
                <a:gd name="T4" fmla="*/ 31 w 162"/>
                <a:gd name="T5" fmla="*/ 495 h 527"/>
                <a:gd name="T6" fmla="*/ 48 w 162"/>
                <a:gd name="T7" fmla="*/ 477 h 527"/>
                <a:gd name="T8" fmla="*/ 64 w 162"/>
                <a:gd name="T9" fmla="*/ 456 h 527"/>
                <a:gd name="T10" fmla="*/ 82 w 162"/>
                <a:gd name="T11" fmla="*/ 437 h 527"/>
                <a:gd name="T12" fmla="*/ 98 w 162"/>
                <a:gd name="T13" fmla="*/ 417 h 527"/>
                <a:gd name="T14" fmla="*/ 115 w 162"/>
                <a:gd name="T15" fmla="*/ 396 h 527"/>
                <a:gd name="T16" fmla="*/ 128 w 162"/>
                <a:gd name="T17" fmla="*/ 375 h 527"/>
                <a:gd name="T18" fmla="*/ 138 w 162"/>
                <a:gd name="T19" fmla="*/ 355 h 527"/>
                <a:gd name="T20" fmla="*/ 144 w 162"/>
                <a:gd name="T21" fmla="*/ 336 h 527"/>
                <a:gd name="T22" fmla="*/ 144 w 162"/>
                <a:gd name="T23" fmla="*/ 336 h 527"/>
                <a:gd name="T24" fmla="*/ 148 w 162"/>
                <a:gd name="T25" fmla="*/ 315 h 527"/>
                <a:gd name="T26" fmla="*/ 153 w 162"/>
                <a:gd name="T27" fmla="*/ 294 h 527"/>
                <a:gd name="T28" fmla="*/ 157 w 162"/>
                <a:gd name="T29" fmla="*/ 274 h 527"/>
                <a:gd name="T30" fmla="*/ 158 w 162"/>
                <a:gd name="T31" fmla="*/ 250 h 527"/>
                <a:gd name="T32" fmla="*/ 161 w 162"/>
                <a:gd name="T33" fmla="*/ 229 h 527"/>
                <a:gd name="T34" fmla="*/ 161 w 162"/>
                <a:gd name="T35" fmla="*/ 205 h 527"/>
                <a:gd name="T36" fmla="*/ 158 w 162"/>
                <a:gd name="T37" fmla="*/ 184 h 527"/>
                <a:gd name="T38" fmla="*/ 157 w 162"/>
                <a:gd name="T39" fmla="*/ 163 h 527"/>
                <a:gd name="T40" fmla="*/ 153 w 162"/>
                <a:gd name="T41" fmla="*/ 145 h 527"/>
                <a:gd name="T42" fmla="*/ 148 w 162"/>
                <a:gd name="T43" fmla="*/ 128 h 527"/>
                <a:gd name="T44" fmla="*/ 148 w 162"/>
                <a:gd name="T45" fmla="*/ 128 h 527"/>
                <a:gd name="T46" fmla="*/ 142 w 162"/>
                <a:gd name="T47" fmla="*/ 111 h 527"/>
                <a:gd name="T48" fmla="*/ 135 w 162"/>
                <a:gd name="T49" fmla="*/ 94 h 527"/>
                <a:gd name="T50" fmla="*/ 132 w 162"/>
                <a:gd name="T51" fmla="*/ 82 h 527"/>
                <a:gd name="T52" fmla="*/ 123 w 162"/>
                <a:gd name="T53" fmla="*/ 67 h 527"/>
                <a:gd name="T54" fmla="*/ 117 w 162"/>
                <a:gd name="T55" fmla="*/ 55 h 527"/>
                <a:gd name="T56" fmla="*/ 110 w 162"/>
                <a:gd name="T57" fmla="*/ 41 h 527"/>
                <a:gd name="T58" fmla="*/ 100 w 162"/>
                <a:gd name="T59" fmla="*/ 31 h 527"/>
                <a:gd name="T60" fmla="*/ 89 w 162"/>
                <a:gd name="T61" fmla="*/ 20 h 527"/>
                <a:gd name="T62" fmla="*/ 79 w 162"/>
                <a:gd name="T63" fmla="*/ 9 h 527"/>
                <a:gd name="T64" fmla="*/ 66 w 162"/>
                <a:gd name="T65" fmla="*/ 0 h 527"/>
                <a:gd name="T66" fmla="*/ 66 w 162"/>
                <a:gd name="T67" fmla="*/ 0 h 527"/>
                <a:gd name="T68" fmla="*/ 66 w 162"/>
                <a:gd name="T69" fmla="*/ 2 h 527"/>
                <a:gd name="T70" fmla="*/ 64 w 162"/>
                <a:gd name="T71" fmla="*/ 6 h 527"/>
                <a:gd name="T72" fmla="*/ 64 w 162"/>
                <a:gd name="T73" fmla="*/ 9 h 527"/>
                <a:gd name="T74" fmla="*/ 60 w 162"/>
                <a:gd name="T75" fmla="*/ 18 h 527"/>
                <a:gd name="T76" fmla="*/ 60 w 162"/>
                <a:gd name="T77" fmla="*/ 27 h 527"/>
                <a:gd name="T78" fmla="*/ 56 w 162"/>
                <a:gd name="T79" fmla="*/ 37 h 527"/>
                <a:gd name="T80" fmla="*/ 54 w 162"/>
                <a:gd name="T81" fmla="*/ 48 h 527"/>
                <a:gd name="T82" fmla="*/ 52 w 162"/>
                <a:gd name="T83" fmla="*/ 60 h 527"/>
                <a:gd name="T84" fmla="*/ 50 w 162"/>
                <a:gd name="T85" fmla="*/ 71 h 527"/>
                <a:gd name="T86" fmla="*/ 48 w 162"/>
                <a:gd name="T87" fmla="*/ 82 h 527"/>
                <a:gd name="T88" fmla="*/ 48 w 162"/>
                <a:gd name="T89" fmla="*/ 82 h 527"/>
                <a:gd name="T90" fmla="*/ 48 w 162"/>
                <a:gd name="T91" fmla="*/ 94 h 527"/>
                <a:gd name="T92" fmla="*/ 46 w 162"/>
                <a:gd name="T93" fmla="*/ 108 h 527"/>
                <a:gd name="T94" fmla="*/ 43 w 162"/>
                <a:gd name="T95" fmla="*/ 128 h 527"/>
                <a:gd name="T96" fmla="*/ 43 w 162"/>
                <a:gd name="T97" fmla="*/ 147 h 527"/>
                <a:gd name="T98" fmla="*/ 41 w 162"/>
                <a:gd name="T99" fmla="*/ 166 h 527"/>
                <a:gd name="T100" fmla="*/ 39 w 162"/>
                <a:gd name="T101" fmla="*/ 187 h 527"/>
                <a:gd name="T102" fmla="*/ 39 w 162"/>
                <a:gd name="T103" fmla="*/ 207 h 527"/>
                <a:gd name="T104" fmla="*/ 39 w 162"/>
                <a:gd name="T105" fmla="*/ 229 h 527"/>
                <a:gd name="T106" fmla="*/ 41 w 162"/>
                <a:gd name="T107" fmla="*/ 250 h 527"/>
                <a:gd name="T108" fmla="*/ 46 w 162"/>
                <a:gd name="T109" fmla="*/ 269 h 527"/>
                <a:gd name="T110" fmla="*/ 0 w 162"/>
                <a:gd name="T111" fmla="*/ 526 h 52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2"/>
                <a:gd name="T169" fmla="*/ 0 h 527"/>
                <a:gd name="T170" fmla="*/ 162 w 162"/>
                <a:gd name="T171" fmla="*/ 527 h 52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  <a:lnTo>
                    <a:pt x="0" y="52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4" name="Freeform 121"/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>
                <a:gd name="T0" fmla="*/ 0 w 162"/>
                <a:gd name="T1" fmla="*/ 526 h 527"/>
                <a:gd name="T2" fmla="*/ 14 w 162"/>
                <a:gd name="T3" fmla="*/ 511 h 527"/>
                <a:gd name="T4" fmla="*/ 31 w 162"/>
                <a:gd name="T5" fmla="*/ 495 h 527"/>
                <a:gd name="T6" fmla="*/ 48 w 162"/>
                <a:gd name="T7" fmla="*/ 477 h 527"/>
                <a:gd name="T8" fmla="*/ 64 w 162"/>
                <a:gd name="T9" fmla="*/ 456 h 527"/>
                <a:gd name="T10" fmla="*/ 82 w 162"/>
                <a:gd name="T11" fmla="*/ 437 h 527"/>
                <a:gd name="T12" fmla="*/ 98 w 162"/>
                <a:gd name="T13" fmla="*/ 417 h 527"/>
                <a:gd name="T14" fmla="*/ 115 w 162"/>
                <a:gd name="T15" fmla="*/ 396 h 527"/>
                <a:gd name="T16" fmla="*/ 128 w 162"/>
                <a:gd name="T17" fmla="*/ 375 h 527"/>
                <a:gd name="T18" fmla="*/ 138 w 162"/>
                <a:gd name="T19" fmla="*/ 355 h 527"/>
                <a:gd name="T20" fmla="*/ 144 w 162"/>
                <a:gd name="T21" fmla="*/ 336 h 527"/>
                <a:gd name="T22" fmla="*/ 144 w 162"/>
                <a:gd name="T23" fmla="*/ 336 h 527"/>
                <a:gd name="T24" fmla="*/ 148 w 162"/>
                <a:gd name="T25" fmla="*/ 315 h 527"/>
                <a:gd name="T26" fmla="*/ 153 w 162"/>
                <a:gd name="T27" fmla="*/ 294 h 527"/>
                <a:gd name="T28" fmla="*/ 157 w 162"/>
                <a:gd name="T29" fmla="*/ 274 h 527"/>
                <a:gd name="T30" fmla="*/ 158 w 162"/>
                <a:gd name="T31" fmla="*/ 250 h 527"/>
                <a:gd name="T32" fmla="*/ 161 w 162"/>
                <a:gd name="T33" fmla="*/ 229 h 527"/>
                <a:gd name="T34" fmla="*/ 161 w 162"/>
                <a:gd name="T35" fmla="*/ 205 h 527"/>
                <a:gd name="T36" fmla="*/ 158 w 162"/>
                <a:gd name="T37" fmla="*/ 184 h 527"/>
                <a:gd name="T38" fmla="*/ 157 w 162"/>
                <a:gd name="T39" fmla="*/ 163 h 527"/>
                <a:gd name="T40" fmla="*/ 153 w 162"/>
                <a:gd name="T41" fmla="*/ 145 h 527"/>
                <a:gd name="T42" fmla="*/ 148 w 162"/>
                <a:gd name="T43" fmla="*/ 128 h 527"/>
                <a:gd name="T44" fmla="*/ 148 w 162"/>
                <a:gd name="T45" fmla="*/ 128 h 527"/>
                <a:gd name="T46" fmla="*/ 142 w 162"/>
                <a:gd name="T47" fmla="*/ 111 h 527"/>
                <a:gd name="T48" fmla="*/ 135 w 162"/>
                <a:gd name="T49" fmla="*/ 94 h 527"/>
                <a:gd name="T50" fmla="*/ 132 w 162"/>
                <a:gd name="T51" fmla="*/ 82 h 527"/>
                <a:gd name="T52" fmla="*/ 123 w 162"/>
                <a:gd name="T53" fmla="*/ 67 h 527"/>
                <a:gd name="T54" fmla="*/ 117 w 162"/>
                <a:gd name="T55" fmla="*/ 55 h 527"/>
                <a:gd name="T56" fmla="*/ 110 w 162"/>
                <a:gd name="T57" fmla="*/ 41 h 527"/>
                <a:gd name="T58" fmla="*/ 100 w 162"/>
                <a:gd name="T59" fmla="*/ 31 h 527"/>
                <a:gd name="T60" fmla="*/ 89 w 162"/>
                <a:gd name="T61" fmla="*/ 20 h 527"/>
                <a:gd name="T62" fmla="*/ 79 w 162"/>
                <a:gd name="T63" fmla="*/ 9 h 527"/>
                <a:gd name="T64" fmla="*/ 66 w 162"/>
                <a:gd name="T65" fmla="*/ 0 h 527"/>
                <a:gd name="T66" fmla="*/ 66 w 162"/>
                <a:gd name="T67" fmla="*/ 0 h 527"/>
                <a:gd name="T68" fmla="*/ 66 w 162"/>
                <a:gd name="T69" fmla="*/ 2 h 527"/>
                <a:gd name="T70" fmla="*/ 64 w 162"/>
                <a:gd name="T71" fmla="*/ 6 h 527"/>
                <a:gd name="T72" fmla="*/ 64 w 162"/>
                <a:gd name="T73" fmla="*/ 9 h 527"/>
                <a:gd name="T74" fmla="*/ 60 w 162"/>
                <a:gd name="T75" fmla="*/ 18 h 527"/>
                <a:gd name="T76" fmla="*/ 60 w 162"/>
                <a:gd name="T77" fmla="*/ 27 h 527"/>
                <a:gd name="T78" fmla="*/ 56 w 162"/>
                <a:gd name="T79" fmla="*/ 37 h 527"/>
                <a:gd name="T80" fmla="*/ 54 w 162"/>
                <a:gd name="T81" fmla="*/ 48 h 527"/>
                <a:gd name="T82" fmla="*/ 52 w 162"/>
                <a:gd name="T83" fmla="*/ 60 h 527"/>
                <a:gd name="T84" fmla="*/ 50 w 162"/>
                <a:gd name="T85" fmla="*/ 71 h 527"/>
                <a:gd name="T86" fmla="*/ 48 w 162"/>
                <a:gd name="T87" fmla="*/ 82 h 527"/>
                <a:gd name="T88" fmla="*/ 48 w 162"/>
                <a:gd name="T89" fmla="*/ 82 h 527"/>
                <a:gd name="T90" fmla="*/ 48 w 162"/>
                <a:gd name="T91" fmla="*/ 94 h 527"/>
                <a:gd name="T92" fmla="*/ 46 w 162"/>
                <a:gd name="T93" fmla="*/ 108 h 527"/>
                <a:gd name="T94" fmla="*/ 43 w 162"/>
                <a:gd name="T95" fmla="*/ 128 h 527"/>
                <a:gd name="T96" fmla="*/ 43 w 162"/>
                <a:gd name="T97" fmla="*/ 147 h 527"/>
                <a:gd name="T98" fmla="*/ 41 w 162"/>
                <a:gd name="T99" fmla="*/ 166 h 527"/>
                <a:gd name="T100" fmla="*/ 39 w 162"/>
                <a:gd name="T101" fmla="*/ 187 h 527"/>
                <a:gd name="T102" fmla="*/ 39 w 162"/>
                <a:gd name="T103" fmla="*/ 207 h 527"/>
                <a:gd name="T104" fmla="*/ 39 w 162"/>
                <a:gd name="T105" fmla="*/ 229 h 527"/>
                <a:gd name="T106" fmla="*/ 41 w 162"/>
                <a:gd name="T107" fmla="*/ 250 h 527"/>
                <a:gd name="T108" fmla="*/ 46 w 162"/>
                <a:gd name="T109" fmla="*/ 269 h 5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62"/>
                <a:gd name="T166" fmla="*/ 0 h 527"/>
                <a:gd name="T167" fmla="*/ 162 w 162"/>
                <a:gd name="T168" fmla="*/ 527 h 5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5" name="Freeform 122"/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>
                <a:gd name="T0" fmla="*/ 128 w 321"/>
                <a:gd name="T1" fmla="*/ 427 h 597"/>
                <a:gd name="T2" fmla="*/ 156 w 321"/>
                <a:gd name="T3" fmla="*/ 374 h 597"/>
                <a:gd name="T4" fmla="*/ 185 w 321"/>
                <a:gd name="T5" fmla="*/ 313 h 597"/>
                <a:gd name="T6" fmla="*/ 211 w 321"/>
                <a:gd name="T7" fmla="*/ 252 h 597"/>
                <a:gd name="T8" fmla="*/ 227 w 321"/>
                <a:gd name="T9" fmla="*/ 197 h 597"/>
                <a:gd name="T10" fmla="*/ 229 w 321"/>
                <a:gd name="T11" fmla="*/ 174 h 597"/>
                <a:gd name="T12" fmla="*/ 234 w 321"/>
                <a:gd name="T13" fmla="*/ 133 h 597"/>
                <a:gd name="T14" fmla="*/ 237 w 321"/>
                <a:gd name="T15" fmla="*/ 94 h 597"/>
                <a:gd name="T16" fmla="*/ 246 w 321"/>
                <a:gd name="T17" fmla="*/ 57 h 597"/>
                <a:gd name="T18" fmla="*/ 261 w 321"/>
                <a:gd name="T19" fmla="*/ 25 h 597"/>
                <a:gd name="T20" fmla="*/ 282 w 321"/>
                <a:gd name="T21" fmla="*/ 0 h 597"/>
                <a:gd name="T22" fmla="*/ 282 w 321"/>
                <a:gd name="T23" fmla="*/ 2 h 597"/>
                <a:gd name="T24" fmla="*/ 287 w 321"/>
                <a:gd name="T25" fmla="*/ 16 h 597"/>
                <a:gd name="T26" fmla="*/ 292 w 321"/>
                <a:gd name="T27" fmla="*/ 41 h 597"/>
                <a:gd name="T28" fmla="*/ 301 w 321"/>
                <a:gd name="T29" fmla="*/ 73 h 597"/>
                <a:gd name="T30" fmla="*/ 307 w 321"/>
                <a:gd name="T31" fmla="*/ 98 h 597"/>
                <a:gd name="T32" fmla="*/ 312 w 321"/>
                <a:gd name="T33" fmla="*/ 107 h 597"/>
                <a:gd name="T34" fmla="*/ 315 w 321"/>
                <a:gd name="T35" fmla="*/ 126 h 597"/>
                <a:gd name="T36" fmla="*/ 320 w 321"/>
                <a:gd name="T37" fmla="*/ 153 h 597"/>
                <a:gd name="T38" fmla="*/ 317 w 321"/>
                <a:gd name="T39" fmla="*/ 181 h 597"/>
                <a:gd name="T40" fmla="*/ 313 w 321"/>
                <a:gd name="T41" fmla="*/ 208 h 597"/>
                <a:gd name="T42" fmla="*/ 307 w 321"/>
                <a:gd name="T43" fmla="*/ 229 h 597"/>
                <a:gd name="T44" fmla="*/ 303 w 321"/>
                <a:gd name="T45" fmla="*/ 241 h 597"/>
                <a:gd name="T46" fmla="*/ 287 w 321"/>
                <a:gd name="T47" fmla="*/ 282 h 597"/>
                <a:gd name="T48" fmla="*/ 259 w 321"/>
                <a:gd name="T49" fmla="*/ 334 h 597"/>
                <a:gd name="T50" fmla="*/ 229 w 321"/>
                <a:gd name="T51" fmla="*/ 387 h 597"/>
                <a:gd name="T52" fmla="*/ 195 w 321"/>
                <a:gd name="T53" fmla="*/ 433 h 597"/>
                <a:gd name="T54" fmla="*/ 181 w 321"/>
                <a:gd name="T55" fmla="*/ 450 h 597"/>
                <a:gd name="T56" fmla="*/ 149 w 321"/>
                <a:gd name="T57" fmla="*/ 479 h 597"/>
                <a:gd name="T58" fmla="*/ 112 w 321"/>
                <a:gd name="T59" fmla="*/ 513 h 597"/>
                <a:gd name="T60" fmla="*/ 71 w 321"/>
                <a:gd name="T61" fmla="*/ 547 h 597"/>
                <a:gd name="T62" fmla="*/ 34 w 321"/>
                <a:gd name="T63" fmla="*/ 575 h 597"/>
                <a:gd name="T64" fmla="*/ 0 w 321"/>
                <a:gd name="T65" fmla="*/ 596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1"/>
                <a:gd name="T100" fmla="*/ 0 h 597"/>
                <a:gd name="T101" fmla="*/ 321 w 321"/>
                <a:gd name="T102" fmla="*/ 597 h 5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  <a:lnTo>
                    <a:pt x="115" y="4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6" name="Freeform 123"/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>
                <a:gd name="T0" fmla="*/ 128 w 321"/>
                <a:gd name="T1" fmla="*/ 427 h 597"/>
                <a:gd name="T2" fmla="*/ 156 w 321"/>
                <a:gd name="T3" fmla="*/ 374 h 597"/>
                <a:gd name="T4" fmla="*/ 185 w 321"/>
                <a:gd name="T5" fmla="*/ 313 h 597"/>
                <a:gd name="T6" fmla="*/ 211 w 321"/>
                <a:gd name="T7" fmla="*/ 252 h 597"/>
                <a:gd name="T8" fmla="*/ 227 w 321"/>
                <a:gd name="T9" fmla="*/ 197 h 597"/>
                <a:gd name="T10" fmla="*/ 229 w 321"/>
                <a:gd name="T11" fmla="*/ 174 h 597"/>
                <a:gd name="T12" fmla="*/ 234 w 321"/>
                <a:gd name="T13" fmla="*/ 133 h 597"/>
                <a:gd name="T14" fmla="*/ 237 w 321"/>
                <a:gd name="T15" fmla="*/ 94 h 597"/>
                <a:gd name="T16" fmla="*/ 246 w 321"/>
                <a:gd name="T17" fmla="*/ 57 h 597"/>
                <a:gd name="T18" fmla="*/ 261 w 321"/>
                <a:gd name="T19" fmla="*/ 25 h 597"/>
                <a:gd name="T20" fmla="*/ 282 w 321"/>
                <a:gd name="T21" fmla="*/ 0 h 597"/>
                <a:gd name="T22" fmla="*/ 282 w 321"/>
                <a:gd name="T23" fmla="*/ 2 h 597"/>
                <a:gd name="T24" fmla="*/ 287 w 321"/>
                <a:gd name="T25" fmla="*/ 16 h 597"/>
                <a:gd name="T26" fmla="*/ 292 w 321"/>
                <a:gd name="T27" fmla="*/ 41 h 597"/>
                <a:gd name="T28" fmla="*/ 301 w 321"/>
                <a:gd name="T29" fmla="*/ 73 h 597"/>
                <a:gd name="T30" fmla="*/ 307 w 321"/>
                <a:gd name="T31" fmla="*/ 98 h 597"/>
                <a:gd name="T32" fmla="*/ 312 w 321"/>
                <a:gd name="T33" fmla="*/ 107 h 597"/>
                <a:gd name="T34" fmla="*/ 315 w 321"/>
                <a:gd name="T35" fmla="*/ 126 h 597"/>
                <a:gd name="T36" fmla="*/ 320 w 321"/>
                <a:gd name="T37" fmla="*/ 153 h 597"/>
                <a:gd name="T38" fmla="*/ 317 w 321"/>
                <a:gd name="T39" fmla="*/ 181 h 597"/>
                <a:gd name="T40" fmla="*/ 313 w 321"/>
                <a:gd name="T41" fmla="*/ 208 h 597"/>
                <a:gd name="T42" fmla="*/ 307 w 321"/>
                <a:gd name="T43" fmla="*/ 229 h 597"/>
                <a:gd name="T44" fmla="*/ 303 w 321"/>
                <a:gd name="T45" fmla="*/ 241 h 597"/>
                <a:gd name="T46" fmla="*/ 287 w 321"/>
                <a:gd name="T47" fmla="*/ 282 h 597"/>
                <a:gd name="T48" fmla="*/ 259 w 321"/>
                <a:gd name="T49" fmla="*/ 334 h 597"/>
                <a:gd name="T50" fmla="*/ 229 w 321"/>
                <a:gd name="T51" fmla="*/ 387 h 597"/>
                <a:gd name="T52" fmla="*/ 195 w 321"/>
                <a:gd name="T53" fmla="*/ 433 h 597"/>
                <a:gd name="T54" fmla="*/ 181 w 321"/>
                <a:gd name="T55" fmla="*/ 450 h 597"/>
                <a:gd name="T56" fmla="*/ 149 w 321"/>
                <a:gd name="T57" fmla="*/ 479 h 597"/>
                <a:gd name="T58" fmla="*/ 112 w 321"/>
                <a:gd name="T59" fmla="*/ 513 h 597"/>
                <a:gd name="T60" fmla="*/ 71 w 321"/>
                <a:gd name="T61" fmla="*/ 547 h 597"/>
                <a:gd name="T62" fmla="*/ 34 w 321"/>
                <a:gd name="T63" fmla="*/ 575 h 597"/>
                <a:gd name="T64" fmla="*/ 0 w 321"/>
                <a:gd name="T65" fmla="*/ 596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1"/>
                <a:gd name="T100" fmla="*/ 0 h 597"/>
                <a:gd name="T101" fmla="*/ 321 w 321"/>
                <a:gd name="T102" fmla="*/ 597 h 5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7" name="Freeform 124"/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>
                <a:gd name="T0" fmla="*/ 34 w 277"/>
                <a:gd name="T1" fmla="*/ 399 h 482"/>
                <a:gd name="T2" fmla="*/ 43 w 277"/>
                <a:gd name="T3" fmla="*/ 384 h 482"/>
                <a:gd name="T4" fmla="*/ 59 w 277"/>
                <a:gd name="T5" fmla="*/ 361 h 482"/>
                <a:gd name="T6" fmla="*/ 73 w 277"/>
                <a:gd name="T7" fmla="*/ 333 h 482"/>
                <a:gd name="T8" fmla="*/ 90 w 277"/>
                <a:gd name="T9" fmla="*/ 300 h 482"/>
                <a:gd name="T10" fmla="*/ 107 w 277"/>
                <a:gd name="T11" fmla="*/ 266 h 482"/>
                <a:gd name="T12" fmla="*/ 122 w 277"/>
                <a:gd name="T13" fmla="*/ 233 h 482"/>
                <a:gd name="T14" fmla="*/ 139 w 277"/>
                <a:gd name="T15" fmla="*/ 199 h 482"/>
                <a:gd name="T16" fmla="*/ 153 w 277"/>
                <a:gd name="T17" fmla="*/ 170 h 482"/>
                <a:gd name="T18" fmla="*/ 168 w 277"/>
                <a:gd name="T19" fmla="*/ 147 h 482"/>
                <a:gd name="T20" fmla="*/ 179 w 277"/>
                <a:gd name="T21" fmla="*/ 130 h 482"/>
                <a:gd name="T22" fmla="*/ 179 w 277"/>
                <a:gd name="T23" fmla="*/ 130 h 482"/>
                <a:gd name="T24" fmla="*/ 190 w 277"/>
                <a:gd name="T25" fmla="*/ 115 h 482"/>
                <a:gd name="T26" fmla="*/ 200 w 277"/>
                <a:gd name="T27" fmla="*/ 101 h 482"/>
                <a:gd name="T28" fmla="*/ 211 w 277"/>
                <a:gd name="T29" fmla="*/ 86 h 482"/>
                <a:gd name="T30" fmla="*/ 221 w 277"/>
                <a:gd name="T31" fmla="*/ 73 h 482"/>
                <a:gd name="T32" fmla="*/ 232 w 277"/>
                <a:gd name="T33" fmla="*/ 59 h 482"/>
                <a:gd name="T34" fmla="*/ 244 w 277"/>
                <a:gd name="T35" fmla="*/ 43 h 482"/>
                <a:gd name="T36" fmla="*/ 252 w 277"/>
                <a:gd name="T37" fmla="*/ 31 h 482"/>
                <a:gd name="T38" fmla="*/ 261 w 277"/>
                <a:gd name="T39" fmla="*/ 18 h 482"/>
                <a:gd name="T40" fmla="*/ 269 w 277"/>
                <a:gd name="T41" fmla="*/ 8 h 482"/>
                <a:gd name="T42" fmla="*/ 276 w 277"/>
                <a:gd name="T43" fmla="*/ 0 h 482"/>
                <a:gd name="T44" fmla="*/ 276 w 277"/>
                <a:gd name="T45" fmla="*/ 0 h 482"/>
                <a:gd name="T46" fmla="*/ 276 w 277"/>
                <a:gd name="T47" fmla="*/ 2 h 482"/>
                <a:gd name="T48" fmla="*/ 276 w 277"/>
                <a:gd name="T49" fmla="*/ 13 h 482"/>
                <a:gd name="T50" fmla="*/ 276 w 277"/>
                <a:gd name="T51" fmla="*/ 27 h 482"/>
                <a:gd name="T52" fmla="*/ 273 w 277"/>
                <a:gd name="T53" fmla="*/ 43 h 482"/>
                <a:gd name="T54" fmla="*/ 273 w 277"/>
                <a:gd name="T55" fmla="*/ 64 h 482"/>
                <a:gd name="T56" fmla="*/ 271 w 277"/>
                <a:gd name="T57" fmla="*/ 88 h 482"/>
                <a:gd name="T58" fmla="*/ 269 w 277"/>
                <a:gd name="T59" fmla="*/ 113 h 482"/>
                <a:gd name="T60" fmla="*/ 265 w 277"/>
                <a:gd name="T61" fmla="*/ 137 h 482"/>
                <a:gd name="T62" fmla="*/ 261 w 277"/>
                <a:gd name="T63" fmla="*/ 158 h 482"/>
                <a:gd name="T64" fmla="*/ 252 w 277"/>
                <a:gd name="T65" fmla="*/ 176 h 482"/>
                <a:gd name="T66" fmla="*/ 252 w 277"/>
                <a:gd name="T67" fmla="*/ 176 h 482"/>
                <a:gd name="T68" fmla="*/ 244 w 277"/>
                <a:gd name="T69" fmla="*/ 197 h 482"/>
                <a:gd name="T70" fmla="*/ 236 w 277"/>
                <a:gd name="T71" fmla="*/ 218 h 482"/>
                <a:gd name="T72" fmla="*/ 223 w 277"/>
                <a:gd name="T73" fmla="*/ 239 h 482"/>
                <a:gd name="T74" fmla="*/ 213 w 277"/>
                <a:gd name="T75" fmla="*/ 262 h 482"/>
                <a:gd name="T76" fmla="*/ 200 w 277"/>
                <a:gd name="T77" fmla="*/ 285 h 482"/>
                <a:gd name="T78" fmla="*/ 188 w 277"/>
                <a:gd name="T79" fmla="*/ 308 h 482"/>
                <a:gd name="T80" fmla="*/ 174 w 277"/>
                <a:gd name="T81" fmla="*/ 328 h 482"/>
                <a:gd name="T82" fmla="*/ 162 w 277"/>
                <a:gd name="T83" fmla="*/ 347 h 482"/>
                <a:gd name="T84" fmla="*/ 149 w 277"/>
                <a:gd name="T85" fmla="*/ 361 h 482"/>
                <a:gd name="T86" fmla="*/ 137 w 277"/>
                <a:gd name="T87" fmla="*/ 374 h 482"/>
                <a:gd name="T88" fmla="*/ 137 w 277"/>
                <a:gd name="T89" fmla="*/ 374 h 482"/>
                <a:gd name="T90" fmla="*/ 126 w 277"/>
                <a:gd name="T91" fmla="*/ 384 h 482"/>
                <a:gd name="T92" fmla="*/ 112 w 277"/>
                <a:gd name="T93" fmla="*/ 397 h 482"/>
                <a:gd name="T94" fmla="*/ 98 w 277"/>
                <a:gd name="T95" fmla="*/ 407 h 482"/>
                <a:gd name="T96" fmla="*/ 84 w 277"/>
                <a:gd name="T97" fmla="*/ 420 h 482"/>
                <a:gd name="T98" fmla="*/ 69 w 277"/>
                <a:gd name="T99" fmla="*/ 432 h 482"/>
                <a:gd name="T100" fmla="*/ 54 w 277"/>
                <a:gd name="T101" fmla="*/ 443 h 482"/>
                <a:gd name="T102" fmla="*/ 39 w 277"/>
                <a:gd name="T103" fmla="*/ 455 h 482"/>
                <a:gd name="T104" fmla="*/ 25 w 277"/>
                <a:gd name="T105" fmla="*/ 466 h 482"/>
                <a:gd name="T106" fmla="*/ 13 w 277"/>
                <a:gd name="T107" fmla="*/ 475 h 482"/>
                <a:gd name="T108" fmla="*/ 0 w 277"/>
                <a:gd name="T109" fmla="*/ 481 h 482"/>
                <a:gd name="T110" fmla="*/ 34 w 277"/>
                <a:gd name="T111" fmla="*/ 399 h 4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7"/>
                <a:gd name="T169" fmla="*/ 0 h 482"/>
                <a:gd name="T170" fmla="*/ 277 w 277"/>
                <a:gd name="T171" fmla="*/ 482 h 4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  <a:lnTo>
                    <a:pt x="34" y="399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8" name="Freeform 125"/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>
                <a:gd name="T0" fmla="*/ 34 w 277"/>
                <a:gd name="T1" fmla="*/ 399 h 482"/>
                <a:gd name="T2" fmla="*/ 43 w 277"/>
                <a:gd name="T3" fmla="*/ 384 h 482"/>
                <a:gd name="T4" fmla="*/ 59 w 277"/>
                <a:gd name="T5" fmla="*/ 361 h 482"/>
                <a:gd name="T6" fmla="*/ 73 w 277"/>
                <a:gd name="T7" fmla="*/ 333 h 482"/>
                <a:gd name="T8" fmla="*/ 90 w 277"/>
                <a:gd name="T9" fmla="*/ 300 h 482"/>
                <a:gd name="T10" fmla="*/ 107 w 277"/>
                <a:gd name="T11" fmla="*/ 266 h 482"/>
                <a:gd name="T12" fmla="*/ 122 w 277"/>
                <a:gd name="T13" fmla="*/ 233 h 482"/>
                <a:gd name="T14" fmla="*/ 139 w 277"/>
                <a:gd name="T15" fmla="*/ 199 h 482"/>
                <a:gd name="T16" fmla="*/ 153 w 277"/>
                <a:gd name="T17" fmla="*/ 170 h 482"/>
                <a:gd name="T18" fmla="*/ 168 w 277"/>
                <a:gd name="T19" fmla="*/ 147 h 482"/>
                <a:gd name="T20" fmla="*/ 179 w 277"/>
                <a:gd name="T21" fmla="*/ 130 h 482"/>
                <a:gd name="T22" fmla="*/ 179 w 277"/>
                <a:gd name="T23" fmla="*/ 130 h 482"/>
                <a:gd name="T24" fmla="*/ 190 w 277"/>
                <a:gd name="T25" fmla="*/ 115 h 482"/>
                <a:gd name="T26" fmla="*/ 200 w 277"/>
                <a:gd name="T27" fmla="*/ 101 h 482"/>
                <a:gd name="T28" fmla="*/ 211 w 277"/>
                <a:gd name="T29" fmla="*/ 86 h 482"/>
                <a:gd name="T30" fmla="*/ 221 w 277"/>
                <a:gd name="T31" fmla="*/ 73 h 482"/>
                <a:gd name="T32" fmla="*/ 232 w 277"/>
                <a:gd name="T33" fmla="*/ 59 h 482"/>
                <a:gd name="T34" fmla="*/ 244 w 277"/>
                <a:gd name="T35" fmla="*/ 43 h 482"/>
                <a:gd name="T36" fmla="*/ 252 w 277"/>
                <a:gd name="T37" fmla="*/ 31 h 482"/>
                <a:gd name="T38" fmla="*/ 261 w 277"/>
                <a:gd name="T39" fmla="*/ 18 h 482"/>
                <a:gd name="T40" fmla="*/ 269 w 277"/>
                <a:gd name="T41" fmla="*/ 8 h 482"/>
                <a:gd name="T42" fmla="*/ 276 w 277"/>
                <a:gd name="T43" fmla="*/ 0 h 482"/>
                <a:gd name="T44" fmla="*/ 276 w 277"/>
                <a:gd name="T45" fmla="*/ 0 h 482"/>
                <a:gd name="T46" fmla="*/ 276 w 277"/>
                <a:gd name="T47" fmla="*/ 2 h 482"/>
                <a:gd name="T48" fmla="*/ 276 w 277"/>
                <a:gd name="T49" fmla="*/ 13 h 482"/>
                <a:gd name="T50" fmla="*/ 276 w 277"/>
                <a:gd name="T51" fmla="*/ 27 h 482"/>
                <a:gd name="T52" fmla="*/ 273 w 277"/>
                <a:gd name="T53" fmla="*/ 43 h 482"/>
                <a:gd name="T54" fmla="*/ 273 w 277"/>
                <a:gd name="T55" fmla="*/ 64 h 482"/>
                <a:gd name="T56" fmla="*/ 271 w 277"/>
                <a:gd name="T57" fmla="*/ 88 h 482"/>
                <a:gd name="T58" fmla="*/ 269 w 277"/>
                <a:gd name="T59" fmla="*/ 113 h 482"/>
                <a:gd name="T60" fmla="*/ 265 w 277"/>
                <a:gd name="T61" fmla="*/ 137 h 482"/>
                <a:gd name="T62" fmla="*/ 261 w 277"/>
                <a:gd name="T63" fmla="*/ 158 h 482"/>
                <a:gd name="T64" fmla="*/ 252 w 277"/>
                <a:gd name="T65" fmla="*/ 176 h 482"/>
                <a:gd name="T66" fmla="*/ 252 w 277"/>
                <a:gd name="T67" fmla="*/ 176 h 482"/>
                <a:gd name="T68" fmla="*/ 244 w 277"/>
                <a:gd name="T69" fmla="*/ 197 h 482"/>
                <a:gd name="T70" fmla="*/ 236 w 277"/>
                <a:gd name="T71" fmla="*/ 218 h 482"/>
                <a:gd name="T72" fmla="*/ 223 w 277"/>
                <a:gd name="T73" fmla="*/ 239 h 482"/>
                <a:gd name="T74" fmla="*/ 213 w 277"/>
                <a:gd name="T75" fmla="*/ 262 h 482"/>
                <a:gd name="T76" fmla="*/ 200 w 277"/>
                <a:gd name="T77" fmla="*/ 285 h 482"/>
                <a:gd name="T78" fmla="*/ 188 w 277"/>
                <a:gd name="T79" fmla="*/ 308 h 482"/>
                <a:gd name="T80" fmla="*/ 174 w 277"/>
                <a:gd name="T81" fmla="*/ 328 h 482"/>
                <a:gd name="T82" fmla="*/ 162 w 277"/>
                <a:gd name="T83" fmla="*/ 347 h 482"/>
                <a:gd name="T84" fmla="*/ 149 w 277"/>
                <a:gd name="T85" fmla="*/ 361 h 482"/>
                <a:gd name="T86" fmla="*/ 137 w 277"/>
                <a:gd name="T87" fmla="*/ 374 h 482"/>
                <a:gd name="T88" fmla="*/ 137 w 277"/>
                <a:gd name="T89" fmla="*/ 374 h 482"/>
                <a:gd name="T90" fmla="*/ 126 w 277"/>
                <a:gd name="T91" fmla="*/ 384 h 482"/>
                <a:gd name="T92" fmla="*/ 112 w 277"/>
                <a:gd name="T93" fmla="*/ 397 h 482"/>
                <a:gd name="T94" fmla="*/ 98 w 277"/>
                <a:gd name="T95" fmla="*/ 407 h 482"/>
                <a:gd name="T96" fmla="*/ 84 w 277"/>
                <a:gd name="T97" fmla="*/ 420 h 482"/>
                <a:gd name="T98" fmla="*/ 69 w 277"/>
                <a:gd name="T99" fmla="*/ 432 h 482"/>
                <a:gd name="T100" fmla="*/ 54 w 277"/>
                <a:gd name="T101" fmla="*/ 443 h 482"/>
                <a:gd name="T102" fmla="*/ 39 w 277"/>
                <a:gd name="T103" fmla="*/ 455 h 482"/>
                <a:gd name="T104" fmla="*/ 25 w 277"/>
                <a:gd name="T105" fmla="*/ 466 h 482"/>
                <a:gd name="T106" fmla="*/ 13 w 277"/>
                <a:gd name="T107" fmla="*/ 475 h 482"/>
                <a:gd name="T108" fmla="*/ 0 w 277"/>
                <a:gd name="T109" fmla="*/ 481 h 4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482"/>
                <a:gd name="T167" fmla="*/ 277 w 277"/>
                <a:gd name="T168" fmla="*/ 482 h 4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9" name="Freeform 126"/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>
                <a:gd name="T0" fmla="*/ 33 w 275"/>
                <a:gd name="T1" fmla="*/ 401 h 485"/>
                <a:gd name="T2" fmla="*/ 44 w 275"/>
                <a:gd name="T3" fmla="*/ 385 h 485"/>
                <a:gd name="T4" fmla="*/ 56 w 275"/>
                <a:gd name="T5" fmla="*/ 364 h 485"/>
                <a:gd name="T6" fmla="*/ 73 w 275"/>
                <a:gd name="T7" fmla="*/ 334 h 485"/>
                <a:gd name="T8" fmla="*/ 88 w 275"/>
                <a:gd name="T9" fmla="*/ 302 h 485"/>
                <a:gd name="T10" fmla="*/ 105 w 275"/>
                <a:gd name="T11" fmla="*/ 269 h 485"/>
                <a:gd name="T12" fmla="*/ 122 w 275"/>
                <a:gd name="T13" fmla="*/ 233 h 485"/>
                <a:gd name="T14" fmla="*/ 136 w 275"/>
                <a:gd name="T15" fmla="*/ 200 h 485"/>
                <a:gd name="T16" fmla="*/ 154 w 275"/>
                <a:gd name="T17" fmla="*/ 170 h 485"/>
                <a:gd name="T18" fmla="*/ 166 w 275"/>
                <a:gd name="T19" fmla="*/ 147 h 485"/>
                <a:gd name="T20" fmla="*/ 177 w 275"/>
                <a:gd name="T21" fmla="*/ 130 h 485"/>
                <a:gd name="T22" fmla="*/ 177 w 275"/>
                <a:gd name="T23" fmla="*/ 130 h 485"/>
                <a:gd name="T24" fmla="*/ 187 w 275"/>
                <a:gd name="T25" fmla="*/ 115 h 485"/>
                <a:gd name="T26" fmla="*/ 198 w 275"/>
                <a:gd name="T27" fmla="*/ 101 h 485"/>
                <a:gd name="T28" fmla="*/ 210 w 275"/>
                <a:gd name="T29" fmla="*/ 88 h 485"/>
                <a:gd name="T30" fmla="*/ 221 w 275"/>
                <a:gd name="T31" fmla="*/ 73 h 485"/>
                <a:gd name="T32" fmla="*/ 231 w 275"/>
                <a:gd name="T33" fmla="*/ 58 h 485"/>
                <a:gd name="T34" fmla="*/ 242 w 275"/>
                <a:gd name="T35" fmla="*/ 46 h 485"/>
                <a:gd name="T36" fmla="*/ 253 w 275"/>
                <a:gd name="T37" fmla="*/ 31 h 485"/>
                <a:gd name="T38" fmla="*/ 260 w 275"/>
                <a:gd name="T39" fmla="*/ 18 h 485"/>
                <a:gd name="T40" fmla="*/ 267 w 275"/>
                <a:gd name="T41" fmla="*/ 8 h 485"/>
                <a:gd name="T42" fmla="*/ 274 w 275"/>
                <a:gd name="T43" fmla="*/ 0 h 485"/>
                <a:gd name="T44" fmla="*/ 274 w 275"/>
                <a:gd name="T45" fmla="*/ 0 h 485"/>
                <a:gd name="T46" fmla="*/ 274 w 275"/>
                <a:gd name="T47" fmla="*/ 2 h 485"/>
                <a:gd name="T48" fmla="*/ 274 w 275"/>
                <a:gd name="T49" fmla="*/ 12 h 485"/>
                <a:gd name="T50" fmla="*/ 274 w 275"/>
                <a:gd name="T51" fmla="*/ 27 h 485"/>
                <a:gd name="T52" fmla="*/ 274 w 275"/>
                <a:gd name="T53" fmla="*/ 46 h 485"/>
                <a:gd name="T54" fmla="*/ 274 w 275"/>
                <a:gd name="T55" fmla="*/ 67 h 485"/>
                <a:gd name="T56" fmla="*/ 271 w 275"/>
                <a:gd name="T57" fmla="*/ 88 h 485"/>
                <a:gd name="T58" fmla="*/ 269 w 275"/>
                <a:gd name="T59" fmla="*/ 113 h 485"/>
                <a:gd name="T60" fmla="*/ 265 w 275"/>
                <a:gd name="T61" fmla="*/ 136 h 485"/>
                <a:gd name="T62" fmla="*/ 258 w 275"/>
                <a:gd name="T63" fmla="*/ 157 h 485"/>
                <a:gd name="T64" fmla="*/ 253 w 275"/>
                <a:gd name="T65" fmla="*/ 179 h 485"/>
                <a:gd name="T66" fmla="*/ 253 w 275"/>
                <a:gd name="T67" fmla="*/ 179 h 485"/>
                <a:gd name="T68" fmla="*/ 244 w 275"/>
                <a:gd name="T69" fmla="*/ 198 h 485"/>
                <a:gd name="T70" fmla="*/ 233 w 275"/>
                <a:gd name="T71" fmla="*/ 218 h 485"/>
                <a:gd name="T72" fmla="*/ 223 w 275"/>
                <a:gd name="T73" fmla="*/ 239 h 485"/>
                <a:gd name="T74" fmla="*/ 210 w 275"/>
                <a:gd name="T75" fmla="*/ 262 h 485"/>
                <a:gd name="T76" fmla="*/ 198 w 275"/>
                <a:gd name="T77" fmla="*/ 286 h 485"/>
                <a:gd name="T78" fmla="*/ 184 w 275"/>
                <a:gd name="T79" fmla="*/ 309 h 485"/>
                <a:gd name="T80" fmla="*/ 172 w 275"/>
                <a:gd name="T81" fmla="*/ 327 h 485"/>
                <a:gd name="T82" fmla="*/ 159 w 275"/>
                <a:gd name="T83" fmla="*/ 347 h 485"/>
                <a:gd name="T84" fmla="*/ 147 w 275"/>
                <a:gd name="T85" fmla="*/ 364 h 485"/>
                <a:gd name="T86" fmla="*/ 136 w 275"/>
                <a:gd name="T87" fmla="*/ 376 h 485"/>
                <a:gd name="T88" fmla="*/ 136 w 275"/>
                <a:gd name="T89" fmla="*/ 376 h 485"/>
                <a:gd name="T90" fmla="*/ 124 w 275"/>
                <a:gd name="T91" fmla="*/ 385 h 485"/>
                <a:gd name="T92" fmla="*/ 111 w 275"/>
                <a:gd name="T93" fmla="*/ 398 h 485"/>
                <a:gd name="T94" fmla="*/ 99 w 275"/>
                <a:gd name="T95" fmla="*/ 410 h 485"/>
                <a:gd name="T96" fmla="*/ 81 w 275"/>
                <a:gd name="T97" fmla="*/ 421 h 485"/>
                <a:gd name="T98" fmla="*/ 67 w 275"/>
                <a:gd name="T99" fmla="*/ 433 h 485"/>
                <a:gd name="T100" fmla="*/ 52 w 275"/>
                <a:gd name="T101" fmla="*/ 444 h 485"/>
                <a:gd name="T102" fmla="*/ 37 w 275"/>
                <a:gd name="T103" fmla="*/ 456 h 485"/>
                <a:gd name="T104" fmla="*/ 25 w 275"/>
                <a:gd name="T105" fmla="*/ 467 h 485"/>
                <a:gd name="T106" fmla="*/ 9 w 275"/>
                <a:gd name="T107" fmla="*/ 475 h 485"/>
                <a:gd name="T108" fmla="*/ 0 w 275"/>
                <a:gd name="T109" fmla="*/ 484 h 485"/>
                <a:gd name="T110" fmla="*/ 33 w 275"/>
                <a:gd name="T111" fmla="*/ 401 h 4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5"/>
                <a:gd name="T169" fmla="*/ 0 h 485"/>
                <a:gd name="T170" fmla="*/ 275 w 275"/>
                <a:gd name="T171" fmla="*/ 485 h 4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  <a:lnTo>
                    <a:pt x="33" y="40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0" name="Freeform 127"/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>
                <a:gd name="T0" fmla="*/ 33 w 275"/>
                <a:gd name="T1" fmla="*/ 401 h 485"/>
                <a:gd name="T2" fmla="*/ 44 w 275"/>
                <a:gd name="T3" fmla="*/ 385 h 485"/>
                <a:gd name="T4" fmla="*/ 56 w 275"/>
                <a:gd name="T5" fmla="*/ 364 h 485"/>
                <a:gd name="T6" fmla="*/ 73 w 275"/>
                <a:gd name="T7" fmla="*/ 334 h 485"/>
                <a:gd name="T8" fmla="*/ 88 w 275"/>
                <a:gd name="T9" fmla="*/ 302 h 485"/>
                <a:gd name="T10" fmla="*/ 105 w 275"/>
                <a:gd name="T11" fmla="*/ 269 h 485"/>
                <a:gd name="T12" fmla="*/ 122 w 275"/>
                <a:gd name="T13" fmla="*/ 233 h 485"/>
                <a:gd name="T14" fmla="*/ 136 w 275"/>
                <a:gd name="T15" fmla="*/ 200 h 485"/>
                <a:gd name="T16" fmla="*/ 154 w 275"/>
                <a:gd name="T17" fmla="*/ 170 h 485"/>
                <a:gd name="T18" fmla="*/ 166 w 275"/>
                <a:gd name="T19" fmla="*/ 147 h 485"/>
                <a:gd name="T20" fmla="*/ 177 w 275"/>
                <a:gd name="T21" fmla="*/ 130 h 485"/>
                <a:gd name="T22" fmla="*/ 177 w 275"/>
                <a:gd name="T23" fmla="*/ 130 h 485"/>
                <a:gd name="T24" fmla="*/ 187 w 275"/>
                <a:gd name="T25" fmla="*/ 115 h 485"/>
                <a:gd name="T26" fmla="*/ 198 w 275"/>
                <a:gd name="T27" fmla="*/ 101 h 485"/>
                <a:gd name="T28" fmla="*/ 210 w 275"/>
                <a:gd name="T29" fmla="*/ 88 h 485"/>
                <a:gd name="T30" fmla="*/ 221 w 275"/>
                <a:gd name="T31" fmla="*/ 73 h 485"/>
                <a:gd name="T32" fmla="*/ 231 w 275"/>
                <a:gd name="T33" fmla="*/ 58 h 485"/>
                <a:gd name="T34" fmla="*/ 242 w 275"/>
                <a:gd name="T35" fmla="*/ 46 h 485"/>
                <a:gd name="T36" fmla="*/ 253 w 275"/>
                <a:gd name="T37" fmla="*/ 31 h 485"/>
                <a:gd name="T38" fmla="*/ 260 w 275"/>
                <a:gd name="T39" fmla="*/ 18 h 485"/>
                <a:gd name="T40" fmla="*/ 267 w 275"/>
                <a:gd name="T41" fmla="*/ 8 h 485"/>
                <a:gd name="T42" fmla="*/ 274 w 275"/>
                <a:gd name="T43" fmla="*/ 0 h 485"/>
                <a:gd name="T44" fmla="*/ 274 w 275"/>
                <a:gd name="T45" fmla="*/ 0 h 485"/>
                <a:gd name="T46" fmla="*/ 274 w 275"/>
                <a:gd name="T47" fmla="*/ 2 h 485"/>
                <a:gd name="T48" fmla="*/ 274 w 275"/>
                <a:gd name="T49" fmla="*/ 12 h 485"/>
                <a:gd name="T50" fmla="*/ 274 w 275"/>
                <a:gd name="T51" fmla="*/ 27 h 485"/>
                <a:gd name="T52" fmla="*/ 274 w 275"/>
                <a:gd name="T53" fmla="*/ 46 h 485"/>
                <a:gd name="T54" fmla="*/ 274 w 275"/>
                <a:gd name="T55" fmla="*/ 67 h 485"/>
                <a:gd name="T56" fmla="*/ 271 w 275"/>
                <a:gd name="T57" fmla="*/ 88 h 485"/>
                <a:gd name="T58" fmla="*/ 269 w 275"/>
                <a:gd name="T59" fmla="*/ 113 h 485"/>
                <a:gd name="T60" fmla="*/ 265 w 275"/>
                <a:gd name="T61" fmla="*/ 136 h 485"/>
                <a:gd name="T62" fmla="*/ 258 w 275"/>
                <a:gd name="T63" fmla="*/ 157 h 485"/>
                <a:gd name="T64" fmla="*/ 253 w 275"/>
                <a:gd name="T65" fmla="*/ 179 h 485"/>
                <a:gd name="T66" fmla="*/ 253 w 275"/>
                <a:gd name="T67" fmla="*/ 179 h 485"/>
                <a:gd name="T68" fmla="*/ 244 w 275"/>
                <a:gd name="T69" fmla="*/ 198 h 485"/>
                <a:gd name="T70" fmla="*/ 233 w 275"/>
                <a:gd name="T71" fmla="*/ 218 h 485"/>
                <a:gd name="T72" fmla="*/ 223 w 275"/>
                <a:gd name="T73" fmla="*/ 239 h 485"/>
                <a:gd name="T74" fmla="*/ 210 w 275"/>
                <a:gd name="T75" fmla="*/ 262 h 485"/>
                <a:gd name="T76" fmla="*/ 198 w 275"/>
                <a:gd name="T77" fmla="*/ 286 h 485"/>
                <a:gd name="T78" fmla="*/ 184 w 275"/>
                <a:gd name="T79" fmla="*/ 309 h 485"/>
                <a:gd name="T80" fmla="*/ 172 w 275"/>
                <a:gd name="T81" fmla="*/ 327 h 485"/>
                <a:gd name="T82" fmla="*/ 159 w 275"/>
                <a:gd name="T83" fmla="*/ 347 h 485"/>
                <a:gd name="T84" fmla="*/ 147 w 275"/>
                <a:gd name="T85" fmla="*/ 364 h 485"/>
                <a:gd name="T86" fmla="*/ 136 w 275"/>
                <a:gd name="T87" fmla="*/ 376 h 485"/>
                <a:gd name="T88" fmla="*/ 136 w 275"/>
                <a:gd name="T89" fmla="*/ 376 h 485"/>
                <a:gd name="T90" fmla="*/ 124 w 275"/>
                <a:gd name="T91" fmla="*/ 385 h 485"/>
                <a:gd name="T92" fmla="*/ 111 w 275"/>
                <a:gd name="T93" fmla="*/ 398 h 485"/>
                <a:gd name="T94" fmla="*/ 99 w 275"/>
                <a:gd name="T95" fmla="*/ 410 h 485"/>
                <a:gd name="T96" fmla="*/ 81 w 275"/>
                <a:gd name="T97" fmla="*/ 421 h 485"/>
                <a:gd name="T98" fmla="*/ 67 w 275"/>
                <a:gd name="T99" fmla="*/ 433 h 485"/>
                <a:gd name="T100" fmla="*/ 52 w 275"/>
                <a:gd name="T101" fmla="*/ 444 h 485"/>
                <a:gd name="T102" fmla="*/ 37 w 275"/>
                <a:gd name="T103" fmla="*/ 456 h 485"/>
                <a:gd name="T104" fmla="*/ 25 w 275"/>
                <a:gd name="T105" fmla="*/ 467 h 485"/>
                <a:gd name="T106" fmla="*/ 9 w 275"/>
                <a:gd name="T107" fmla="*/ 475 h 485"/>
                <a:gd name="T108" fmla="*/ 0 w 275"/>
                <a:gd name="T109" fmla="*/ 484 h 4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5"/>
                <a:gd name="T166" fmla="*/ 0 h 485"/>
                <a:gd name="T167" fmla="*/ 275 w 275"/>
                <a:gd name="T168" fmla="*/ 485 h 4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1" name="Freeform 128"/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>
                <a:gd name="T0" fmla="*/ 0 w 247"/>
                <a:gd name="T1" fmla="*/ 362 h 447"/>
                <a:gd name="T2" fmla="*/ 12 w 247"/>
                <a:gd name="T3" fmla="*/ 351 h 447"/>
                <a:gd name="T4" fmla="*/ 29 w 247"/>
                <a:gd name="T5" fmla="*/ 339 h 447"/>
                <a:gd name="T6" fmla="*/ 46 w 247"/>
                <a:gd name="T7" fmla="*/ 324 h 447"/>
                <a:gd name="T8" fmla="*/ 62 w 247"/>
                <a:gd name="T9" fmla="*/ 307 h 447"/>
                <a:gd name="T10" fmla="*/ 81 w 247"/>
                <a:gd name="T11" fmla="*/ 288 h 447"/>
                <a:gd name="T12" fmla="*/ 98 w 247"/>
                <a:gd name="T13" fmla="*/ 269 h 447"/>
                <a:gd name="T14" fmla="*/ 117 w 247"/>
                <a:gd name="T15" fmla="*/ 248 h 447"/>
                <a:gd name="T16" fmla="*/ 131 w 247"/>
                <a:gd name="T17" fmla="*/ 229 h 447"/>
                <a:gd name="T18" fmla="*/ 144 w 247"/>
                <a:gd name="T19" fmla="*/ 210 h 447"/>
                <a:gd name="T20" fmla="*/ 157 w 247"/>
                <a:gd name="T21" fmla="*/ 192 h 447"/>
                <a:gd name="T22" fmla="*/ 157 w 247"/>
                <a:gd name="T23" fmla="*/ 192 h 447"/>
                <a:gd name="T24" fmla="*/ 165 w 247"/>
                <a:gd name="T25" fmla="*/ 172 h 447"/>
                <a:gd name="T26" fmla="*/ 174 w 247"/>
                <a:gd name="T27" fmla="*/ 153 h 447"/>
                <a:gd name="T28" fmla="*/ 182 w 247"/>
                <a:gd name="T29" fmla="*/ 132 h 447"/>
                <a:gd name="T30" fmla="*/ 191 w 247"/>
                <a:gd name="T31" fmla="*/ 114 h 447"/>
                <a:gd name="T32" fmla="*/ 197 w 247"/>
                <a:gd name="T33" fmla="*/ 93 h 447"/>
                <a:gd name="T34" fmla="*/ 204 w 247"/>
                <a:gd name="T35" fmla="*/ 73 h 447"/>
                <a:gd name="T36" fmla="*/ 207 w 247"/>
                <a:gd name="T37" fmla="*/ 54 h 447"/>
                <a:gd name="T38" fmla="*/ 211 w 247"/>
                <a:gd name="T39" fmla="*/ 34 h 447"/>
                <a:gd name="T40" fmla="*/ 214 w 247"/>
                <a:gd name="T41" fmla="*/ 17 h 447"/>
                <a:gd name="T42" fmla="*/ 216 w 247"/>
                <a:gd name="T43" fmla="*/ 0 h 447"/>
                <a:gd name="T44" fmla="*/ 216 w 247"/>
                <a:gd name="T45" fmla="*/ 0 h 447"/>
                <a:gd name="T46" fmla="*/ 216 w 247"/>
                <a:gd name="T47" fmla="*/ 4 h 447"/>
                <a:gd name="T48" fmla="*/ 220 w 247"/>
                <a:gd name="T49" fmla="*/ 13 h 447"/>
                <a:gd name="T50" fmla="*/ 225 w 247"/>
                <a:gd name="T51" fmla="*/ 25 h 447"/>
                <a:gd name="T52" fmla="*/ 229 w 247"/>
                <a:gd name="T53" fmla="*/ 42 h 447"/>
                <a:gd name="T54" fmla="*/ 235 w 247"/>
                <a:gd name="T55" fmla="*/ 59 h 447"/>
                <a:gd name="T56" fmla="*/ 239 w 247"/>
                <a:gd name="T57" fmla="*/ 80 h 447"/>
                <a:gd name="T58" fmla="*/ 243 w 247"/>
                <a:gd name="T59" fmla="*/ 101 h 447"/>
                <a:gd name="T60" fmla="*/ 246 w 247"/>
                <a:gd name="T61" fmla="*/ 121 h 447"/>
                <a:gd name="T62" fmla="*/ 243 w 247"/>
                <a:gd name="T63" fmla="*/ 143 h 447"/>
                <a:gd name="T64" fmla="*/ 241 w 247"/>
                <a:gd name="T65" fmla="*/ 160 h 447"/>
                <a:gd name="T66" fmla="*/ 241 w 247"/>
                <a:gd name="T67" fmla="*/ 160 h 447"/>
                <a:gd name="T68" fmla="*/ 235 w 247"/>
                <a:gd name="T69" fmla="*/ 179 h 447"/>
                <a:gd name="T70" fmla="*/ 229 w 247"/>
                <a:gd name="T71" fmla="*/ 197 h 447"/>
                <a:gd name="T72" fmla="*/ 220 w 247"/>
                <a:gd name="T73" fmla="*/ 218 h 447"/>
                <a:gd name="T74" fmla="*/ 207 w 247"/>
                <a:gd name="T75" fmla="*/ 240 h 447"/>
                <a:gd name="T76" fmla="*/ 197 w 247"/>
                <a:gd name="T77" fmla="*/ 261 h 447"/>
                <a:gd name="T78" fmla="*/ 184 w 247"/>
                <a:gd name="T79" fmla="*/ 282 h 447"/>
                <a:gd name="T80" fmla="*/ 170 w 247"/>
                <a:gd name="T81" fmla="*/ 303 h 447"/>
                <a:gd name="T82" fmla="*/ 157 w 247"/>
                <a:gd name="T83" fmla="*/ 319 h 447"/>
                <a:gd name="T84" fmla="*/ 144 w 247"/>
                <a:gd name="T85" fmla="*/ 337 h 447"/>
                <a:gd name="T86" fmla="*/ 130 w 247"/>
                <a:gd name="T87" fmla="*/ 351 h 447"/>
                <a:gd name="T88" fmla="*/ 130 w 247"/>
                <a:gd name="T89" fmla="*/ 351 h 447"/>
                <a:gd name="T90" fmla="*/ 117 w 247"/>
                <a:gd name="T91" fmla="*/ 362 h 447"/>
                <a:gd name="T92" fmla="*/ 103 w 247"/>
                <a:gd name="T93" fmla="*/ 374 h 447"/>
                <a:gd name="T94" fmla="*/ 90 w 247"/>
                <a:gd name="T95" fmla="*/ 387 h 447"/>
                <a:gd name="T96" fmla="*/ 75 w 247"/>
                <a:gd name="T97" fmla="*/ 397 h 447"/>
                <a:gd name="T98" fmla="*/ 60 w 247"/>
                <a:gd name="T99" fmla="*/ 408 h 447"/>
                <a:gd name="T100" fmla="*/ 48 w 247"/>
                <a:gd name="T101" fmla="*/ 418 h 447"/>
                <a:gd name="T102" fmla="*/ 35 w 247"/>
                <a:gd name="T103" fmla="*/ 427 h 447"/>
                <a:gd name="T104" fmla="*/ 25 w 247"/>
                <a:gd name="T105" fmla="*/ 436 h 447"/>
                <a:gd name="T106" fmla="*/ 14 w 247"/>
                <a:gd name="T107" fmla="*/ 441 h 447"/>
                <a:gd name="T108" fmla="*/ 4 w 247"/>
                <a:gd name="T109" fmla="*/ 446 h 447"/>
                <a:gd name="T110" fmla="*/ 0 w 247"/>
                <a:gd name="T111" fmla="*/ 362 h 4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7"/>
                <a:gd name="T169" fmla="*/ 0 h 447"/>
                <a:gd name="T170" fmla="*/ 247 w 247"/>
                <a:gd name="T171" fmla="*/ 447 h 4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2" name="Freeform 129"/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>
                <a:gd name="T0" fmla="*/ 0 w 247"/>
                <a:gd name="T1" fmla="*/ 362 h 447"/>
                <a:gd name="T2" fmla="*/ 12 w 247"/>
                <a:gd name="T3" fmla="*/ 351 h 447"/>
                <a:gd name="T4" fmla="*/ 29 w 247"/>
                <a:gd name="T5" fmla="*/ 339 h 447"/>
                <a:gd name="T6" fmla="*/ 46 w 247"/>
                <a:gd name="T7" fmla="*/ 324 h 447"/>
                <a:gd name="T8" fmla="*/ 62 w 247"/>
                <a:gd name="T9" fmla="*/ 307 h 447"/>
                <a:gd name="T10" fmla="*/ 81 w 247"/>
                <a:gd name="T11" fmla="*/ 288 h 447"/>
                <a:gd name="T12" fmla="*/ 98 w 247"/>
                <a:gd name="T13" fmla="*/ 269 h 447"/>
                <a:gd name="T14" fmla="*/ 117 w 247"/>
                <a:gd name="T15" fmla="*/ 248 h 447"/>
                <a:gd name="T16" fmla="*/ 131 w 247"/>
                <a:gd name="T17" fmla="*/ 229 h 447"/>
                <a:gd name="T18" fmla="*/ 144 w 247"/>
                <a:gd name="T19" fmla="*/ 210 h 447"/>
                <a:gd name="T20" fmla="*/ 157 w 247"/>
                <a:gd name="T21" fmla="*/ 192 h 447"/>
                <a:gd name="T22" fmla="*/ 157 w 247"/>
                <a:gd name="T23" fmla="*/ 192 h 447"/>
                <a:gd name="T24" fmla="*/ 165 w 247"/>
                <a:gd name="T25" fmla="*/ 172 h 447"/>
                <a:gd name="T26" fmla="*/ 174 w 247"/>
                <a:gd name="T27" fmla="*/ 153 h 447"/>
                <a:gd name="T28" fmla="*/ 182 w 247"/>
                <a:gd name="T29" fmla="*/ 132 h 447"/>
                <a:gd name="T30" fmla="*/ 191 w 247"/>
                <a:gd name="T31" fmla="*/ 114 h 447"/>
                <a:gd name="T32" fmla="*/ 197 w 247"/>
                <a:gd name="T33" fmla="*/ 93 h 447"/>
                <a:gd name="T34" fmla="*/ 204 w 247"/>
                <a:gd name="T35" fmla="*/ 73 h 447"/>
                <a:gd name="T36" fmla="*/ 207 w 247"/>
                <a:gd name="T37" fmla="*/ 54 h 447"/>
                <a:gd name="T38" fmla="*/ 211 w 247"/>
                <a:gd name="T39" fmla="*/ 34 h 447"/>
                <a:gd name="T40" fmla="*/ 214 w 247"/>
                <a:gd name="T41" fmla="*/ 17 h 447"/>
                <a:gd name="T42" fmla="*/ 216 w 247"/>
                <a:gd name="T43" fmla="*/ 0 h 447"/>
                <a:gd name="T44" fmla="*/ 216 w 247"/>
                <a:gd name="T45" fmla="*/ 0 h 447"/>
                <a:gd name="T46" fmla="*/ 216 w 247"/>
                <a:gd name="T47" fmla="*/ 4 h 447"/>
                <a:gd name="T48" fmla="*/ 220 w 247"/>
                <a:gd name="T49" fmla="*/ 13 h 447"/>
                <a:gd name="T50" fmla="*/ 225 w 247"/>
                <a:gd name="T51" fmla="*/ 25 h 447"/>
                <a:gd name="T52" fmla="*/ 229 w 247"/>
                <a:gd name="T53" fmla="*/ 42 h 447"/>
                <a:gd name="T54" fmla="*/ 235 w 247"/>
                <a:gd name="T55" fmla="*/ 59 h 447"/>
                <a:gd name="T56" fmla="*/ 239 w 247"/>
                <a:gd name="T57" fmla="*/ 80 h 447"/>
                <a:gd name="T58" fmla="*/ 243 w 247"/>
                <a:gd name="T59" fmla="*/ 101 h 447"/>
                <a:gd name="T60" fmla="*/ 246 w 247"/>
                <a:gd name="T61" fmla="*/ 121 h 447"/>
                <a:gd name="T62" fmla="*/ 243 w 247"/>
                <a:gd name="T63" fmla="*/ 143 h 447"/>
                <a:gd name="T64" fmla="*/ 241 w 247"/>
                <a:gd name="T65" fmla="*/ 160 h 447"/>
                <a:gd name="T66" fmla="*/ 241 w 247"/>
                <a:gd name="T67" fmla="*/ 160 h 447"/>
                <a:gd name="T68" fmla="*/ 235 w 247"/>
                <a:gd name="T69" fmla="*/ 179 h 447"/>
                <a:gd name="T70" fmla="*/ 229 w 247"/>
                <a:gd name="T71" fmla="*/ 197 h 447"/>
                <a:gd name="T72" fmla="*/ 220 w 247"/>
                <a:gd name="T73" fmla="*/ 218 h 447"/>
                <a:gd name="T74" fmla="*/ 207 w 247"/>
                <a:gd name="T75" fmla="*/ 240 h 447"/>
                <a:gd name="T76" fmla="*/ 197 w 247"/>
                <a:gd name="T77" fmla="*/ 261 h 447"/>
                <a:gd name="T78" fmla="*/ 184 w 247"/>
                <a:gd name="T79" fmla="*/ 282 h 447"/>
                <a:gd name="T80" fmla="*/ 170 w 247"/>
                <a:gd name="T81" fmla="*/ 303 h 447"/>
                <a:gd name="T82" fmla="*/ 157 w 247"/>
                <a:gd name="T83" fmla="*/ 319 h 447"/>
                <a:gd name="T84" fmla="*/ 144 w 247"/>
                <a:gd name="T85" fmla="*/ 337 h 447"/>
                <a:gd name="T86" fmla="*/ 130 w 247"/>
                <a:gd name="T87" fmla="*/ 351 h 447"/>
                <a:gd name="T88" fmla="*/ 130 w 247"/>
                <a:gd name="T89" fmla="*/ 351 h 447"/>
                <a:gd name="T90" fmla="*/ 117 w 247"/>
                <a:gd name="T91" fmla="*/ 362 h 447"/>
                <a:gd name="T92" fmla="*/ 103 w 247"/>
                <a:gd name="T93" fmla="*/ 374 h 447"/>
                <a:gd name="T94" fmla="*/ 90 w 247"/>
                <a:gd name="T95" fmla="*/ 387 h 447"/>
                <a:gd name="T96" fmla="*/ 75 w 247"/>
                <a:gd name="T97" fmla="*/ 397 h 447"/>
                <a:gd name="T98" fmla="*/ 60 w 247"/>
                <a:gd name="T99" fmla="*/ 408 h 447"/>
                <a:gd name="T100" fmla="*/ 48 w 247"/>
                <a:gd name="T101" fmla="*/ 418 h 447"/>
                <a:gd name="T102" fmla="*/ 35 w 247"/>
                <a:gd name="T103" fmla="*/ 427 h 447"/>
                <a:gd name="T104" fmla="*/ 25 w 247"/>
                <a:gd name="T105" fmla="*/ 436 h 447"/>
                <a:gd name="T106" fmla="*/ 14 w 247"/>
                <a:gd name="T107" fmla="*/ 441 h 447"/>
                <a:gd name="T108" fmla="*/ 4 w 247"/>
                <a:gd name="T109" fmla="*/ 446 h 4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447"/>
                <a:gd name="T167" fmla="*/ 247 w 247"/>
                <a:gd name="T168" fmla="*/ 447 h 4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3" name="Freeform 130"/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>
                <a:gd name="T0" fmla="*/ 0 w 248"/>
                <a:gd name="T1" fmla="*/ 361 h 447"/>
                <a:gd name="T2" fmla="*/ 12 w 248"/>
                <a:gd name="T3" fmla="*/ 350 h 447"/>
                <a:gd name="T4" fmla="*/ 29 w 248"/>
                <a:gd name="T5" fmla="*/ 338 h 447"/>
                <a:gd name="T6" fmla="*/ 46 w 248"/>
                <a:gd name="T7" fmla="*/ 324 h 447"/>
                <a:gd name="T8" fmla="*/ 62 w 248"/>
                <a:gd name="T9" fmla="*/ 306 h 447"/>
                <a:gd name="T10" fmla="*/ 82 w 248"/>
                <a:gd name="T11" fmla="*/ 287 h 447"/>
                <a:gd name="T12" fmla="*/ 101 w 248"/>
                <a:gd name="T13" fmla="*/ 266 h 447"/>
                <a:gd name="T14" fmla="*/ 117 w 248"/>
                <a:gd name="T15" fmla="*/ 248 h 447"/>
                <a:gd name="T16" fmla="*/ 133 w 248"/>
                <a:gd name="T17" fmla="*/ 228 h 447"/>
                <a:gd name="T18" fmla="*/ 147 w 248"/>
                <a:gd name="T19" fmla="*/ 207 h 447"/>
                <a:gd name="T20" fmla="*/ 158 w 248"/>
                <a:gd name="T21" fmla="*/ 188 h 447"/>
                <a:gd name="T22" fmla="*/ 158 w 248"/>
                <a:gd name="T23" fmla="*/ 188 h 447"/>
                <a:gd name="T24" fmla="*/ 166 w 248"/>
                <a:gd name="T25" fmla="*/ 172 h 447"/>
                <a:gd name="T26" fmla="*/ 175 w 248"/>
                <a:gd name="T27" fmla="*/ 151 h 447"/>
                <a:gd name="T28" fmla="*/ 184 w 248"/>
                <a:gd name="T29" fmla="*/ 131 h 447"/>
                <a:gd name="T30" fmla="*/ 191 w 248"/>
                <a:gd name="T31" fmla="*/ 113 h 447"/>
                <a:gd name="T32" fmla="*/ 198 w 248"/>
                <a:gd name="T33" fmla="*/ 92 h 447"/>
                <a:gd name="T34" fmla="*/ 205 w 248"/>
                <a:gd name="T35" fmla="*/ 71 h 447"/>
                <a:gd name="T36" fmla="*/ 209 w 248"/>
                <a:gd name="T37" fmla="*/ 52 h 447"/>
                <a:gd name="T38" fmla="*/ 212 w 248"/>
                <a:gd name="T39" fmla="*/ 34 h 447"/>
                <a:gd name="T40" fmla="*/ 217 w 248"/>
                <a:gd name="T41" fmla="*/ 16 h 447"/>
                <a:gd name="T42" fmla="*/ 217 w 248"/>
                <a:gd name="T43" fmla="*/ 0 h 447"/>
                <a:gd name="T44" fmla="*/ 217 w 248"/>
                <a:gd name="T45" fmla="*/ 0 h 447"/>
                <a:gd name="T46" fmla="*/ 217 w 248"/>
                <a:gd name="T47" fmla="*/ 2 h 447"/>
                <a:gd name="T48" fmla="*/ 221 w 248"/>
                <a:gd name="T49" fmla="*/ 9 h 447"/>
                <a:gd name="T50" fmla="*/ 226 w 248"/>
                <a:gd name="T51" fmla="*/ 23 h 447"/>
                <a:gd name="T52" fmla="*/ 230 w 248"/>
                <a:gd name="T53" fmla="*/ 39 h 447"/>
                <a:gd name="T54" fmla="*/ 237 w 248"/>
                <a:gd name="T55" fmla="*/ 58 h 447"/>
                <a:gd name="T56" fmla="*/ 240 w 248"/>
                <a:gd name="T57" fmla="*/ 80 h 447"/>
                <a:gd name="T58" fmla="*/ 244 w 248"/>
                <a:gd name="T59" fmla="*/ 101 h 447"/>
                <a:gd name="T60" fmla="*/ 247 w 248"/>
                <a:gd name="T61" fmla="*/ 121 h 447"/>
                <a:gd name="T62" fmla="*/ 247 w 248"/>
                <a:gd name="T63" fmla="*/ 142 h 447"/>
                <a:gd name="T64" fmla="*/ 244 w 248"/>
                <a:gd name="T65" fmla="*/ 159 h 447"/>
                <a:gd name="T66" fmla="*/ 244 w 248"/>
                <a:gd name="T67" fmla="*/ 159 h 447"/>
                <a:gd name="T68" fmla="*/ 238 w 248"/>
                <a:gd name="T69" fmla="*/ 179 h 447"/>
                <a:gd name="T70" fmla="*/ 230 w 248"/>
                <a:gd name="T71" fmla="*/ 197 h 447"/>
                <a:gd name="T72" fmla="*/ 221 w 248"/>
                <a:gd name="T73" fmla="*/ 218 h 447"/>
                <a:gd name="T74" fmla="*/ 211 w 248"/>
                <a:gd name="T75" fmla="*/ 239 h 447"/>
                <a:gd name="T76" fmla="*/ 198 w 248"/>
                <a:gd name="T77" fmla="*/ 260 h 447"/>
                <a:gd name="T78" fmla="*/ 186 w 248"/>
                <a:gd name="T79" fmla="*/ 281 h 447"/>
                <a:gd name="T80" fmla="*/ 173 w 248"/>
                <a:gd name="T81" fmla="*/ 300 h 447"/>
                <a:gd name="T82" fmla="*/ 158 w 248"/>
                <a:gd name="T83" fmla="*/ 319 h 447"/>
                <a:gd name="T84" fmla="*/ 145 w 248"/>
                <a:gd name="T85" fmla="*/ 336 h 447"/>
                <a:gd name="T86" fmla="*/ 133 w 248"/>
                <a:gd name="T87" fmla="*/ 349 h 447"/>
                <a:gd name="T88" fmla="*/ 133 w 248"/>
                <a:gd name="T89" fmla="*/ 349 h 447"/>
                <a:gd name="T90" fmla="*/ 117 w 248"/>
                <a:gd name="T91" fmla="*/ 361 h 447"/>
                <a:gd name="T92" fmla="*/ 103 w 248"/>
                <a:gd name="T93" fmla="*/ 374 h 447"/>
                <a:gd name="T94" fmla="*/ 90 w 248"/>
                <a:gd name="T95" fmla="*/ 386 h 447"/>
                <a:gd name="T96" fmla="*/ 76 w 248"/>
                <a:gd name="T97" fmla="*/ 397 h 447"/>
                <a:gd name="T98" fmla="*/ 62 w 248"/>
                <a:gd name="T99" fmla="*/ 407 h 447"/>
                <a:gd name="T100" fmla="*/ 50 w 248"/>
                <a:gd name="T101" fmla="*/ 418 h 447"/>
                <a:gd name="T102" fmla="*/ 37 w 248"/>
                <a:gd name="T103" fmla="*/ 426 h 447"/>
                <a:gd name="T104" fmla="*/ 25 w 248"/>
                <a:gd name="T105" fmla="*/ 435 h 447"/>
                <a:gd name="T106" fmla="*/ 14 w 248"/>
                <a:gd name="T107" fmla="*/ 441 h 447"/>
                <a:gd name="T108" fmla="*/ 4 w 248"/>
                <a:gd name="T109" fmla="*/ 446 h 447"/>
                <a:gd name="T110" fmla="*/ 0 w 248"/>
                <a:gd name="T111" fmla="*/ 361 h 4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8"/>
                <a:gd name="T169" fmla="*/ 0 h 447"/>
                <a:gd name="T170" fmla="*/ 248 w 248"/>
                <a:gd name="T171" fmla="*/ 447 h 4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4" name="Freeform 131"/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>
                <a:gd name="T0" fmla="*/ 0 w 248"/>
                <a:gd name="T1" fmla="*/ 361 h 447"/>
                <a:gd name="T2" fmla="*/ 12 w 248"/>
                <a:gd name="T3" fmla="*/ 350 h 447"/>
                <a:gd name="T4" fmla="*/ 29 w 248"/>
                <a:gd name="T5" fmla="*/ 338 h 447"/>
                <a:gd name="T6" fmla="*/ 46 w 248"/>
                <a:gd name="T7" fmla="*/ 324 h 447"/>
                <a:gd name="T8" fmla="*/ 62 w 248"/>
                <a:gd name="T9" fmla="*/ 306 h 447"/>
                <a:gd name="T10" fmla="*/ 82 w 248"/>
                <a:gd name="T11" fmla="*/ 287 h 447"/>
                <a:gd name="T12" fmla="*/ 101 w 248"/>
                <a:gd name="T13" fmla="*/ 266 h 447"/>
                <a:gd name="T14" fmla="*/ 117 w 248"/>
                <a:gd name="T15" fmla="*/ 248 h 447"/>
                <a:gd name="T16" fmla="*/ 133 w 248"/>
                <a:gd name="T17" fmla="*/ 228 h 447"/>
                <a:gd name="T18" fmla="*/ 147 w 248"/>
                <a:gd name="T19" fmla="*/ 207 h 447"/>
                <a:gd name="T20" fmla="*/ 158 w 248"/>
                <a:gd name="T21" fmla="*/ 188 h 447"/>
                <a:gd name="T22" fmla="*/ 158 w 248"/>
                <a:gd name="T23" fmla="*/ 188 h 447"/>
                <a:gd name="T24" fmla="*/ 166 w 248"/>
                <a:gd name="T25" fmla="*/ 172 h 447"/>
                <a:gd name="T26" fmla="*/ 175 w 248"/>
                <a:gd name="T27" fmla="*/ 151 h 447"/>
                <a:gd name="T28" fmla="*/ 184 w 248"/>
                <a:gd name="T29" fmla="*/ 131 h 447"/>
                <a:gd name="T30" fmla="*/ 191 w 248"/>
                <a:gd name="T31" fmla="*/ 113 h 447"/>
                <a:gd name="T32" fmla="*/ 198 w 248"/>
                <a:gd name="T33" fmla="*/ 92 h 447"/>
                <a:gd name="T34" fmla="*/ 205 w 248"/>
                <a:gd name="T35" fmla="*/ 71 h 447"/>
                <a:gd name="T36" fmla="*/ 209 w 248"/>
                <a:gd name="T37" fmla="*/ 52 h 447"/>
                <a:gd name="T38" fmla="*/ 212 w 248"/>
                <a:gd name="T39" fmla="*/ 34 h 447"/>
                <a:gd name="T40" fmla="*/ 217 w 248"/>
                <a:gd name="T41" fmla="*/ 16 h 447"/>
                <a:gd name="T42" fmla="*/ 217 w 248"/>
                <a:gd name="T43" fmla="*/ 0 h 447"/>
                <a:gd name="T44" fmla="*/ 217 w 248"/>
                <a:gd name="T45" fmla="*/ 0 h 447"/>
                <a:gd name="T46" fmla="*/ 217 w 248"/>
                <a:gd name="T47" fmla="*/ 2 h 447"/>
                <a:gd name="T48" fmla="*/ 221 w 248"/>
                <a:gd name="T49" fmla="*/ 9 h 447"/>
                <a:gd name="T50" fmla="*/ 226 w 248"/>
                <a:gd name="T51" fmla="*/ 23 h 447"/>
                <a:gd name="T52" fmla="*/ 230 w 248"/>
                <a:gd name="T53" fmla="*/ 39 h 447"/>
                <a:gd name="T54" fmla="*/ 237 w 248"/>
                <a:gd name="T55" fmla="*/ 58 h 447"/>
                <a:gd name="T56" fmla="*/ 240 w 248"/>
                <a:gd name="T57" fmla="*/ 80 h 447"/>
                <a:gd name="T58" fmla="*/ 244 w 248"/>
                <a:gd name="T59" fmla="*/ 101 h 447"/>
                <a:gd name="T60" fmla="*/ 247 w 248"/>
                <a:gd name="T61" fmla="*/ 121 h 447"/>
                <a:gd name="T62" fmla="*/ 247 w 248"/>
                <a:gd name="T63" fmla="*/ 142 h 447"/>
                <a:gd name="T64" fmla="*/ 244 w 248"/>
                <a:gd name="T65" fmla="*/ 159 h 447"/>
                <a:gd name="T66" fmla="*/ 244 w 248"/>
                <a:gd name="T67" fmla="*/ 159 h 447"/>
                <a:gd name="T68" fmla="*/ 238 w 248"/>
                <a:gd name="T69" fmla="*/ 179 h 447"/>
                <a:gd name="T70" fmla="*/ 230 w 248"/>
                <a:gd name="T71" fmla="*/ 197 h 447"/>
                <a:gd name="T72" fmla="*/ 221 w 248"/>
                <a:gd name="T73" fmla="*/ 218 h 447"/>
                <a:gd name="T74" fmla="*/ 211 w 248"/>
                <a:gd name="T75" fmla="*/ 239 h 447"/>
                <a:gd name="T76" fmla="*/ 198 w 248"/>
                <a:gd name="T77" fmla="*/ 260 h 447"/>
                <a:gd name="T78" fmla="*/ 186 w 248"/>
                <a:gd name="T79" fmla="*/ 281 h 447"/>
                <a:gd name="T80" fmla="*/ 173 w 248"/>
                <a:gd name="T81" fmla="*/ 300 h 447"/>
                <a:gd name="T82" fmla="*/ 158 w 248"/>
                <a:gd name="T83" fmla="*/ 319 h 447"/>
                <a:gd name="T84" fmla="*/ 145 w 248"/>
                <a:gd name="T85" fmla="*/ 336 h 447"/>
                <a:gd name="T86" fmla="*/ 133 w 248"/>
                <a:gd name="T87" fmla="*/ 349 h 447"/>
                <a:gd name="T88" fmla="*/ 133 w 248"/>
                <a:gd name="T89" fmla="*/ 349 h 447"/>
                <a:gd name="T90" fmla="*/ 117 w 248"/>
                <a:gd name="T91" fmla="*/ 361 h 447"/>
                <a:gd name="T92" fmla="*/ 103 w 248"/>
                <a:gd name="T93" fmla="*/ 374 h 447"/>
                <a:gd name="T94" fmla="*/ 90 w 248"/>
                <a:gd name="T95" fmla="*/ 386 h 447"/>
                <a:gd name="T96" fmla="*/ 76 w 248"/>
                <a:gd name="T97" fmla="*/ 397 h 447"/>
                <a:gd name="T98" fmla="*/ 62 w 248"/>
                <a:gd name="T99" fmla="*/ 407 h 447"/>
                <a:gd name="T100" fmla="*/ 50 w 248"/>
                <a:gd name="T101" fmla="*/ 418 h 447"/>
                <a:gd name="T102" fmla="*/ 37 w 248"/>
                <a:gd name="T103" fmla="*/ 426 h 447"/>
                <a:gd name="T104" fmla="*/ 25 w 248"/>
                <a:gd name="T105" fmla="*/ 435 h 447"/>
                <a:gd name="T106" fmla="*/ 14 w 248"/>
                <a:gd name="T107" fmla="*/ 441 h 447"/>
                <a:gd name="T108" fmla="*/ 4 w 248"/>
                <a:gd name="T109" fmla="*/ 446 h 4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8"/>
                <a:gd name="T166" fmla="*/ 0 h 447"/>
                <a:gd name="T167" fmla="*/ 248 w 248"/>
                <a:gd name="T168" fmla="*/ 447 h 4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5" name="Freeform 132"/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>
                <a:gd name="T0" fmla="*/ 0 w 178"/>
                <a:gd name="T1" fmla="*/ 262 h 268"/>
                <a:gd name="T2" fmla="*/ 2 w 178"/>
                <a:gd name="T3" fmla="*/ 250 h 268"/>
                <a:gd name="T4" fmla="*/ 4 w 178"/>
                <a:gd name="T5" fmla="*/ 235 h 268"/>
                <a:gd name="T6" fmla="*/ 7 w 178"/>
                <a:gd name="T7" fmla="*/ 218 h 268"/>
                <a:gd name="T8" fmla="*/ 9 w 178"/>
                <a:gd name="T9" fmla="*/ 202 h 268"/>
                <a:gd name="T10" fmla="*/ 14 w 178"/>
                <a:gd name="T11" fmla="*/ 184 h 268"/>
                <a:gd name="T12" fmla="*/ 20 w 178"/>
                <a:gd name="T13" fmla="*/ 168 h 268"/>
                <a:gd name="T14" fmla="*/ 27 w 178"/>
                <a:gd name="T15" fmla="*/ 151 h 268"/>
                <a:gd name="T16" fmla="*/ 32 w 178"/>
                <a:gd name="T17" fmla="*/ 134 h 268"/>
                <a:gd name="T18" fmla="*/ 43 w 178"/>
                <a:gd name="T19" fmla="*/ 121 h 268"/>
                <a:gd name="T20" fmla="*/ 54 w 178"/>
                <a:gd name="T21" fmla="*/ 110 h 268"/>
                <a:gd name="T22" fmla="*/ 54 w 178"/>
                <a:gd name="T23" fmla="*/ 110 h 268"/>
                <a:gd name="T24" fmla="*/ 67 w 178"/>
                <a:gd name="T25" fmla="*/ 101 h 268"/>
                <a:gd name="T26" fmla="*/ 81 w 178"/>
                <a:gd name="T27" fmla="*/ 90 h 268"/>
                <a:gd name="T28" fmla="*/ 96 w 178"/>
                <a:gd name="T29" fmla="*/ 78 h 268"/>
                <a:gd name="T30" fmla="*/ 108 w 178"/>
                <a:gd name="T31" fmla="*/ 67 h 268"/>
                <a:gd name="T32" fmla="*/ 124 w 178"/>
                <a:gd name="T33" fmla="*/ 54 h 268"/>
                <a:gd name="T34" fmla="*/ 136 w 178"/>
                <a:gd name="T35" fmla="*/ 43 h 268"/>
                <a:gd name="T36" fmla="*/ 149 w 178"/>
                <a:gd name="T37" fmla="*/ 31 h 268"/>
                <a:gd name="T38" fmla="*/ 159 w 178"/>
                <a:gd name="T39" fmla="*/ 20 h 268"/>
                <a:gd name="T40" fmla="*/ 168 w 178"/>
                <a:gd name="T41" fmla="*/ 10 h 268"/>
                <a:gd name="T42" fmla="*/ 174 w 178"/>
                <a:gd name="T43" fmla="*/ 0 h 268"/>
                <a:gd name="T44" fmla="*/ 174 w 178"/>
                <a:gd name="T45" fmla="*/ 0 h 268"/>
                <a:gd name="T46" fmla="*/ 174 w 178"/>
                <a:gd name="T47" fmla="*/ 2 h 268"/>
                <a:gd name="T48" fmla="*/ 174 w 178"/>
                <a:gd name="T49" fmla="*/ 10 h 268"/>
                <a:gd name="T50" fmla="*/ 177 w 178"/>
                <a:gd name="T51" fmla="*/ 23 h 268"/>
                <a:gd name="T52" fmla="*/ 177 w 178"/>
                <a:gd name="T53" fmla="*/ 39 h 268"/>
                <a:gd name="T54" fmla="*/ 177 w 178"/>
                <a:gd name="T55" fmla="*/ 59 h 268"/>
                <a:gd name="T56" fmla="*/ 177 w 178"/>
                <a:gd name="T57" fmla="*/ 80 h 268"/>
                <a:gd name="T58" fmla="*/ 174 w 178"/>
                <a:gd name="T59" fmla="*/ 98 h 268"/>
                <a:gd name="T60" fmla="*/ 168 w 178"/>
                <a:gd name="T61" fmla="*/ 117 h 268"/>
                <a:gd name="T62" fmla="*/ 161 w 178"/>
                <a:gd name="T63" fmla="*/ 136 h 268"/>
                <a:gd name="T64" fmla="*/ 153 w 178"/>
                <a:gd name="T65" fmla="*/ 151 h 268"/>
                <a:gd name="T66" fmla="*/ 153 w 178"/>
                <a:gd name="T67" fmla="*/ 151 h 268"/>
                <a:gd name="T68" fmla="*/ 140 w 178"/>
                <a:gd name="T69" fmla="*/ 165 h 268"/>
                <a:gd name="T70" fmla="*/ 128 w 178"/>
                <a:gd name="T71" fmla="*/ 179 h 268"/>
                <a:gd name="T72" fmla="*/ 115 w 178"/>
                <a:gd name="T73" fmla="*/ 193 h 268"/>
                <a:gd name="T74" fmla="*/ 101 w 178"/>
                <a:gd name="T75" fmla="*/ 207 h 268"/>
                <a:gd name="T76" fmla="*/ 85 w 178"/>
                <a:gd name="T77" fmla="*/ 220 h 268"/>
                <a:gd name="T78" fmla="*/ 73 w 178"/>
                <a:gd name="T79" fmla="*/ 232 h 268"/>
                <a:gd name="T80" fmla="*/ 60 w 178"/>
                <a:gd name="T81" fmla="*/ 243 h 268"/>
                <a:gd name="T82" fmla="*/ 50 w 178"/>
                <a:gd name="T83" fmla="*/ 254 h 268"/>
                <a:gd name="T84" fmla="*/ 41 w 178"/>
                <a:gd name="T85" fmla="*/ 260 h 268"/>
                <a:gd name="T86" fmla="*/ 32 w 178"/>
                <a:gd name="T87" fmla="*/ 267 h 268"/>
                <a:gd name="T88" fmla="*/ 0 w 178"/>
                <a:gd name="T89" fmla="*/ 262 h 2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78"/>
                <a:gd name="T136" fmla="*/ 0 h 268"/>
                <a:gd name="T137" fmla="*/ 178 w 178"/>
                <a:gd name="T138" fmla="*/ 268 h 2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  <a:lnTo>
                    <a:pt x="0" y="2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6" name="Freeform 133"/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>
                <a:gd name="T0" fmla="*/ 0 w 178"/>
                <a:gd name="T1" fmla="*/ 262 h 268"/>
                <a:gd name="T2" fmla="*/ 2 w 178"/>
                <a:gd name="T3" fmla="*/ 250 h 268"/>
                <a:gd name="T4" fmla="*/ 4 w 178"/>
                <a:gd name="T5" fmla="*/ 235 h 268"/>
                <a:gd name="T6" fmla="*/ 7 w 178"/>
                <a:gd name="T7" fmla="*/ 218 h 268"/>
                <a:gd name="T8" fmla="*/ 9 w 178"/>
                <a:gd name="T9" fmla="*/ 202 h 268"/>
                <a:gd name="T10" fmla="*/ 14 w 178"/>
                <a:gd name="T11" fmla="*/ 184 h 268"/>
                <a:gd name="T12" fmla="*/ 20 w 178"/>
                <a:gd name="T13" fmla="*/ 168 h 268"/>
                <a:gd name="T14" fmla="*/ 27 w 178"/>
                <a:gd name="T15" fmla="*/ 151 h 268"/>
                <a:gd name="T16" fmla="*/ 32 w 178"/>
                <a:gd name="T17" fmla="*/ 134 h 268"/>
                <a:gd name="T18" fmla="*/ 43 w 178"/>
                <a:gd name="T19" fmla="*/ 121 h 268"/>
                <a:gd name="T20" fmla="*/ 54 w 178"/>
                <a:gd name="T21" fmla="*/ 110 h 268"/>
                <a:gd name="T22" fmla="*/ 54 w 178"/>
                <a:gd name="T23" fmla="*/ 110 h 268"/>
                <a:gd name="T24" fmla="*/ 67 w 178"/>
                <a:gd name="T25" fmla="*/ 101 h 268"/>
                <a:gd name="T26" fmla="*/ 81 w 178"/>
                <a:gd name="T27" fmla="*/ 90 h 268"/>
                <a:gd name="T28" fmla="*/ 96 w 178"/>
                <a:gd name="T29" fmla="*/ 78 h 268"/>
                <a:gd name="T30" fmla="*/ 108 w 178"/>
                <a:gd name="T31" fmla="*/ 67 h 268"/>
                <a:gd name="T32" fmla="*/ 124 w 178"/>
                <a:gd name="T33" fmla="*/ 54 h 268"/>
                <a:gd name="T34" fmla="*/ 136 w 178"/>
                <a:gd name="T35" fmla="*/ 43 h 268"/>
                <a:gd name="T36" fmla="*/ 149 w 178"/>
                <a:gd name="T37" fmla="*/ 31 h 268"/>
                <a:gd name="T38" fmla="*/ 159 w 178"/>
                <a:gd name="T39" fmla="*/ 20 h 268"/>
                <a:gd name="T40" fmla="*/ 168 w 178"/>
                <a:gd name="T41" fmla="*/ 10 h 268"/>
                <a:gd name="T42" fmla="*/ 174 w 178"/>
                <a:gd name="T43" fmla="*/ 0 h 268"/>
                <a:gd name="T44" fmla="*/ 174 w 178"/>
                <a:gd name="T45" fmla="*/ 0 h 268"/>
                <a:gd name="T46" fmla="*/ 174 w 178"/>
                <a:gd name="T47" fmla="*/ 2 h 268"/>
                <a:gd name="T48" fmla="*/ 174 w 178"/>
                <a:gd name="T49" fmla="*/ 10 h 268"/>
                <a:gd name="T50" fmla="*/ 177 w 178"/>
                <a:gd name="T51" fmla="*/ 23 h 268"/>
                <a:gd name="T52" fmla="*/ 177 w 178"/>
                <a:gd name="T53" fmla="*/ 39 h 268"/>
                <a:gd name="T54" fmla="*/ 177 w 178"/>
                <a:gd name="T55" fmla="*/ 59 h 268"/>
                <a:gd name="T56" fmla="*/ 177 w 178"/>
                <a:gd name="T57" fmla="*/ 80 h 268"/>
                <a:gd name="T58" fmla="*/ 174 w 178"/>
                <a:gd name="T59" fmla="*/ 98 h 268"/>
                <a:gd name="T60" fmla="*/ 168 w 178"/>
                <a:gd name="T61" fmla="*/ 117 h 268"/>
                <a:gd name="T62" fmla="*/ 161 w 178"/>
                <a:gd name="T63" fmla="*/ 136 h 268"/>
                <a:gd name="T64" fmla="*/ 153 w 178"/>
                <a:gd name="T65" fmla="*/ 151 h 268"/>
                <a:gd name="T66" fmla="*/ 153 w 178"/>
                <a:gd name="T67" fmla="*/ 151 h 268"/>
                <a:gd name="T68" fmla="*/ 140 w 178"/>
                <a:gd name="T69" fmla="*/ 165 h 268"/>
                <a:gd name="T70" fmla="*/ 128 w 178"/>
                <a:gd name="T71" fmla="*/ 179 h 268"/>
                <a:gd name="T72" fmla="*/ 115 w 178"/>
                <a:gd name="T73" fmla="*/ 193 h 268"/>
                <a:gd name="T74" fmla="*/ 101 w 178"/>
                <a:gd name="T75" fmla="*/ 207 h 268"/>
                <a:gd name="T76" fmla="*/ 85 w 178"/>
                <a:gd name="T77" fmla="*/ 220 h 268"/>
                <a:gd name="T78" fmla="*/ 73 w 178"/>
                <a:gd name="T79" fmla="*/ 232 h 268"/>
                <a:gd name="T80" fmla="*/ 60 w 178"/>
                <a:gd name="T81" fmla="*/ 243 h 268"/>
                <a:gd name="T82" fmla="*/ 50 w 178"/>
                <a:gd name="T83" fmla="*/ 254 h 268"/>
                <a:gd name="T84" fmla="*/ 41 w 178"/>
                <a:gd name="T85" fmla="*/ 260 h 268"/>
                <a:gd name="T86" fmla="*/ 32 w 178"/>
                <a:gd name="T87" fmla="*/ 267 h 2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8"/>
                <a:gd name="T133" fmla="*/ 0 h 268"/>
                <a:gd name="T134" fmla="*/ 178 w 178"/>
                <a:gd name="T135" fmla="*/ 268 h 2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7" name="Freeform 134"/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>
                <a:gd name="T0" fmla="*/ 0 w 178"/>
                <a:gd name="T1" fmla="*/ 262 h 268"/>
                <a:gd name="T2" fmla="*/ 2 w 178"/>
                <a:gd name="T3" fmla="*/ 250 h 268"/>
                <a:gd name="T4" fmla="*/ 4 w 178"/>
                <a:gd name="T5" fmla="*/ 235 h 268"/>
                <a:gd name="T6" fmla="*/ 6 w 178"/>
                <a:gd name="T7" fmla="*/ 218 h 268"/>
                <a:gd name="T8" fmla="*/ 10 w 178"/>
                <a:gd name="T9" fmla="*/ 202 h 268"/>
                <a:gd name="T10" fmla="*/ 15 w 178"/>
                <a:gd name="T11" fmla="*/ 184 h 268"/>
                <a:gd name="T12" fmla="*/ 18 w 178"/>
                <a:gd name="T13" fmla="*/ 168 h 268"/>
                <a:gd name="T14" fmla="*/ 27 w 178"/>
                <a:gd name="T15" fmla="*/ 151 h 268"/>
                <a:gd name="T16" fmla="*/ 34 w 178"/>
                <a:gd name="T17" fmla="*/ 134 h 268"/>
                <a:gd name="T18" fmla="*/ 43 w 178"/>
                <a:gd name="T19" fmla="*/ 121 h 268"/>
                <a:gd name="T20" fmla="*/ 54 w 178"/>
                <a:gd name="T21" fmla="*/ 110 h 268"/>
                <a:gd name="T22" fmla="*/ 54 w 178"/>
                <a:gd name="T23" fmla="*/ 110 h 268"/>
                <a:gd name="T24" fmla="*/ 68 w 178"/>
                <a:gd name="T25" fmla="*/ 101 h 268"/>
                <a:gd name="T26" fmla="*/ 82 w 178"/>
                <a:gd name="T27" fmla="*/ 90 h 268"/>
                <a:gd name="T28" fmla="*/ 94 w 178"/>
                <a:gd name="T29" fmla="*/ 78 h 268"/>
                <a:gd name="T30" fmla="*/ 109 w 178"/>
                <a:gd name="T31" fmla="*/ 67 h 268"/>
                <a:gd name="T32" fmla="*/ 122 w 178"/>
                <a:gd name="T33" fmla="*/ 54 h 268"/>
                <a:gd name="T34" fmla="*/ 137 w 178"/>
                <a:gd name="T35" fmla="*/ 43 h 268"/>
                <a:gd name="T36" fmla="*/ 147 w 178"/>
                <a:gd name="T37" fmla="*/ 31 h 268"/>
                <a:gd name="T38" fmla="*/ 158 w 178"/>
                <a:gd name="T39" fmla="*/ 20 h 268"/>
                <a:gd name="T40" fmla="*/ 168 w 178"/>
                <a:gd name="T41" fmla="*/ 10 h 268"/>
                <a:gd name="T42" fmla="*/ 174 w 178"/>
                <a:gd name="T43" fmla="*/ 0 h 268"/>
                <a:gd name="T44" fmla="*/ 174 w 178"/>
                <a:gd name="T45" fmla="*/ 0 h 268"/>
                <a:gd name="T46" fmla="*/ 174 w 178"/>
                <a:gd name="T47" fmla="*/ 2 h 268"/>
                <a:gd name="T48" fmla="*/ 174 w 178"/>
                <a:gd name="T49" fmla="*/ 10 h 268"/>
                <a:gd name="T50" fmla="*/ 177 w 178"/>
                <a:gd name="T51" fmla="*/ 23 h 268"/>
                <a:gd name="T52" fmla="*/ 177 w 178"/>
                <a:gd name="T53" fmla="*/ 39 h 268"/>
                <a:gd name="T54" fmla="*/ 177 w 178"/>
                <a:gd name="T55" fmla="*/ 59 h 268"/>
                <a:gd name="T56" fmla="*/ 177 w 178"/>
                <a:gd name="T57" fmla="*/ 80 h 268"/>
                <a:gd name="T58" fmla="*/ 172 w 178"/>
                <a:gd name="T59" fmla="*/ 98 h 268"/>
                <a:gd name="T60" fmla="*/ 168 w 178"/>
                <a:gd name="T61" fmla="*/ 117 h 268"/>
                <a:gd name="T62" fmla="*/ 162 w 178"/>
                <a:gd name="T63" fmla="*/ 136 h 268"/>
                <a:gd name="T64" fmla="*/ 151 w 178"/>
                <a:gd name="T65" fmla="*/ 151 h 268"/>
                <a:gd name="T66" fmla="*/ 151 w 178"/>
                <a:gd name="T67" fmla="*/ 151 h 268"/>
                <a:gd name="T68" fmla="*/ 139 w 178"/>
                <a:gd name="T69" fmla="*/ 165 h 268"/>
                <a:gd name="T70" fmla="*/ 126 w 178"/>
                <a:gd name="T71" fmla="*/ 179 h 268"/>
                <a:gd name="T72" fmla="*/ 114 w 178"/>
                <a:gd name="T73" fmla="*/ 193 h 268"/>
                <a:gd name="T74" fmla="*/ 98 w 178"/>
                <a:gd name="T75" fmla="*/ 207 h 268"/>
                <a:gd name="T76" fmla="*/ 86 w 178"/>
                <a:gd name="T77" fmla="*/ 220 h 268"/>
                <a:gd name="T78" fmla="*/ 73 w 178"/>
                <a:gd name="T79" fmla="*/ 232 h 268"/>
                <a:gd name="T80" fmla="*/ 61 w 178"/>
                <a:gd name="T81" fmla="*/ 243 h 268"/>
                <a:gd name="T82" fmla="*/ 50 w 178"/>
                <a:gd name="T83" fmla="*/ 254 h 268"/>
                <a:gd name="T84" fmla="*/ 40 w 178"/>
                <a:gd name="T85" fmla="*/ 260 h 268"/>
                <a:gd name="T86" fmla="*/ 31 w 178"/>
                <a:gd name="T87" fmla="*/ 267 h 268"/>
                <a:gd name="T88" fmla="*/ 0 w 178"/>
                <a:gd name="T89" fmla="*/ 262 h 2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78"/>
                <a:gd name="T136" fmla="*/ 0 h 268"/>
                <a:gd name="T137" fmla="*/ 178 w 178"/>
                <a:gd name="T138" fmla="*/ 268 h 2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  <a:lnTo>
                    <a:pt x="0" y="2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8" name="Freeform 135"/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>
                <a:gd name="T0" fmla="*/ 0 w 178"/>
                <a:gd name="T1" fmla="*/ 262 h 268"/>
                <a:gd name="T2" fmla="*/ 2 w 178"/>
                <a:gd name="T3" fmla="*/ 250 h 268"/>
                <a:gd name="T4" fmla="*/ 4 w 178"/>
                <a:gd name="T5" fmla="*/ 235 h 268"/>
                <a:gd name="T6" fmla="*/ 6 w 178"/>
                <a:gd name="T7" fmla="*/ 218 h 268"/>
                <a:gd name="T8" fmla="*/ 10 w 178"/>
                <a:gd name="T9" fmla="*/ 202 h 268"/>
                <a:gd name="T10" fmla="*/ 15 w 178"/>
                <a:gd name="T11" fmla="*/ 184 h 268"/>
                <a:gd name="T12" fmla="*/ 18 w 178"/>
                <a:gd name="T13" fmla="*/ 168 h 268"/>
                <a:gd name="T14" fmla="*/ 27 w 178"/>
                <a:gd name="T15" fmla="*/ 151 h 268"/>
                <a:gd name="T16" fmla="*/ 34 w 178"/>
                <a:gd name="T17" fmla="*/ 134 h 268"/>
                <a:gd name="T18" fmla="*/ 43 w 178"/>
                <a:gd name="T19" fmla="*/ 121 h 268"/>
                <a:gd name="T20" fmla="*/ 54 w 178"/>
                <a:gd name="T21" fmla="*/ 110 h 268"/>
                <a:gd name="T22" fmla="*/ 54 w 178"/>
                <a:gd name="T23" fmla="*/ 110 h 268"/>
                <a:gd name="T24" fmla="*/ 68 w 178"/>
                <a:gd name="T25" fmla="*/ 101 h 268"/>
                <a:gd name="T26" fmla="*/ 82 w 178"/>
                <a:gd name="T27" fmla="*/ 90 h 268"/>
                <a:gd name="T28" fmla="*/ 94 w 178"/>
                <a:gd name="T29" fmla="*/ 78 h 268"/>
                <a:gd name="T30" fmla="*/ 109 w 178"/>
                <a:gd name="T31" fmla="*/ 67 h 268"/>
                <a:gd name="T32" fmla="*/ 122 w 178"/>
                <a:gd name="T33" fmla="*/ 54 h 268"/>
                <a:gd name="T34" fmla="*/ 137 w 178"/>
                <a:gd name="T35" fmla="*/ 43 h 268"/>
                <a:gd name="T36" fmla="*/ 147 w 178"/>
                <a:gd name="T37" fmla="*/ 31 h 268"/>
                <a:gd name="T38" fmla="*/ 158 w 178"/>
                <a:gd name="T39" fmla="*/ 20 h 268"/>
                <a:gd name="T40" fmla="*/ 168 w 178"/>
                <a:gd name="T41" fmla="*/ 10 h 268"/>
                <a:gd name="T42" fmla="*/ 174 w 178"/>
                <a:gd name="T43" fmla="*/ 0 h 268"/>
                <a:gd name="T44" fmla="*/ 174 w 178"/>
                <a:gd name="T45" fmla="*/ 0 h 268"/>
                <a:gd name="T46" fmla="*/ 174 w 178"/>
                <a:gd name="T47" fmla="*/ 2 h 268"/>
                <a:gd name="T48" fmla="*/ 174 w 178"/>
                <a:gd name="T49" fmla="*/ 10 h 268"/>
                <a:gd name="T50" fmla="*/ 177 w 178"/>
                <a:gd name="T51" fmla="*/ 23 h 268"/>
                <a:gd name="T52" fmla="*/ 177 w 178"/>
                <a:gd name="T53" fmla="*/ 39 h 268"/>
                <a:gd name="T54" fmla="*/ 177 w 178"/>
                <a:gd name="T55" fmla="*/ 59 h 268"/>
                <a:gd name="T56" fmla="*/ 177 w 178"/>
                <a:gd name="T57" fmla="*/ 80 h 268"/>
                <a:gd name="T58" fmla="*/ 172 w 178"/>
                <a:gd name="T59" fmla="*/ 98 h 268"/>
                <a:gd name="T60" fmla="*/ 168 w 178"/>
                <a:gd name="T61" fmla="*/ 117 h 268"/>
                <a:gd name="T62" fmla="*/ 162 w 178"/>
                <a:gd name="T63" fmla="*/ 136 h 268"/>
                <a:gd name="T64" fmla="*/ 151 w 178"/>
                <a:gd name="T65" fmla="*/ 151 h 268"/>
                <a:gd name="T66" fmla="*/ 151 w 178"/>
                <a:gd name="T67" fmla="*/ 151 h 268"/>
                <a:gd name="T68" fmla="*/ 139 w 178"/>
                <a:gd name="T69" fmla="*/ 165 h 268"/>
                <a:gd name="T70" fmla="*/ 126 w 178"/>
                <a:gd name="T71" fmla="*/ 179 h 268"/>
                <a:gd name="T72" fmla="*/ 114 w 178"/>
                <a:gd name="T73" fmla="*/ 193 h 268"/>
                <a:gd name="T74" fmla="*/ 98 w 178"/>
                <a:gd name="T75" fmla="*/ 207 h 268"/>
                <a:gd name="T76" fmla="*/ 86 w 178"/>
                <a:gd name="T77" fmla="*/ 220 h 268"/>
                <a:gd name="T78" fmla="*/ 73 w 178"/>
                <a:gd name="T79" fmla="*/ 232 h 268"/>
                <a:gd name="T80" fmla="*/ 61 w 178"/>
                <a:gd name="T81" fmla="*/ 243 h 268"/>
                <a:gd name="T82" fmla="*/ 50 w 178"/>
                <a:gd name="T83" fmla="*/ 254 h 268"/>
                <a:gd name="T84" fmla="*/ 40 w 178"/>
                <a:gd name="T85" fmla="*/ 260 h 268"/>
                <a:gd name="T86" fmla="*/ 31 w 178"/>
                <a:gd name="T87" fmla="*/ 267 h 2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8"/>
                <a:gd name="T133" fmla="*/ 0 h 268"/>
                <a:gd name="T134" fmla="*/ 178 w 178"/>
                <a:gd name="T135" fmla="*/ 268 h 2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9" name="Freeform 136"/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>
                <a:gd name="T0" fmla="*/ 6 w 357"/>
                <a:gd name="T1" fmla="*/ 633 h 670"/>
                <a:gd name="T2" fmla="*/ 25 w 357"/>
                <a:gd name="T3" fmla="*/ 574 h 670"/>
                <a:gd name="T4" fmla="*/ 52 w 357"/>
                <a:gd name="T5" fmla="*/ 505 h 670"/>
                <a:gd name="T6" fmla="*/ 82 w 357"/>
                <a:gd name="T7" fmla="*/ 433 h 670"/>
                <a:gd name="T8" fmla="*/ 115 w 357"/>
                <a:gd name="T9" fmla="*/ 371 h 670"/>
                <a:gd name="T10" fmla="*/ 132 w 357"/>
                <a:gd name="T11" fmla="*/ 344 h 670"/>
                <a:gd name="T12" fmla="*/ 163 w 357"/>
                <a:gd name="T13" fmla="*/ 300 h 670"/>
                <a:gd name="T14" fmla="*/ 188 w 357"/>
                <a:gd name="T15" fmla="*/ 258 h 670"/>
                <a:gd name="T16" fmla="*/ 206 w 357"/>
                <a:gd name="T17" fmla="*/ 220 h 670"/>
                <a:gd name="T18" fmla="*/ 218 w 357"/>
                <a:gd name="T19" fmla="*/ 184 h 670"/>
                <a:gd name="T20" fmla="*/ 227 w 357"/>
                <a:gd name="T21" fmla="*/ 150 h 670"/>
                <a:gd name="T22" fmla="*/ 231 w 357"/>
                <a:gd name="T23" fmla="*/ 134 h 670"/>
                <a:gd name="T24" fmla="*/ 246 w 357"/>
                <a:gd name="T25" fmla="*/ 97 h 670"/>
                <a:gd name="T26" fmla="*/ 269 w 357"/>
                <a:gd name="T27" fmla="*/ 60 h 670"/>
                <a:gd name="T28" fmla="*/ 294 w 357"/>
                <a:gd name="T29" fmla="*/ 26 h 670"/>
                <a:gd name="T30" fmla="*/ 324 w 357"/>
                <a:gd name="T31" fmla="*/ 3 h 670"/>
                <a:gd name="T32" fmla="*/ 338 w 357"/>
                <a:gd name="T33" fmla="*/ 0 h 670"/>
                <a:gd name="T34" fmla="*/ 338 w 357"/>
                <a:gd name="T35" fmla="*/ 7 h 670"/>
                <a:gd name="T36" fmla="*/ 345 w 357"/>
                <a:gd name="T37" fmla="*/ 33 h 670"/>
                <a:gd name="T38" fmla="*/ 349 w 357"/>
                <a:gd name="T39" fmla="*/ 67 h 670"/>
                <a:gd name="T40" fmla="*/ 356 w 357"/>
                <a:gd name="T41" fmla="*/ 104 h 670"/>
                <a:gd name="T42" fmla="*/ 356 w 357"/>
                <a:gd name="T43" fmla="*/ 140 h 670"/>
                <a:gd name="T44" fmla="*/ 356 w 357"/>
                <a:gd name="T45" fmla="*/ 159 h 670"/>
                <a:gd name="T46" fmla="*/ 356 w 357"/>
                <a:gd name="T47" fmla="*/ 203 h 670"/>
                <a:gd name="T48" fmla="*/ 351 w 357"/>
                <a:gd name="T49" fmla="*/ 254 h 670"/>
                <a:gd name="T50" fmla="*/ 342 w 357"/>
                <a:gd name="T51" fmla="*/ 304 h 670"/>
                <a:gd name="T52" fmla="*/ 332 w 357"/>
                <a:gd name="T53" fmla="*/ 351 h 670"/>
                <a:gd name="T54" fmla="*/ 326 w 357"/>
                <a:gd name="T55" fmla="*/ 371 h 670"/>
                <a:gd name="T56" fmla="*/ 298 w 357"/>
                <a:gd name="T57" fmla="*/ 420 h 670"/>
                <a:gd name="T58" fmla="*/ 243 w 357"/>
                <a:gd name="T59" fmla="*/ 491 h 670"/>
                <a:gd name="T60" fmla="*/ 179 w 357"/>
                <a:gd name="T61" fmla="*/ 563 h 670"/>
                <a:gd name="T62" fmla="*/ 113 w 357"/>
                <a:gd name="T63" fmla="*/ 629 h 670"/>
                <a:gd name="T64" fmla="*/ 57 w 357"/>
                <a:gd name="T65" fmla="*/ 669 h 6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670"/>
                <a:gd name="T101" fmla="*/ 357 w 357"/>
                <a:gd name="T102" fmla="*/ 670 h 6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  <a:lnTo>
                    <a:pt x="0" y="6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0" name="Freeform 137"/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>
                <a:gd name="T0" fmla="*/ 6 w 357"/>
                <a:gd name="T1" fmla="*/ 633 h 670"/>
                <a:gd name="T2" fmla="*/ 25 w 357"/>
                <a:gd name="T3" fmla="*/ 574 h 670"/>
                <a:gd name="T4" fmla="*/ 52 w 357"/>
                <a:gd name="T5" fmla="*/ 505 h 670"/>
                <a:gd name="T6" fmla="*/ 82 w 357"/>
                <a:gd name="T7" fmla="*/ 433 h 670"/>
                <a:gd name="T8" fmla="*/ 115 w 357"/>
                <a:gd name="T9" fmla="*/ 371 h 670"/>
                <a:gd name="T10" fmla="*/ 132 w 357"/>
                <a:gd name="T11" fmla="*/ 344 h 670"/>
                <a:gd name="T12" fmla="*/ 163 w 357"/>
                <a:gd name="T13" fmla="*/ 300 h 670"/>
                <a:gd name="T14" fmla="*/ 188 w 357"/>
                <a:gd name="T15" fmla="*/ 258 h 670"/>
                <a:gd name="T16" fmla="*/ 206 w 357"/>
                <a:gd name="T17" fmla="*/ 220 h 670"/>
                <a:gd name="T18" fmla="*/ 218 w 357"/>
                <a:gd name="T19" fmla="*/ 184 h 670"/>
                <a:gd name="T20" fmla="*/ 227 w 357"/>
                <a:gd name="T21" fmla="*/ 150 h 670"/>
                <a:gd name="T22" fmla="*/ 231 w 357"/>
                <a:gd name="T23" fmla="*/ 134 h 670"/>
                <a:gd name="T24" fmla="*/ 246 w 357"/>
                <a:gd name="T25" fmla="*/ 97 h 670"/>
                <a:gd name="T26" fmla="*/ 269 w 357"/>
                <a:gd name="T27" fmla="*/ 60 h 670"/>
                <a:gd name="T28" fmla="*/ 294 w 357"/>
                <a:gd name="T29" fmla="*/ 26 h 670"/>
                <a:gd name="T30" fmla="*/ 324 w 357"/>
                <a:gd name="T31" fmla="*/ 3 h 670"/>
                <a:gd name="T32" fmla="*/ 338 w 357"/>
                <a:gd name="T33" fmla="*/ 0 h 670"/>
                <a:gd name="T34" fmla="*/ 338 w 357"/>
                <a:gd name="T35" fmla="*/ 7 h 670"/>
                <a:gd name="T36" fmla="*/ 345 w 357"/>
                <a:gd name="T37" fmla="*/ 33 h 670"/>
                <a:gd name="T38" fmla="*/ 349 w 357"/>
                <a:gd name="T39" fmla="*/ 67 h 670"/>
                <a:gd name="T40" fmla="*/ 356 w 357"/>
                <a:gd name="T41" fmla="*/ 104 h 670"/>
                <a:gd name="T42" fmla="*/ 356 w 357"/>
                <a:gd name="T43" fmla="*/ 140 h 670"/>
                <a:gd name="T44" fmla="*/ 356 w 357"/>
                <a:gd name="T45" fmla="*/ 159 h 670"/>
                <a:gd name="T46" fmla="*/ 356 w 357"/>
                <a:gd name="T47" fmla="*/ 203 h 670"/>
                <a:gd name="T48" fmla="*/ 351 w 357"/>
                <a:gd name="T49" fmla="*/ 254 h 670"/>
                <a:gd name="T50" fmla="*/ 342 w 357"/>
                <a:gd name="T51" fmla="*/ 304 h 670"/>
                <a:gd name="T52" fmla="*/ 332 w 357"/>
                <a:gd name="T53" fmla="*/ 351 h 670"/>
                <a:gd name="T54" fmla="*/ 326 w 357"/>
                <a:gd name="T55" fmla="*/ 371 h 670"/>
                <a:gd name="T56" fmla="*/ 298 w 357"/>
                <a:gd name="T57" fmla="*/ 420 h 670"/>
                <a:gd name="T58" fmla="*/ 243 w 357"/>
                <a:gd name="T59" fmla="*/ 491 h 670"/>
                <a:gd name="T60" fmla="*/ 179 w 357"/>
                <a:gd name="T61" fmla="*/ 563 h 670"/>
                <a:gd name="T62" fmla="*/ 113 w 357"/>
                <a:gd name="T63" fmla="*/ 629 h 670"/>
                <a:gd name="T64" fmla="*/ 57 w 357"/>
                <a:gd name="T65" fmla="*/ 669 h 6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670"/>
                <a:gd name="T101" fmla="*/ 357 w 357"/>
                <a:gd name="T102" fmla="*/ 670 h 6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1" name="Freeform 138"/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>
                <a:gd name="T0" fmla="*/ 7 w 359"/>
                <a:gd name="T1" fmla="*/ 633 h 670"/>
                <a:gd name="T2" fmla="*/ 26 w 359"/>
                <a:gd name="T3" fmla="*/ 574 h 670"/>
                <a:gd name="T4" fmla="*/ 51 w 359"/>
                <a:gd name="T5" fmla="*/ 505 h 670"/>
                <a:gd name="T6" fmla="*/ 83 w 359"/>
                <a:gd name="T7" fmla="*/ 433 h 670"/>
                <a:gd name="T8" fmla="*/ 117 w 359"/>
                <a:gd name="T9" fmla="*/ 371 h 670"/>
                <a:gd name="T10" fmla="*/ 134 w 359"/>
                <a:gd name="T11" fmla="*/ 344 h 670"/>
                <a:gd name="T12" fmla="*/ 166 w 359"/>
                <a:gd name="T13" fmla="*/ 300 h 670"/>
                <a:gd name="T14" fmla="*/ 189 w 359"/>
                <a:gd name="T15" fmla="*/ 258 h 670"/>
                <a:gd name="T16" fmla="*/ 208 w 359"/>
                <a:gd name="T17" fmla="*/ 220 h 670"/>
                <a:gd name="T18" fmla="*/ 219 w 359"/>
                <a:gd name="T19" fmla="*/ 184 h 670"/>
                <a:gd name="T20" fmla="*/ 226 w 359"/>
                <a:gd name="T21" fmla="*/ 150 h 670"/>
                <a:gd name="T22" fmla="*/ 231 w 359"/>
                <a:gd name="T23" fmla="*/ 134 h 670"/>
                <a:gd name="T24" fmla="*/ 248 w 359"/>
                <a:gd name="T25" fmla="*/ 97 h 670"/>
                <a:gd name="T26" fmla="*/ 269 w 359"/>
                <a:gd name="T27" fmla="*/ 60 h 670"/>
                <a:gd name="T28" fmla="*/ 297 w 359"/>
                <a:gd name="T29" fmla="*/ 26 h 670"/>
                <a:gd name="T30" fmla="*/ 324 w 359"/>
                <a:gd name="T31" fmla="*/ 3 h 670"/>
                <a:gd name="T32" fmla="*/ 339 w 359"/>
                <a:gd name="T33" fmla="*/ 0 h 670"/>
                <a:gd name="T34" fmla="*/ 341 w 359"/>
                <a:gd name="T35" fmla="*/ 7 h 670"/>
                <a:gd name="T36" fmla="*/ 348 w 359"/>
                <a:gd name="T37" fmla="*/ 33 h 670"/>
                <a:gd name="T38" fmla="*/ 351 w 359"/>
                <a:gd name="T39" fmla="*/ 67 h 670"/>
                <a:gd name="T40" fmla="*/ 355 w 359"/>
                <a:gd name="T41" fmla="*/ 104 h 670"/>
                <a:gd name="T42" fmla="*/ 358 w 359"/>
                <a:gd name="T43" fmla="*/ 140 h 670"/>
                <a:gd name="T44" fmla="*/ 358 w 359"/>
                <a:gd name="T45" fmla="*/ 159 h 670"/>
                <a:gd name="T46" fmla="*/ 355 w 359"/>
                <a:gd name="T47" fmla="*/ 203 h 670"/>
                <a:gd name="T48" fmla="*/ 351 w 359"/>
                <a:gd name="T49" fmla="*/ 254 h 670"/>
                <a:gd name="T50" fmla="*/ 345 w 359"/>
                <a:gd name="T51" fmla="*/ 304 h 670"/>
                <a:gd name="T52" fmla="*/ 334 w 359"/>
                <a:gd name="T53" fmla="*/ 351 h 670"/>
                <a:gd name="T54" fmla="*/ 328 w 359"/>
                <a:gd name="T55" fmla="*/ 371 h 670"/>
                <a:gd name="T56" fmla="*/ 299 w 359"/>
                <a:gd name="T57" fmla="*/ 420 h 670"/>
                <a:gd name="T58" fmla="*/ 246 w 359"/>
                <a:gd name="T59" fmla="*/ 491 h 670"/>
                <a:gd name="T60" fmla="*/ 180 w 359"/>
                <a:gd name="T61" fmla="*/ 563 h 670"/>
                <a:gd name="T62" fmla="*/ 113 w 359"/>
                <a:gd name="T63" fmla="*/ 629 h 670"/>
                <a:gd name="T64" fmla="*/ 56 w 359"/>
                <a:gd name="T65" fmla="*/ 669 h 6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9"/>
                <a:gd name="T100" fmla="*/ 0 h 670"/>
                <a:gd name="T101" fmla="*/ 359 w 359"/>
                <a:gd name="T102" fmla="*/ 670 h 6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  <a:lnTo>
                    <a:pt x="0" y="6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2" name="Freeform 139"/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>
                <a:gd name="T0" fmla="*/ 7 w 359"/>
                <a:gd name="T1" fmla="*/ 633 h 670"/>
                <a:gd name="T2" fmla="*/ 26 w 359"/>
                <a:gd name="T3" fmla="*/ 574 h 670"/>
                <a:gd name="T4" fmla="*/ 51 w 359"/>
                <a:gd name="T5" fmla="*/ 505 h 670"/>
                <a:gd name="T6" fmla="*/ 83 w 359"/>
                <a:gd name="T7" fmla="*/ 433 h 670"/>
                <a:gd name="T8" fmla="*/ 117 w 359"/>
                <a:gd name="T9" fmla="*/ 371 h 670"/>
                <a:gd name="T10" fmla="*/ 134 w 359"/>
                <a:gd name="T11" fmla="*/ 344 h 670"/>
                <a:gd name="T12" fmla="*/ 166 w 359"/>
                <a:gd name="T13" fmla="*/ 300 h 670"/>
                <a:gd name="T14" fmla="*/ 189 w 359"/>
                <a:gd name="T15" fmla="*/ 258 h 670"/>
                <a:gd name="T16" fmla="*/ 208 w 359"/>
                <a:gd name="T17" fmla="*/ 220 h 670"/>
                <a:gd name="T18" fmla="*/ 219 w 359"/>
                <a:gd name="T19" fmla="*/ 184 h 670"/>
                <a:gd name="T20" fmla="*/ 226 w 359"/>
                <a:gd name="T21" fmla="*/ 150 h 670"/>
                <a:gd name="T22" fmla="*/ 231 w 359"/>
                <a:gd name="T23" fmla="*/ 134 h 670"/>
                <a:gd name="T24" fmla="*/ 248 w 359"/>
                <a:gd name="T25" fmla="*/ 97 h 670"/>
                <a:gd name="T26" fmla="*/ 269 w 359"/>
                <a:gd name="T27" fmla="*/ 60 h 670"/>
                <a:gd name="T28" fmla="*/ 297 w 359"/>
                <a:gd name="T29" fmla="*/ 26 h 670"/>
                <a:gd name="T30" fmla="*/ 324 w 359"/>
                <a:gd name="T31" fmla="*/ 3 h 670"/>
                <a:gd name="T32" fmla="*/ 339 w 359"/>
                <a:gd name="T33" fmla="*/ 0 h 670"/>
                <a:gd name="T34" fmla="*/ 341 w 359"/>
                <a:gd name="T35" fmla="*/ 7 h 670"/>
                <a:gd name="T36" fmla="*/ 348 w 359"/>
                <a:gd name="T37" fmla="*/ 33 h 670"/>
                <a:gd name="T38" fmla="*/ 351 w 359"/>
                <a:gd name="T39" fmla="*/ 67 h 670"/>
                <a:gd name="T40" fmla="*/ 355 w 359"/>
                <a:gd name="T41" fmla="*/ 104 h 670"/>
                <a:gd name="T42" fmla="*/ 358 w 359"/>
                <a:gd name="T43" fmla="*/ 140 h 670"/>
                <a:gd name="T44" fmla="*/ 358 w 359"/>
                <a:gd name="T45" fmla="*/ 159 h 670"/>
                <a:gd name="T46" fmla="*/ 355 w 359"/>
                <a:gd name="T47" fmla="*/ 203 h 670"/>
                <a:gd name="T48" fmla="*/ 351 w 359"/>
                <a:gd name="T49" fmla="*/ 254 h 670"/>
                <a:gd name="T50" fmla="*/ 345 w 359"/>
                <a:gd name="T51" fmla="*/ 304 h 670"/>
                <a:gd name="T52" fmla="*/ 334 w 359"/>
                <a:gd name="T53" fmla="*/ 351 h 670"/>
                <a:gd name="T54" fmla="*/ 328 w 359"/>
                <a:gd name="T55" fmla="*/ 371 h 670"/>
                <a:gd name="T56" fmla="*/ 299 w 359"/>
                <a:gd name="T57" fmla="*/ 420 h 670"/>
                <a:gd name="T58" fmla="*/ 246 w 359"/>
                <a:gd name="T59" fmla="*/ 491 h 670"/>
                <a:gd name="T60" fmla="*/ 180 w 359"/>
                <a:gd name="T61" fmla="*/ 563 h 670"/>
                <a:gd name="T62" fmla="*/ 113 w 359"/>
                <a:gd name="T63" fmla="*/ 629 h 670"/>
                <a:gd name="T64" fmla="*/ 56 w 359"/>
                <a:gd name="T65" fmla="*/ 669 h 6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9"/>
                <a:gd name="T100" fmla="*/ 0 h 670"/>
                <a:gd name="T101" fmla="*/ 359 w 359"/>
                <a:gd name="T102" fmla="*/ 670 h 6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3" name="Freeform 140"/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>
                <a:gd name="T0" fmla="*/ 0 w 451"/>
                <a:gd name="T1" fmla="*/ 595 h 596"/>
                <a:gd name="T2" fmla="*/ 12 w 451"/>
                <a:gd name="T3" fmla="*/ 574 h 596"/>
                <a:gd name="T4" fmla="*/ 29 w 451"/>
                <a:gd name="T5" fmla="*/ 548 h 596"/>
                <a:gd name="T6" fmla="*/ 48 w 451"/>
                <a:gd name="T7" fmla="*/ 518 h 596"/>
                <a:gd name="T8" fmla="*/ 73 w 451"/>
                <a:gd name="T9" fmla="*/ 483 h 596"/>
                <a:gd name="T10" fmla="*/ 99 w 451"/>
                <a:gd name="T11" fmla="*/ 449 h 596"/>
                <a:gd name="T12" fmla="*/ 126 w 451"/>
                <a:gd name="T13" fmla="*/ 414 h 596"/>
                <a:gd name="T14" fmla="*/ 156 w 451"/>
                <a:gd name="T15" fmla="*/ 380 h 596"/>
                <a:gd name="T16" fmla="*/ 186 w 451"/>
                <a:gd name="T17" fmla="*/ 348 h 596"/>
                <a:gd name="T18" fmla="*/ 217 w 451"/>
                <a:gd name="T19" fmla="*/ 322 h 596"/>
                <a:gd name="T20" fmla="*/ 249 w 451"/>
                <a:gd name="T21" fmla="*/ 298 h 596"/>
                <a:gd name="T22" fmla="*/ 249 w 451"/>
                <a:gd name="T23" fmla="*/ 298 h 596"/>
                <a:gd name="T24" fmla="*/ 251 w 451"/>
                <a:gd name="T25" fmla="*/ 296 h 596"/>
                <a:gd name="T26" fmla="*/ 258 w 451"/>
                <a:gd name="T27" fmla="*/ 290 h 596"/>
                <a:gd name="T28" fmla="*/ 268 w 451"/>
                <a:gd name="T29" fmla="*/ 281 h 596"/>
                <a:gd name="T30" fmla="*/ 281 w 451"/>
                <a:gd name="T31" fmla="*/ 269 h 596"/>
                <a:gd name="T32" fmla="*/ 293 w 451"/>
                <a:gd name="T33" fmla="*/ 251 h 596"/>
                <a:gd name="T34" fmla="*/ 311 w 451"/>
                <a:gd name="T35" fmla="*/ 235 h 596"/>
                <a:gd name="T36" fmla="*/ 327 w 451"/>
                <a:gd name="T37" fmla="*/ 216 h 596"/>
                <a:gd name="T38" fmla="*/ 341 w 451"/>
                <a:gd name="T39" fmla="*/ 195 h 596"/>
                <a:gd name="T40" fmla="*/ 357 w 451"/>
                <a:gd name="T41" fmla="*/ 174 h 596"/>
                <a:gd name="T42" fmla="*/ 367 w 451"/>
                <a:gd name="T43" fmla="*/ 152 h 596"/>
                <a:gd name="T44" fmla="*/ 367 w 451"/>
                <a:gd name="T45" fmla="*/ 152 h 596"/>
                <a:gd name="T46" fmla="*/ 378 w 451"/>
                <a:gd name="T47" fmla="*/ 131 h 596"/>
                <a:gd name="T48" fmla="*/ 389 w 451"/>
                <a:gd name="T49" fmla="*/ 113 h 596"/>
                <a:gd name="T50" fmla="*/ 399 w 451"/>
                <a:gd name="T51" fmla="*/ 98 h 596"/>
                <a:gd name="T52" fmla="*/ 408 w 451"/>
                <a:gd name="T53" fmla="*/ 83 h 596"/>
                <a:gd name="T54" fmla="*/ 413 w 451"/>
                <a:gd name="T55" fmla="*/ 69 h 596"/>
                <a:gd name="T56" fmla="*/ 422 w 451"/>
                <a:gd name="T57" fmla="*/ 56 h 596"/>
                <a:gd name="T58" fmla="*/ 426 w 451"/>
                <a:gd name="T59" fmla="*/ 43 h 596"/>
                <a:gd name="T60" fmla="*/ 433 w 451"/>
                <a:gd name="T61" fmla="*/ 30 h 596"/>
                <a:gd name="T62" fmla="*/ 437 w 451"/>
                <a:gd name="T63" fmla="*/ 16 h 596"/>
                <a:gd name="T64" fmla="*/ 438 w 451"/>
                <a:gd name="T65" fmla="*/ 0 h 596"/>
                <a:gd name="T66" fmla="*/ 438 w 451"/>
                <a:gd name="T67" fmla="*/ 0 h 596"/>
                <a:gd name="T68" fmla="*/ 438 w 451"/>
                <a:gd name="T69" fmla="*/ 5 h 596"/>
                <a:gd name="T70" fmla="*/ 443 w 451"/>
                <a:gd name="T71" fmla="*/ 25 h 596"/>
                <a:gd name="T72" fmla="*/ 445 w 451"/>
                <a:gd name="T73" fmla="*/ 50 h 596"/>
                <a:gd name="T74" fmla="*/ 447 w 451"/>
                <a:gd name="T75" fmla="*/ 83 h 596"/>
                <a:gd name="T76" fmla="*/ 450 w 451"/>
                <a:gd name="T77" fmla="*/ 122 h 596"/>
                <a:gd name="T78" fmla="*/ 450 w 451"/>
                <a:gd name="T79" fmla="*/ 161 h 596"/>
                <a:gd name="T80" fmla="*/ 447 w 451"/>
                <a:gd name="T81" fmla="*/ 203 h 596"/>
                <a:gd name="T82" fmla="*/ 443 w 451"/>
                <a:gd name="T83" fmla="*/ 244 h 596"/>
                <a:gd name="T84" fmla="*/ 435 w 451"/>
                <a:gd name="T85" fmla="*/ 277 h 596"/>
                <a:gd name="T86" fmla="*/ 420 w 451"/>
                <a:gd name="T87" fmla="*/ 309 h 596"/>
                <a:gd name="T88" fmla="*/ 420 w 451"/>
                <a:gd name="T89" fmla="*/ 309 h 596"/>
                <a:gd name="T90" fmla="*/ 401 w 451"/>
                <a:gd name="T91" fmla="*/ 336 h 596"/>
                <a:gd name="T92" fmla="*/ 373 w 451"/>
                <a:gd name="T93" fmla="*/ 366 h 596"/>
                <a:gd name="T94" fmla="*/ 341 w 451"/>
                <a:gd name="T95" fmla="*/ 397 h 596"/>
                <a:gd name="T96" fmla="*/ 306 w 451"/>
                <a:gd name="T97" fmla="*/ 426 h 596"/>
                <a:gd name="T98" fmla="*/ 268 w 451"/>
                <a:gd name="T99" fmla="*/ 454 h 596"/>
                <a:gd name="T100" fmla="*/ 232 w 451"/>
                <a:gd name="T101" fmla="*/ 481 h 596"/>
                <a:gd name="T102" fmla="*/ 194 w 451"/>
                <a:gd name="T103" fmla="*/ 504 h 596"/>
                <a:gd name="T104" fmla="*/ 162 w 451"/>
                <a:gd name="T105" fmla="*/ 525 h 596"/>
                <a:gd name="T106" fmla="*/ 135 w 451"/>
                <a:gd name="T107" fmla="*/ 541 h 596"/>
                <a:gd name="T108" fmla="*/ 113 w 451"/>
                <a:gd name="T109" fmla="*/ 551 h 596"/>
                <a:gd name="T110" fmla="*/ 0 w 451"/>
                <a:gd name="T111" fmla="*/ 595 h 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1"/>
                <a:gd name="T169" fmla="*/ 0 h 596"/>
                <a:gd name="T170" fmla="*/ 451 w 451"/>
                <a:gd name="T171" fmla="*/ 596 h 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  <a:lnTo>
                    <a:pt x="0" y="59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4" name="Freeform 141"/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>
                <a:gd name="T0" fmla="*/ 0 w 451"/>
                <a:gd name="T1" fmla="*/ 595 h 596"/>
                <a:gd name="T2" fmla="*/ 12 w 451"/>
                <a:gd name="T3" fmla="*/ 574 h 596"/>
                <a:gd name="T4" fmla="*/ 29 w 451"/>
                <a:gd name="T5" fmla="*/ 548 h 596"/>
                <a:gd name="T6" fmla="*/ 48 w 451"/>
                <a:gd name="T7" fmla="*/ 518 h 596"/>
                <a:gd name="T8" fmla="*/ 73 w 451"/>
                <a:gd name="T9" fmla="*/ 483 h 596"/>
                <a:gd name="T10" fmla="*/ 99 w 451"/>
                <a:gd name="T11" fmla="*/ 449 h 596"/>
                <a:gd name="T12" fmla="*/ 126 w 451"/>
                <a:gd name="T13" fmla="*/ 414 h 596"/>
                <a:gd name="T14" fmla="*/ 156 w 451"/>
                <a:gd name="T15" fmla="*/ 380 h 596"/>
                <a:gd name="T16" fmla="*/ 186 w 451"/>
                <a:gd name="T17" fmla="*/ 348 h 596"/>
                <a:gd name="T18" fmla="*/ 217 w 451"/>
                <a:gd name="T19" fmla="*/ 322 h 596"/>
                <a:gd name="T20" fmla="*/ 249 w 451"/>
                <a:gd name="T21" fmla="*/ 298 h 596"/>
                <a:gd name="T22" fmla="*/ 249 w 451"/>
                <a:gd name="T23" fmla="*/ 298 h 596"/>
                <a:gd name="T24" fmla="*/ 251 w 451"/>
                <a:gd name="T25" fmla="*/ 296 h 596"/>
                <a:gd name="T26" fmla="*/ 258 w 451"/>
                <a:gd name="T27" fmla="*/ 290 h 596"/>
                <a:gd name="T28" fmla="*/ 268 w 451"/>
                <a:gd name="T29" fmla="*/ 281 h 596"/>
                <a:gd name="T30" fmla="*/ 281 w 451"/>
                <a:gd name="T31" fmla="*/ 269 h 596"/>
                <a:gd name="T32" fmla="*/ 293 w 451"/>
                <a:gd name="T33" fmla="*/ 251 h 596"/>
                <a:gd name="T34" fmla="*/ 311 w 451"/>
                <a:gd name="T35" fmla="*/ 235 h 596"/>
                <a:gd name="T36" fmla="*/ 327 w 451"/>
                <a:gd name="T37" fmla="*/ 216 h 596"/>
                <a:gd name="T38" fmla="*/ 341 w 451"/>
                <a:gd name="T39" fmla="*/ 195 h 596"/>
                <a:gd name="T40" fmla="*/ 357 w 451"/>
                <a:gd name="T41" fmla="*/ 174 h 596"/>
                <a:gd name="T42" fmla="*/ 367 w 451"/>
                <a:gd name="T43" fmla="*/ 152 h 596"/>
                <a:gd name="T44" fmla="*/ 367 w 451"/>
                <a:gd name="T45" fmla="*/ 152 h 596"/>
                <a:gd name="T46" fmla="*/ 378 w 451"/>
                <a:gd name="T47" fmla="*/ 131 h 596"/>
                <a:gd name="T48" fmla="*/ 389 w 451"/>
                <a:gd name="T49" fmla="*/ 113 h 596"/>
                <a:gd name="T50" fmla="*/ 399 w 451"/>
                <a:gd name="T51" fmla="*/ 98 h 596"/>
                <a:gd name="T52" fmla="*/ 408 w 451"/>
                <a:gd name="T53" fmla="*/ 83 h 596"/>
                <a:gd name="T54" fmla="*/ 413 w 451"/>
                <a:gd name="T55" fmla="*/ 69 h 596"/>
                <a:gd name="T56" fmla="*/ 422 w 451"/>
                <a:gd name="T57" fmla="*/ 56 h 596"/>
                <a:gd name="T58" fmla="*/ 426 w 451"/>
                <a:gd name="T59" fmla="*/ 43 h 596"/>
                <a:gd name="T60" fmla="*/ 433 w 451"/>
                <a:gd name="T61" fmla="*/ 30 h 596"/>
                <a:gd name="T62" fmla="*/ 437 w 451"/>
                <a:gd name="T63" fmla="*/ 16 h 596"/>
                <a:gd name="T64" fmla="*/ 438 w 451"/>
                <a:gd name="T65" fmla="*/ 0 h 596"/>
                <a:gd name="T66" fmla="*/ 438 w 451"/>
                <a:gd name="T67" fmla="*/ 0 h 596"/>
                <a:gd name="T68" fmla="*/ 438 w 451"/>
                <a:gd name="T69" fmla="*/ 5 h 596"/>
                <a:gd name="T70" fmla="*/ 443 w 451"/>
                <a:gd name="T71" fmla="*/ 25 h 596"/>
                <a:gd name="T72" fmla="*/ 445 w 451"/>
                <a:gd name="T73" fmla="*/ 50 h 596"/>
                <a:gd name="T74" fmla="*/ 447 w 451"/>
                <a:gd name="T75" fmla="*/ 83 h 596"/>
                <a:gd name="T76" fmla="*/ 450 w 451"/>
                <a:gd name="T77" fmla="*/ 122 h 596"/>
                <a:gd name="T78" fmla="*/ 450 w 451"/>
                <a:gd name="T79" fmla="*/ 161 h 596"/>
                <a:gd name="T80" fmla="*/ 447 w 451"/>
                <a:gd name="T81" fmla="*/ 203 h 596"/>
                <a:gd name="T82" fmla="*/ 443 w 451"/>
                <a:gd name="T83" fmla="*/ 244 h 596"/>
                <a:gd name="T84" fmla="*/ 435 w 451"/>
                <a:gd name="T85" fmla="*/ 277 h 596"/>
                <a:gd name="T86" fmla="*/ 420 w 451"/>
                <a:gd name="T87" fmla="*/ 309 h 596"/>
                <a:gd name="T88" fmla="*/ 420 w 451"/>
                <a:gd name="T89" fmla="*/ 309 h 596"/>
                <a:gd name="T90" fmla="*/ 401 w 451"/>
                <a:gd name="T91" fmla="*/ 336 h 596"/>
                <a:gd name="T92" fmla="*/ 373 w 451"/>
                <a:gd name="T93" fmla="*/ 366 h 596"/>
                <a:gd name="T94" fmla="*/ 341 w 451"/>
                <a:gd name="T95" fmla="*/ 397 h 596"/>
                <a:gd name="T96" fmla="*/ 306 w 451"/>
                <a:gd name="T97" fmla="*/ 426 h 596"/>
                <a:gd name="T98" fmla="*/ 268 w 451"/>
                <a:gd name="T99" fmla="*/ 454 h 596"/>
                <a:gd name="T100" fmla="*/ 232 w 451"/>
                <a:gd name="T101" fmla="*/ 481 h 596"/>
                <a:gd name="T102" fmla="*/ 194 w 451"/>
                <a:gd name="T103" fmla="*/ 504 h 596"/>
                <a:gd name="T104" fmla="*/ 162 w 451"/>
                <a:gd name="T105" fmla="*/ 525 h 596"/>
                <a:gd name="T106" fmla="*/ 135 w 451"/>
                <a:gd name="T107" fmla="*/ 541 h 596"/>
                <a:gd name="T108" fmla="*/ 113 w 451"/>
                <a:gd name="T109" fmla="*/ 551 h 5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1"/>
                <a:gd name="T166" fmla="*/ 0 h 596"/>
                <a:gd name="T167" fmla="*/ 451 w 451"/>
                <a:gd name="T168" fmla="*/ 596 h 59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5" name="Freeform 142"/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>
                <a:gd name="T0" fmla="*/ 0 w 453"/>
                <a:gd name="T1" fmla="*/ 595 h 596"/>
                <a:gd name="T2" fmla="*/ 15 w 453"/>
                <a:gd name="T3" fmla="*/ 574 h 596"/>
                <a:gd name="T4" fmla="*/ 31 w 453"/>
                <a:gd name="T5" fmla="*/ 548 h 596"/>
                <a:gd name="T6" fmla="*/ 50 w 453"/>
                <a:gd name="T7" fmla="*/ 518 h 596"/>
                <a:gd name="T8" fmla="*/ 74 w 453"/>
                <a:gd name="T9" fmla="*/ 483 h 596"/>
                <a:gd name="T10" fmla="*/ 100 w 453"/>
                <a:gd name="T11" fmla="*/ 449 h 596"/>
                <a:gd name="T12" fmla="*/ 128 w 453"/>
                <a:gd name="T13" fmla="*/ 414 h 596"/>
                <a:gd name="T14" fmla="*/ 158 w 453"/>
                <a:gd name="T15" fmla="*/ 380 h 596"/>
                <a:gd name="T16" fmla="*/ 188 w 453"/>
                <a:gd name="T17" fmla="*/ 348 h 596"/>
                <a:gd name="T18" fmla="*/ 220 w 453"/>
                <a:gd name="T19" fmla="*/ 322 h 596"/>
                <a:gd name="T20" fmla="*/ 250 w 453"/>
                <a:gd name="T21" fmla="*/ 298 h 596"/>
                <a:gd name="T22" fmla="*/ 250 w 453"/>
                <a:gd name="T23" fmla="*/ 298 h 596"/>
                <a:gd name="T24" fmla="*/ 253 w 453"/>
                <a:gd name="T25" fmla="*/ 296 h 596"/>
                <a:gd name="T26" fmla="*/ 260 w 453"/>
                <a:gd name="T27" fmla="*/ 290 h 596"/>
                <a:gd name="T28" fmla="*/ 268 w 453"/>
                <a:gd name="T29" fmla="*/ 281 h 596"/>
                <a:gd name="T30" fmla="*/ 281 w 453"/>
                <a:gd name="T31" fmla="*/ 269 h 596"/>
                <a:gd name="T32" fmla="*/ 296 w 453"/>
                <a:gd name="T33" fmla="*/ 251 h 596"/>
                <a:gd name="T34" fmla="*/ 313 w 453"/>
                <a:gd name="T35" fmla="*/ 235 h 596"/>
                <a:gd name="T36" fmla="*/ 327 w 453"/>
                <a:gd name="T37" fmla="*/ 216 h 596"/>
                <a:gd name="T38" fmla="*/ 345 w 453"/>
                <a:gd name="T39" fmla="*/ 195 h 596"/>
                <a:gd name="T40" fmla="*/ 357 w 453"/>
                <a:gd name="T41" fmla="*/ 174 h 596"/>
                <a:gd name="T42" fmla="*/ 370 w 453"/>
                <a:gd name="T43" fmla="*/ 152 h 596"/>
                <a:gd name="T44" fmla="*/ 370 w 453"/>
                <a:gd name="T45" fmla="*/ 152 h 596"/>
                <a:gd name="T46" fmla="*/ 380 w 453"/>
                <a:gd name="T47" fmla="*/ 131 h 596"/>
                <a:gd name="T48" fmla="*/ 391 w 453"/>
                <a:gd name="T49" fmla="*/ 113 h 596"/>
                <a:gd name="T50" fmla="*/ 400 w 453"/>
                <a:gd name="T51" fmla="*/ 98 h 596"/>
                <a:gd name="T52" fmla="*/ 407 w 453"/>
                <a:gd name="T53" fmla="*/ 83 h 596"/>
                <a:gd name="T54" fmla="*/ 416 w 453"/>
                <a:gd name="T55" fmla="*/ 69 h 596"/>
                <a:gd name="T56" fmla="*/ 423 w 453"/>
                <a:gd name="T57" fmla="*/ 56 h 596"/>
                <a:gd name="T58" fmla="*/ 428 w 453"/>
                <a:gd name="T59" fmla="*/ 43 h 596"/>
                <a:gd name="T60" fmla="*/ 435 w 453"/>
                <a:gd name="T61" fmla="*/ 30 h 596"/>
                <a:gd name="T62" fmla="*/ 439 w 453"/>
                <a:gd name="T63" fmla="*/ 16 h 596"/>
                <a:gd name="T64" fmla="*/ 442 w 453"/>
                <a:gd name="T65" fmla="*/ 0 h 596"/>
                <a:gd name="T66" fmla="*/ 442 w 453"/>
                <a:gd name="T67" fmla="*/ 0 h 596"/>
                <a:gd name="T68" fmla="*/ 442 w 453"/>
                <a:gd name="T69" fmla="*/ 5 h 596"/>
                <a:gd name="T70" fmla="*/ 444 w 453"/>
                <a:gd name="T71" fmla="*/ 25 h 596"/>
                <a:gd name="T72" fmla="*/ 448 w 453"/>
                <a:gd name="T73" fmla="*/ 50 h 596"/>
                <a:gd name="T74" fmla="*/ 450 w 453"/>
                <a:gd name="T75" fmla="*/ 83 h 596"/>
                <a:gd name="T76" fmla="*/ 452 w 453"/>
                <a:gd name="T77" fmla="*/ 122 h 596"/>
                <a:gd name="T78" fmla="*/ 452 w 453"/>
                <a:gd name="T79" fmla="*/ 161 h 596"/>
                <a:gd name="T80" fmla="*/ 450 w 453"/>
                <a:gd name="T81" fmla="*/ 203 h 596"/>
                <a:gd name="T82" fmla="*/ 444 w 453"/>
                <a:gd name="T83" fmla="*/ 244 h 596"/>
                <a:gd name="T84" fmla="*/ 435 w 453"/>
                <a:gd name="T85" fmla="*/ 277 h 596"/>
                <a:gd name="T86" fmla="*/ 423 w 453"/>
                <a:gd name="T87" fmla="*/ 309 h 596"/>
                <a:gd name="T88" fmla="*/ 423 w 453"/>
                <a:gd name="T89" fmla="*/ 309 h 596"/>
                <a:gd name="T90" fmla="*/ 403 w 453"/>
                <a:gd name="T91" fmla="*/ 336 h 596"/>
                <a:gd name="T92" fmla="*/ 377 w 453"/>
                <a:gd name="T93" fmla="*/ 366 h 596"/>
                <a:gd name="T94" fmla="*/ 345 w 453"/>
                <a:gd name="T95" fmla="*/ 397 h 596"/>
                <a:gd name="T96" fmla="*/ 308 w 453"/>
                <a:gd name="T97" fmla="*/ 426 h 596"/>
                <a:gd name="T98" fmla="*/ 271 w 453"/>
                <a:gd name="T99" fmla="*/ 454 h 596"/>
                <a:gd name="T100" fmla="*/ 232 w 453"/>
                <a:gd name="T101" fmla="*/ 481 h 596"/>
                <a:gd name="T102" fmla="*/ 197 w 453"/>
                <a:gd name="T103" fmla="*/ 504 h 596"/>
                <a:gd name="T104" fmla="*/ 165 w 453"/>
                <a:gd name="T105" fmla="*/ 525 h 596"/>
                <a:gd name="T106" fmla="*/ 137 w 453"/>
                <a:gd name="T107" fmla="*/ 541 h 596"/>
                <a:gd name="T108" fmla="*/ 116 w 453"/>
                <a:gd name="T109" fmla="*/ 551 h 596"/>
                <a:gd name="T110" fmla="*/ 0 w 453"/>
                <a:gd name="T111" fmla="*/ 595 h 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3"/>
                <a:gd name="T169" fmla="*/ 0 h 596"/>
                <a:gd name="T170" fmla="*/ 453 w 453"/>
                <a:gd name="T171" fmla="*/ 596 h 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  <a:lnTo>
                    <a:pt x="0" y="5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6" name="Freeform 143"/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>
                <a:gd name="T0" fmla="*/ 0 w 453"/>
                <a:gd name="T1" fmla="*/ 595 h 596"/>
                <a:gd name="T2" fmla="*/ 15 w 453"/>
                <a:gd name="T3" fmla="*/ 574 h 596"/>
                <a:gd name="T4" fmla="*/ 31 w 453"/>
                <a:gd name="T5" fmla="*/ 548 h 596"/>
                <a:gd name="T6" fmla="*/ 50 w 453"/>
                <a:gd name="T7" fmla="*/ 518 h 596"/>
                <a:gd name="T8" fmla="*/ 74 w 453"/>
                <a:gd name="T9" fmla="*/ 483 h 596"/>
                <a:gd name="T10" fmla="*/ 100 w 453"/>
                <a:gd name="T11" fmla="*/ 449 h 596"/>
                <a:gd name="T12" fmla="*/ 128 w 453"/>
                <a:gd name="T13" fmla="*/ 414 h 596"/>
                <a:gd name="T14" fmla="*/ 158 w 453"/>
                <a:gd name="T15" fmla="*/ 380 h 596"/>
                <a:gd name="T16" fmla="*/ 188 w 453"/>
                <a:gd name="T17" fmla="*/ 348 h 596"/>
                <a:gd name="T18" fmla="*/ 220 w 453"/>
                <a:gd name="T19" fmla="*/ 322 h 596"/>
                <a:gd name="T20" fmla="*/ 250 w 453"/>
                <a:gd name="T21" fmla="*/ 298 h 596"/>
                <a:gd name="T22" fmla="*/ 250 w 453"/>
                <a:gd name="T23" fmla="*/ 298 h 596"/>
                <a:gd name="T24" fmla="*/ 253 w 453"/>
                <a:gd name="T25" fmla="*/ 296 h 596"/>
                <a:gd name="T26" fmla="*/ 260 w 453"/>
                <a:gd name="T27" fmla="*/ 290 h 596"/>
                <a:gd name="T28" fmla="*/ 268 w 453"/>
                <a:gd name="T29" fmla="*/ 281 h 596"/>
                <a:gd name="T30" fmla="*/ 281 w 453"/>
                <a:gd name="T31" fmla="*/ 269 h 596"/>
                <a:gd name="T32" fmla="*/ 296 w 453"/>
                <a:gd name="T33" fmla="*/ 251 h 596"/>
                <a:gd name="T34" fmla="*/ 313 w 453"/>
                <a:gd name="T35" fmla="*/ 235 h 596"/>
                <a:gd name="T36" fmla="*/ 327 w 453"/>
                <a:gd name="T37" fmla="*/ 216 h 596"/>
                <a:gd name="T38" fmla="*/ 345 w 453"/>
                <a:gd name="T39" fmla="*/ 195 h 596"/>
                <a:gd name="T40" fmla="*/ 357 w 453"/>
                <a:gd name="T41" fmla="*/ 174 h 596"/>
                <a:gd name="T42" fmla="*/ 370 w 453"/>
                <a:gd name="T43" fmla="*/ 152 h 596"/>
                <a:gd name="T44" fmla="*/ 370 w 453"/>
                <a:gd name="T45" fmla="*/ 152 h 596"/>
                <a:gd name="T46" fmla="*/ 380 w 453"/>
                <a:gd name="T47" fmla="*/ 131 h 596"/>
                <a:gd name="T48" fmla="*/ 391 w 453"/>
                <a:gd name="T49" fmla="*/ 113 h 596"/>
                <a:gd name="T50" fmla="*/ 400 w 453"/>
                <a:gd name="T51" fmla="*/ 98 h 596"/>
                <a:gd name="T52" fmla="*/ 407 w 453"/>
                <a:gd name="T53" fmla="*/ 83 h 596"/>
                <a:gd name="T54" fmla="*/ 416 w 453"/>
                <a:gd name="T55" fmla="*/ 69 h 596"/>
                <a:gd name="T56" fmla="*/ 423 w 453"/>
                <a:gd name="T57" fmla="*/ 56 h 596"/>
                <a:gd name="T58" fmla="*/ 428 w 453"/>
                <a:gd name="T59" fmla="*/ 43 h 596"/>
                <a:gd name="T60" fmla="*/ 435 w 453"/>
                <a:gd name="T61" fmla="*/ 30 h 596"/>
                <a:gd name="T62" fmla="*/ 439 w 453"/>
                <a:gd name="T63" fmla="*/ 16 h 596"/>
                <a:gd name="T64" fmla="*/ 442 w 453"/>
                <a:gd name="T65" fmla="*/ 0 h 596"/>
                <a:gd name="T66" fmla="*/ 442 w 453"/>
                <a:gd name="T67" fmla="*/ 0 h 596"/>
                <a:gd name="T68" fmla="*/ 442 w 453"/>
                <a:gd name="T69" fmla="*/ 5 h 596"/>
                <a:gd name="T70" fmla="*/ 444 w 453"/>
                <a:gd name="T71" fmla="*/ 25 h 596"/>
                <a:gd name="T72" fmla="*/ 448 w 453"/>
                <a:gd name="T73" fmla="*/ 50 h 596"/>
                <a:gd name="T74" fmla="*/ 450 w 453"/>
                <a:gd name="T75" fmla="*/ 83 h 596"/>
                <a:gd name="T76" fmla="*/ 452 w 453"/>
                <a:gd name="T77" fmla="*/ 122 h 596"/>
                <a:gd name="T78" fmla="*/ 452 w 453"/>
                <a:gd name="T79" fmla="*/ 161 h 596"/>
                <a:gd name="T80" fmla="*/ 450 w 453"/>
                <a:gd name="T81" fmla="*/ 203 h 596"/>
                <a:gd name="T82" fmla="*/ 444 w 453"/>
                <a:gd name="T83" fmla="*/ 244 h 596"/>
                <a:gd name="T84" fmla="*/ 435 w 453"/>
                <a:gd name="T85" fmla="*/ 277 h 596"/>
                <a:gd name="T86" fmla="*/ 423 w 453"/>
                <a:gd name="T87" fmla="*/ 309 h 596"/>
                <a:gd name="T88" fmla="*/ 423 w 453"/>
                <a:gd name="T89" fmla="*/ 309 h 596"/>
                <a:gd name="T90" fmla="*/ 403 w 453"/>
                <a:gd name="T91" fmla="*/ 336 h 596"/>
                <a:gd name="T92" fmla="*/ 377 w 453"/>
                <a:gd name="T93" fmla="*/ 366 h 596"/>
                <a:gd name="T94" fmla="*/ 345 w 453"/>
                <a:gd name="T95" fmla="*/ 397 h 596"/>
                <a:gd name="T96" fmla="*/ 308 w 453"/>
                <a:gd name="T97" fmla="*/ 426 h 596"/>
                <a:gd name="T98" fmla="*/ 271 w 453"/>
                <a:gd name="T99" fmla="*/ 454 h 596"/>
                <a:gd name="T100" fmla="*/ 232 w 453"/>
                <a:gd name="T101" fmla="*/ 481 h 596"/>
                <a:gd name="T102" fmla="*/ 197 w 453"/>
                <a:gd name="T103" fmla="*/ 504 h 596"/>
                <a:gd name="T104" fmla="*/ 165 w 453"/>
                <a:gd name="T105" fmla="*/ 525 h 596"/>
                <a:gd name="T106" fmla="*/ 137 w 453"/>
                <a:gd name="T107" fmla="*/ 541 h 596"/>
                <a:gd name="T108" fmla="*/ 116 w 453"/>
                <a:gd name="T109" fmla="*/ 551 h 5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3"/>
                <a:gd name="T166" fmla="*/ 0 h 596"/>
                <a:gd name="T167" fmla="*/ 453 w 453"/>
                <a:gd name="T168" fmla="*/ 596 h 59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7" name="Freeform 144"/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>
                <a:gd name="T0" fmla="*/ 14 w 554"/>
                <a:gd name="T1" fmla="*/ 498 h 523"/>
                <a:gd name="T2" fmla="*/ 55 w 554"/>
                <a:gd name="T3" fmla="*/ 441 h 523"/>
                <a:gd name="T4" fmla="*/ 107 w 554"/>
                <a:gd name="T5" fmla="*/ 379 h 523"/>
                <a:gd name="T6" fmla="*/ 168 w 554"/>
                <a:gd name="T7" fmla="*/ 315 h 523"/>
                <a:gd name="T8" fmla="*/ 234 w 554"/>
                <a:gd name="T9" fmla="*/ 261 h 523"/>
                <a:gd name="T10" fmla="*/ 267 w 554"/>
                <a:gd name="T11" fmla="*/ 238 h 523"/>
                <a:gd name="T12" fmla="*/ 335 w 554"/>
                <a:gd name="T13" fmla="*/ 197 h 523"/>
                <a:gd name="T14" fmla="*/ 403 w 554"/>
                <a:gd name="T15" fmla="*/ 151 h 523"/>
                <a:gd name="T16" fmla="*/ 464 w 554"/>
                <a:gd name="T17" fmla="*/ 103 h 523"/>
                <a:gd name="T18" fmla="*/ 513 w 554"/>
                <a:gd name="T19" fmla="*/ 52 h 523"/>
                <a:gd name="T20" fmla="*/ 546 w 554"/>
                <a:gd name="T21" fmla="*/ 0 h 523"/>
                <a:gd name="T22" fmla="*/ 546 w 554"/>
                <a:gd name="T23" fmla="*/ 2 h 523"/>
                <a:gd name="T24" fmla="*/ 548 w 554"/>
                <a:gd name="T25" fmla="*/ 15 h 523"/>
                <a:gd name="T26" fmla="*/ 553 w 554"/>
                <a:gd name="T27" fmla="*/ 38 h 523"/>
                <a:gd name="T28" fmla="*/ 553 w 554"/>
                <a:gd name="T29" fmla="*/ 68 h 523"/>
                <a:gd name="T30" fmla="*/ 550 w 554"/>
                <a:gd name="T31" fmla="*/ 96 h 523"/>
                <a:gd name="T32" fmla="*/ 546 w 554"/>
                <a:gd name="T33" fmla="*/ 112 h 523"/>
                <a:gd name="T34" fmla="*/ 536 w 554"/>
                <a:gd name="T35" fmla="*/ 143 h 523"/>
                <a:gd name="T36" fmla="*/ 521 w 554"/>
                <a:gd name="T37" fmla="*/ 176 h 523"/>
                <a:gd name="T38" fmla="*/ 504 w 554"/>
                <a:gd name="T39" fmla="*/ 210 h 523"/>
                <a:gd name="T40" fmla="*/ 481 w 554"/>
                <a:gd name="T41" fmla="*/ 242 h 523"/>
                <a:gd name="T42" fmla="*/ 453 w 554"/>
                <a:gd name="T43" fmla="*/ 267 h 523"/>
                <a:gd name="T44" fmla="*/ 435 w 554"/>
                <a:gd name="T45" fmla="*/ 280 h 523"/>
                <a:gd name="T46" fmla="*/ 382 w 554"/>
                <a:gd name="T47" fmla="*/ 312 h 523"/>
                <a:gd name="T48" fmla="*/ 318 w 554"/>
                <a:gd name="T49" fmla="*/ 345 h 523"/>
                <a:gd name="T50" fmla="*/ 255 w 554"/>
                <a:gd name="T51" fmla="*/ 381 h 523"/>
                <a:gd name="T52" fmla="*/ 200 w 554"/>
                <a:gd name="T53" fmla="*/ 408 h 523"/>
                <a:gd name="T54" fmla="*/ 181 w 554"/>
                <a:gd name="T55" fmla="*/ 420 h 523"/>
                <a:gd name="T56" fmla="*/ 147 w 554"/>
                <a:gd name="T57" fmla="*/ 441 h 523"/>
                <a:gd name="T58" fmla="*/ 113 w 554"/>
                <a:gd name="T59" fmla="*/ 462 h 523"/>
                <a:gd name="T60" fmla="*/ 84 w 554"/>
                <a:gd name="T61" fmla="*/ 482 h 523"/>
                <a:gd name="T62" fmla="*/ 61 w 554"/>
                <a:gd name="T63" fmla="*/ 498 h 523"/>
                <a:gd name="T64" fmla="*/ 46 w 554"/>
                <a:gd name="T65" fmla="*/ 511 h 5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4"/>
                <a:gd name="T100" fmla="*/ 0 h 523"/>
                <a:gd name="T101" fmla="*/ 554 w 554"/>
                <a:gd name="T102" fmla="*/ 523 h 5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  <a:lnTo>
                    <a:pt x="0" y="522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8" name="Freeform 145"/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>
                <a:gd name="T0" fmla="*/ 14 w 554"/>
                <a:gd name="T1" fmla="*/ 498 h 523"/>
                <a:gd name="T2" fmla="*/ 55 w 554"/>
                <a:gd name="T3" fmla="*/ 441 h 523"/>
                <a:gd name="T4" fmla="*/ 107 w 554"/>
                <a:gd name="T5" fmla="*/ 379 h 523"/>
                <a:gd name="T6" fmla="*/ 168 w 554"/>
                <a:gd name="T7" fmla="*/ 315 h 523"/>
                <a:gd name="T8" fmla="*/ 234 w 554"/>
                <a:gd name="T9" fmla="*/ 261 h 523"/>
                <a:gd name="T10" fmla="*/ 267 w 554"/>
                <a:gd name="T11" fmla="*/ 238 h 523"/>
                <a:gd name="T12" fmla="*/ 335 w 554"/>
                <a:gd name="T13" fmla="*/ 197 h 523"/>
                <a:gd name="T14" fmla="*/ 403 w 554"/>
                <a:gd name="T15" fmla="*/ 151 h 523"/>
                <a:gd name="T16" fmla="*/ 464 w 554"/>
                <a:gd name="T17" fmla="*/ 103 h 523"/>
                <a:gd name="T18" fmla="*/ 513 w 554"/>
                <a:gd name="T19" fmla="*/ 52 h 523"/>
                <a:gd name="T20" fmla="*/ 546 w 554"/>
                <a:gd name="T21" fmla="*/ 0 h 523"/>
                <a:gd name="T22" fmla="*/ 546 w 554"/>
                <a:gd name="T23" fmla="*/ 2 h 523"/>
                <a:gd name="T24" fmla="*/ 548 w 554"/>
                <a:gd name="T25" fmla="*/ 15 h 523"/>
                <a:gd name="T26" fmla="*/ 553 w 554"/>
                <a:gd name="T27" fmla="*/ 38 h 523"/>
                <a:gd name="T28" fmla="*/ 553 w 554"/>
                <a:gd name="T29" fmla="*/ 68 h 523"/>
                <a:gd name="T30" fmla="*/ 550 w 554"/>
                <a:gd name="T31" fmla="*/ 96 h 523"/>
                <a:gd name="T32" fmla="*/ 546 w 554"/>
                <a:gd name="T33" fmla="*/ 112 h 523"/>
                <a:gd name="T34" fmla="*/ 536 w 554"/>
                <a:gd name="T35" fmla="*/ 143 h 523"/>
                <a:gd name="T36" fmla="*/ 521 w 554"/>
                <a:gd name="T37" fmla="*/ 176 h 523"/>
                <a:gd name="T38" fmla="*/ 504 w 554"/>
                <a:gd name="T39" fmla="*/ 210 h 523"/>
                <a:gd name="T40" fmla="*/ 481 w 554"/>
                <a:gd name="T41" fmla="*/ 242 h 523"/>
                <a:gd name="T42" fmla="*/ 453 w 554"/>
                <a:gd name="T43" fmla="*/ 267 h 523"/>
                <a:gd name="T44" fmla="*/ 435 w 554"/>
                <a:gd name="T45" fmla="*/ 280 h 523"/>
                <a:gd name="T46" fmla="*/ 382 w 554"/>
                <a:gd name="T47" fmla="*/ 312 h 523"/>
                <a:gd name="T48" fmla="*/ 318 w 554"/>
                <a:gd name="T49" fmla="*/ 345 h 523"/>
                <a:gd name="T50" fmla="*/ 255 w 554"/>
                <a:gd name="T51" fmla="*/ 381 h 523"/>
                <a:gd name="T52" fmla="*/ 200 w 554"/>
                <a:gd name="T53" fmla="*/ 408 h 523"/>
                <a:gd name="T54" fmla="*/ 181 w 554"/>
                <a:gd name="T55" fmla="*/ 420 h 523"/>
                <a:gd name="T56" fmla="*/ 147 w 554"/>
                <a:gd name="T57" fmla="*/ 441 h 523"/>
                <a:gd name="T58" fmla="*/ 113 w 554"/>
                <a:gd name="T59" fmla="*/ 462 h 523"/>
                <a:gd name="T60" fmla="*/ 84 w 554"/>
                <a:gd name="T61" fmla="*/ 482 h 523"/>
                <a:gd name="T62" fmla="*/ 61 w 554"/>
                <a:gd name="T63" fmla="*/ 498 h 523"/>
                <a:gd name="T64" fmla="*/ 46 w 554"/>
                <a:gd name="T65" fmla="*/ 511 h 5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4"/>
                <a:gd name="T100" fmla="*/ 0 h 523"/>
                <a:gd name="T101" fmla="*/ 554 w 554"/>
                <a:gd name="T102" fmla="*/ 523 h 5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9" name="Freeform 146"/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>
                <a:gd name="T0" fmla="*/ 15 w 553"/>
                <a:gd name="T1" fmla="*/ 499 h 524"/>
                <a:gd name="T2" fmla="*/ 54 w 553"/>
                <a:gd name="T3" fmla="*/ 442 h 524"/>
                <a:gd name="T4" fmla="*/ 107 w 553"/>
                <a:gd name="T5" fmla="*/ 379 h 524"/>
                <a:gd name="T6" fmla="*/ 168 w 553"/>
                <a:gd name="T7" fmla="*/ 316 h 524"/>
                <a:gd name="T8" fmla="*/ 234 w 553"/>
                <a:gd name="T9" fmla="*/ 260 h 524"/>
                <a:gd name="T10" fmla="*/ 268 w 553"/>
                <a:gd name="T11" fmla="*/ 237 h 524"/>
                <a:gd name="T12" fmla="*/ 335 w 553"/>
                <a:gd name="T13" fmla="*/ 195 h 524"/>
                <a:gd name="T14" fmla="*/ 402 w 553"/>
                <a:gd name="T15" fmla="*/ 151 h 524"/>
                <a:gd name="T16" fmla="*/ 464 w 553"/>
                <a:gd name="T17" fmla="*/ 103 h 524"/>
                <a:gd name="T18" fmla="*/ 514 w 553"/>
                <a:gd name="T19" fmla="*/ 52 h 524"/>
                <a:gd name="T20" fmla="*/ 547 w 553"/>
                <a:gd name="T21" fmla="*/ 0 h 524"/>
                <a:gd name="T22" fmla="*/ 547 w 553"/>
                <a:gd name="T23" fmla="*/ 2 h 524"/>
                <a:gd name="T24" fmla="*/ 549 w 553"/>
                <a:gd name="T25" fmla="*/ 14 h 524"/>
                <a:gd name="T26" fmla="*/ 552 w 553"/>
                <a:gd name="T27" fmla="*/ 37 h 524"/>
                <a:gd name="T28" fmla="*/ 552 w 553"/>
                <a:gd name="T29" fmla="*/ 64 h 524"/>
                <a:gd name="T30" fmla="*/ 549 w 553"/>
                <a:gd name="T31" fmla="*/ 96 h 524"/>
                <a:gd name="T32" fmla="*/ 547 w 553"/>
                <a:gd name="T33" fmla="*/ 111 h 524"/>
                <a:gd name="T34" fmla="*/ 535 w 553"/>
                <a:gd name="T35" fmla="*/ 143 h 524"/>
                <a:gd name="T36" fmla="*/ 522 w 553"/>
                <a:gd name="T37" fmla="*/ 177 h 524"/>
                <a:gd name="T38" fmla="*/ 503 w 553"/>
                <a:gd name="T39" fmla="*/ 210 h 524"/>
                <a:gd name="T40" fmla="*/ 482 w 553"/>
                <a:gd name="T41" fmla="*/ 242 h 524"/>
                <a:gd name="T42" fmla="*/ 453 w 553"/>
                <a:gd name="T43" fmla="*/ 267 h 524"/>
                <a:gd name="T44" fmla="*/ 434 w 553"/>
                <a:gd name="T45" fmla="*/ 280 h 524"/>
                <a:gd name="T46" fmla="*/ 381 w 553"/>
                <a:gd name="T47" fmla="*/ 311 h 524"/>
                <a:gd name="T48" fmla="*/ 319 w 553"/>
                <a:gd name="T49" fmla="*/ 345 h 524"/>
                <a:gd name="T50" fmla="*/ 255 w 553"/>
                <a:gd name="T51" fmla="*/ 379 h 524"/>
                <a:gd name="T52" fmla="*/ 202 w 553"/>
                <a:gd name="T53" fmla="*/ 410 h 524"/>
                <a:gd name="T54" fmla="*/ 181 w 553"/>
                <a:gd name="T55" fmla="*/ 421 h 524"/>
                <a:gd name="T56" fmla="*/ 147 w 553"/>
                <a:gd name="T57" fmla="*/ 442 h 524"/>
                <a:gd name="T58" fmla="*/ 116 w 553"/>
                <a:gd name="T59" fmla="*/ 463 h 524"/>
                <a:gd name="T60" fmla="*/ 84 w 553"/>
                <a:gd name="T61" fmla="*/ 482 h 524"/>
                <a:gd name="T62" fmla="*/ 63 w 553"/>
                <a:gd name="T63" fmla="*/ 499 h 524"/>
                <a:gd name="T64" fmla="*/ 48 w 553"/>
                <a:gd name="T65" fmla="*/ 509 h 5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3"/>
                <a:gd name="T100" fmla="*/ 0 h 524"/>
                <a:gd name="T101" fmla="*/ 553 w 553"/>
                <a:gd name="T102" fmla="*/ 524 h 5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  <a:lnTo>
                    <a:pt x="0" y="5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0" name="Freeform 147"/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>
                <a:gd name="T0" fmla="*/ 15 w 553"/>
                <a:gd name="T1" fmla="*/ 499 h 524"/>
                <a:gd name="T2" fmla="*/ 54 w 553"/>
                <a:gd name="T3" fmla="*/ 442 h 524"/>
                <a:gd name="T4" fmla="*/ 107 w 553"/>
                <a:gd name="T5" fmla="*/ 379 h 524"/>
                <a:gd name="T6" fmla="*/ 168 w 553"/>
                <a:gd name="T7" fmla="*/ 316 h 524"/>
                <a:gd name="T8" fmla="*/ 234 w 553"/>
                <a:gd name="T9" fmla="*/ 260 h 524"/>
                <a:gd name="T10" fmla="*/ 268 w 553"/>
                <a:gd name="T11" fmla="*/ 237 h 524"/>
                <a:gd name="T12" fmla="*/ 335 w 553"/>
                <a:gd name="T13" fmla="*/ 195 h 524"/>
                <a:gd name="T14" fmla="*/ 402 w 553"/>
                <a:gd name="T15" fmla="*/ 151 h 524"/>
                <a:gd name="T16" fmla="*/ 464 w 553"/>
                <a:gd name="T17" fmla="*/ 103 h 524"/>
                <a:gd name="T18" fmla="*/ 514 w 553"/>
                <a:gd name="T19" fmla="*/ 52 h 524"/>
                <a:gd name="T20" fmla="*/ 547 w 553"/>
                <a:gd name="T21" fmla="*/ 0 h 524"/>
                <a:gd name="T22" fmla="*/ 547 w 553"/>
                <a:gd name="T23" fmla="*/ 2 h 524"/>
                <a:gd name="T24" fmla="*/ 549 w 553"/>
                <a:gd name="T25" fmla="*/ 14 h 524"/>
                <a:gd name="T26" fmla="*/ 552 w 553"/>
                <a:gd name="T27" fmla="*/ 37 h 524"/>
                <a:gd name="T28" fmla="*/ 552 w 553"/>
                <a:gd name="T29" fmla="*/ 64 h 524"/>
                <a:gd name="T30" fmla="*/ 549 w 553"/>
                <a:gd name="T31" fmla="*/ 96 h 524"/>
                <a:gd name="T32" fmla="*/ 547 w 553"/>
                <a:gd name="T33" fmla="*/ 111 h 524"/>
                <a:gd name="T34" fmla="*/ 535 w 553"/>
                <a:gd name="T35" fmla="*/ 143 h 524"/>
                <a:gd name="T36" fmla="*/ 522 w 553"/>
                <a:gd name="T37" fmla="*/ 177 h 524"/>
                <a:gd name="T38" fmla="*/ 503 w 553"/>
                <a:gd name="T39" fmla="*/ 210 h 524"/>
                <a:gd name="T40" fmla="*/ 482 w 553"/>
                <a:gd name="T41" fmla="*/ 242 h 524"/>
                <a:gd name="T42" fmla="*/ 453 w 553"/>
                <a:gd name="T43" fmla="*/ 267 h 524"/>
                <a:gd name="T44" fmla="*/ 434 w 553"/>
                <a:gd name="T45" fmla="*/ 280 h 524"/>
                <a:gd name="T46" fmla="*/ 381 w 553"/>
                <a:gd name="T47" fmla="*/ 311 h 524"/>
                <a:gd name="T48" fmla="*/ 319 w 553"/>
                <a:gd name="T49" fmla="*/ 345 h 524"/>
                <a:gd name="T50" fmla="*/ 255 w 553"/>
                <a:gd name="T51" fmla="*/ 379 h 524"/>
                <a:gd name="T52" fmla="*/ 202 w 553"/>
                <a:gd name="T53" fmla="*/ 410 h 524"/>
                <a:gd name="T54" fmla="*/ 181 w 553"/>
                <a:gd name="T55" fmla="*/ 421 h 524"/>
                <a:gd name="T56" fmla="*/ 147 w 553"/>
                <a:gd name="T57" fmla="*/ 442 h 524"/>
                <a:gd name="T58" fmla="*/ 116 w 553"/>
                <a:gd name="T59" fmla="*/ 463 h 524"/>
                <a:gd name="T60" fmla="*/ 84 w 553"/>
                <a:gd name="T61" fmla="*/ 482 h 524"/>
                <a:gd name="T62" fmla="*/ 63 w 553"/>
                <a:gd name="T63" fmla="*/ 499 h 524"/>
                <a:gd name="T64" fmla="*/ 48 w 553"/>
                <a:gd name="T65" fmla="*/ 509 h 5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3"/>
                <a:gd name="T100" fmla="*/ 0 h 524"/>
                <a:gd name="T101" fmla="*/ 553 w 553"/>
                <a:gd name="T102" fmla="*/ 524 h 5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1" name="Freeform 148"/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>
                <a:gd name="T0" fmla="*/ 0 w 565"/>
                <a:gd name="T1" fmla="*/ 365 h 366"/>
                <a:gd name="T2" fmla="*/ 16 w 565"/>
                <a:gd name="T3" fmla="*/ 349 h 366"/>
                <a:gd name="T4" fmla="*/ 39 w 565"/>
                <a:gd name="T5" fmla="*/ 330 h 366"/>
                <a:gd name="T6" fmla="*/ 64 w 565"/>
                <a:gd name="T7" fmla="*/ 310 h 366"/>
                <a:gd name="T8" fmla="*/ 92 w 565"/>
                <a:gd name="T9" fmla="*/ 286 h 366"/>
                <a:gd name="T10" fmla="*/ 122 w 565"/>
                <a:gd name="T11" fmla="*/ 266 h 366"/>
                <a:gd name="T12" fmla="*/ 151 w 565"/>
                <a:gd name="T13" fmla="*/ 242 h 366"/>
                <a:gd name="T14" fmla="*/ 183 w 565"/>
                <a:gd name="T15" fmla="*/ 220 h 366"/>
                <a:gd name="T16" fmla="*/ 212 w 565"/>
                <a:gd name="T17" fmla="*/ 202 h 366"/>
                <a:gd name="T18" fmla="*/ 237 w 565"/>
                <a:gd name="T19" fmla="*/ 187 h 366"/>
                <a:gd name="T20" fmla="*/ 262 w 565"/>
                <a:gd name="T21" fmla="*/ 174 h 366"/>
                <a:gd name="T22" fmla="*/ 262 w 565"/>
                <a:gd name="T23" fmla="*/ 174 h 366"/>
                <a:gd name="T24" fmla="*/ 288 w 565"/>
                <a:gd name="T25" fmla="*/ 164 h 366"/>
                <a:gd name="T26" fmla="*/ 319 w 565"/>
                <a:gd name="T27" fmla="*/ 151 h 366"/>
                <a:gd name="T28" fmla="*/ 349 w 565"/>
                <a:gd name="T29" fmla="*/ 137 h 366"/>
                <a:gd name="T30" fmla="*/ 383 w 565"/>
                <a:gd name="T31" fmla="*/ 120 h 366"/>
                <a:gd name="T32" fmla="*/ 416 w 565"/>
                <a:gd name="T33" fmla="*/ 103 h 366"/>
                <a:gd name="T34" fmla="*/ 450 w 565"/>
                <a:gd name="T35" fmla="*/ 84 h 366"/>
                <a:gd name="T36" fmla="*/ 484 w 565"/>
                <a:gd name="T37" fmla="*/ 63 h 366"/>
                <a:gd name="T38" fmla="*/ 513 w 565"/>
                <a:gd name="T39" fmla="*/ 45 h 366"/>
                <a:gd name="T40" fmla="*/ 538 w 565"/>
                <a:gd name="T41" fmla="*/ 21 h 366"/>
                <a:gd name="T42" fmla="*/ 561 w 565"/>
                <a:gd name="T43" fmla="*/ 0 h 366"/>
                <a:gd name="T44" fmla="*/ 561 w 565"/>
                <a:gd name="T45" fmla="*/ 0 h 366"/>
                <a:gd name="T46" fmla="*/ 561 w 565"/>
                <a:gd name="T47" fmla="*/ 4 h 366"/>
                <a:gd name="T48" fmla="*/ 561 w 565"/>
                <a:gd name="T49" fmla="*/ 10 h 366"/>
                <a:gd name="T50" fmla="*/ 564 w 565"/>
                <a:gd name="T51" fmla="*/ 21 h 366"/>
                <a:gd name="T52" fmla="*/ 564 w 565"/>
                <a:gd name="T53" fmla="*/ 38 h 366"/>
                <a:gd name="T54" fmla="*/ 564 w 565"/>
                <a:gd name="T55" fmla="*/ 54 h 366"/>
                <a:gd name="T56" fmla="*/ 564 w 565"/>
                <a:gd name="T57" fmla="*/ 72 h 366"/>
                <a:gd name="T58" fmla="*/ 561 w 565"/>
                <a:gd name="T59" fmla="*/ 91 h 366"/>
                <a:gd name="T60" fmla="*/ 558 w 565"/>
                <a:gd name="T61" fmla="*/ 109 h 366"/>
                <a:gd name="T62" fmla="*/ 551 w 565"/>
                <a:gd name="T63" fmla="*/ 126 h 366"/>
                <a:gd name="T64" fmla="*/ 543 w 565"/>
                <a:gd name="T65" fmla="*/ 141 h 366"/>
                <a:gd name="T66" fmla="*/ 543 w 565"/>
                <a:gd name="T67" fmla="*/ 141 h 366"/>
                <a:gd name="T68" fmla="*/ 531 w 565"/>
                <a:gd name="T69" fmla="*/ 156 h 366"/>
                <a:gd name="T70" fmla="*/ 515 w 565"/>
                <a:gd name="T71" fmla="*/ 171 h 366"/>
                <a:gd name="T72" fmla="*/ 501 w 565"/>
                <a:gd name="T73" fmla="*/ 187 h 366"/>
                <a:gd name="T74" fmla="*/ 482 w 565"/>
                <a:gd name="T75" fmla="*/ 204 h 366"/>
                <a:gd name="T76" fmla="*/ 462 w 565"/>
                <a:gd name="T77" fmla="*/ 220 h 366"/>
                <a:gd name="T78" fmla="*/ 441 w 565"/>
                <a:gd name="T79" fmla="*/ 236 h 366"/>
                <a:gd name="T80" fmla="*/ 421 w 565"/>
                <a:gd name="T81" fmla="*/ 250 h 366"/>
                <a:gd name="T82" fmla="*/ 400 w 565"/>
                <a:gd name="T83" fmla="*/ 261 h 366"/>
                <a:gd name="T84" fmla="*/ 379 w 565"/>
                <a:gd name="T85" fmla="*/ 271 h 366"/>
                <a:gd name="T86" fmla="*/ 359 w 565"/>
                <a:gd name="T87" fmla="*/ 280 h 366"/>
                <a:gd name="T88" fmla="*/ 359 w 565"/>
                <a:gd name="T89" fmla="*/ 280 h 366"/>
                <a:gd name="T90" fmla="*/ 338 w 565"/>
                <a:gd name="T91" fmla="*/ 286 h 366"/>
                <a:gd name="T92" fmla="*/ 310 w 565"/>
                <a:gd name="T93" fmla="*/ 293 h 366"/>
                <a:gd name="T94" fmla="*/ 278 w 565"/>
                <a:gd name="T95" fmla="*/ 301 h 366"/>
                <a:gd name="T96" fmla="*/ 241 w 565"/>
                <a:gd name="T97" fmla="*/ 307 h 366"/>
                <a:gd name="T98" fmla="*/ 208 w 565"/>
                <a:gd name="T99" fmla="*/ 317 h 366"/>
                <a:gd name="T100" fmla="*/ 170 w 565"/>
                <a:gd name="T101" fmla="*/ 326 h 366"/>
                <a:gd name="T102" fmla="*/ 136 w 565"/>
                <a:gd name="T103" fmla="*/ 335 h 366"/>
                <a:gd name="T104" fmla="*/ 105 w 565"/>
                <a:gd name="T105" fmla="*/ 345 h 366"/>
                <a:gd name="T106" fmla="*/ 80 w 565"/>
                <a:gd name="T107" fmla="*/ 356 h 366"/>
                <a:gd name="T108" fmla="*/ 59 w 565"/>
                <a:gd name="T109" fmla="*/ 365 h 366"/>
                <a:gd name="T110" fmla="*/ 0 w 565"/>
                <a:gd name="T111" fmla="*/ 365 h 36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5"/>
                <a:gd name="T169" fmla="*/ 0 h 366"/>
                <a:gd name="T170" fmla="*/ 565 w 565"/>
                <a:gd name="T171" fmla="*/ 366 h 36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  <a:lnTo>
                    <a:pt x="0" y="365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2" name="Freeform 149"/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>
                <a:gd name="T0" fmla="*/ 0 w 565"/>
                <a:gd name="T1" fmla="*/ 365 h 366"/>
                <a:gd name="T2" fmla="*/ 16 w 565"/>
                <a:gd name="T3" fmla="*/ 349 h 366"/>
                <a:gd name="T4" fmla="*/ 39 w 565"/>
                <a:gd name="T5" fmla="*/ 330 h 366"/>
                <a:gd name="T6" fmla="*/ 64 w 565"/>
                <a:gd name="T7" fmla="*/ 310 h 366"/>
                <a:gd name="T8" fmla="*/ 92 w 565"/>
                <a:gd name="T9" fmla="*/ 286 h 366"/>
                <a:gd name="T10" fmla="*/ 122 w 565"/>
                <a:gd name="T11" fmla="*/ 266 h 366"/>
                <a:gd name="T12" fmla="*/ 151 w 565"/>
                <a:gd name="T13" fmla="*/ 242 h 366"/>
                <a:gd name="T14" fmla="*/ 183 w 565"/>
                <a:gd name="T15" fmla="*/ 220 h 366"/>
                <a:gd name="T16" fmla="*/ 212 w 565"/>
                <a:gd name="T17" fmla="*/ 202 h 366"/>
                <a:gd name="T18" fmla="*/ 237 w 565"/>
                <a:gd name="T19" fmla="*/ 187 h 366"/>
                <a:gd name="T20" fmla="*/ 262 w 565"/>
                <a:gd name="T21" fmla="*/ 174 h 366"/>
                <a:gd name="T22" fmla="*/ 262 w 565"/>
                <a:gd name="T23" fmla="*/ 174 h 366"/>
                <a:gd name="T24" fmla="*/ 288 w 565"/>
                <a:gd name="T25" fmla="*/ 164 h 366"/>
                <a:gd name="T26" fmla="*/ 319 w 565"/>
                <a:gd name="T27" fmla="*/ 151 h 366"/>
                <a:gd name="T28" fmla="*/ 349 w 565"/>
                <a:gd name="T29" fmla="*/ 137 h 366"/>
                <a:gd name="T30" fmla="*/ 383 w 565"/>
                <a:gd name="T31" fmla="*/ 120 h 366"/>
                <a:gd name="T32" fmla="*/ 416 w 565"/>
                <a:gd name="T33" fmla="*/ 103 h 366"/>
                <a:gd name="T34" fmla="*/ 450 w 565"/>
                <a:gd name="T35" fmla="*/ 84 h 366"/>
                <a:gd name="T36" fmla="*/ 484 w 565"/>
                <a:gd name="T37" fmla="*/ 63 h 366"/>
                <a:gd name="T38" fmla="*/ 513 w 565"/>
                <a:gd name="T39" fmla="*/ 45 h 366"/>
                <a:gd name="T40" fmla="*/ 538 w 565"/>
                <a:gd name="T41" fmla="*/ 21 h 366"/>
                <a:gd name="T42" fmla="*/ 561 w 565"/>
                <a:gd name="T43" fmla="*/ 0 h 366"/>
                <a:gd name="T44" fmla="*/ 561 w 565"/>
                <a:gd name="T45" fmla="*/ 0 h 366"/>
                <a:gd name="T46" fmla="*/ 561 w 565"/>
                <a:gd name="T47" fmla="*/ 4 h 366"/>
                <a:gd name="T48" fmla="*/ 561 w 565"/>
                <a:gd name="T49" fmla="*/ 10 h 366"/>
                <a:gd name="T50" fmla="*/ 564 w 565"/>
                <a:gd name="T51" fmla="*/ 21 h 366"/>
                <a:gd name="T52" fmla="*/ 564 w 565"/>
                <a:gd name="T53" fmla="*/ 38 h 366"/>
                <a:gd name="T54" fmla="*/ 564 w 565"/>
                <a:gd name="T55" fmla="*/ 54 h 366"/>
                <a:gd name="T56" fmla="*/ 564 w 565"/>
                <a:gd name="T57" fmla="*/ 72 h 366"/>
                <a:gd name="T58" fmla="*/ 561 w 565"/>
                <a:gd name="T59" fmla="*/ 91 h 366"/>
                <a:gd name="T60" fmla="*/ 558 w 565"/>
                <a:gd name="T61" fmla="*/ 109 h 366"/>
                <a:gd name="T62" fmla="*/ 551 w 565"/>
                <a:gd name="T63" fmla="*/ 126 h 366"/>
                <a:gd name="T64" fmla="*/ 543 w 565"/>
                <a:gd name="T65" fmla="*/ 141 h 366"/>
                <a:gd name="T66" fmla="*/ 543 w 565"/>
                <a:gd name="T67" fmla="*/ 141 h 366"/>
                <a:gd name="T68" fmla="*/ 531 w 565"/>
                <a:gd name="T69" fmla="*/ 156 h 366"/>
                <a:gd name="T70" fmla="*/ 515 w 565"/>
                <a:gd name="T71" fmla="*/ 171 h 366"/>
                <a:gd name="T72" fmla="*/ 501 w 565"/>
                <a:gd name="T73" fmla="*/ 187 h 366"/>
                <a:gd name="T74" fmla="*/ 482 w 565"/>
                <a:gd name="T75" fmla="*/ 204 h 366"/>
                <a:gd name="T76" fmla="*/ 462 w 565"/>
                <a:gd name="T77" fmla="*/ 220 h 366"/>
                <a:gd name="T78" fmla="*/ 441 w 565"/>
                <a:gd name="T79" fmla="*/ 236 h 366"/>
                <a:gd name="T80" fmla="*/ 421 w 565"/>
                <a:gd name="T81" fmla="*/ 250 h 366"/>
                <a:gd name="T82" fmla="*/ 400 w 565"/>
                <a:gd name="T83" fmla="*/ 261 h 366"/>
                <a:gd name="T84" fmla="*/ 379 w 565"/>
                <a:gd name="T85" fmla="*/ 271 h 366"/>
                <a:gd name="T86" fmla="*/ 359 w 565"/>
                <a:gd name="T87" fmla="*/ 280 h 366"/>
                <a:gd name="T88" fmla="*/ 359 w 565"/>
                <a:gd name="T89" fmla="*/ 280 h 366"/>
                <a:gd name="T90" fmla="*/ 338 w 565"/>
                <a:gd name="T91" fmla="*/ 286 h 366"/>
                <a:gd name="T92" fmla="*/ 310 w 565"/>
                <a:gd name="T93" fmla="*/ 293 h 366"/>
                <a:gd name="T94" fmla="*/ 278 w 565"/>
                <a:gd name="T95" fmla="*/ 301 h 366"/>
                <a:gd name="T96" fmla="*/ 241 w 565"/>
                <a:gd name="T97" fmla="*/ 307 h 366"/>
                <a:gd name="T98" fmla="*/ 208 w 565"/>
                <a:gd name="T99" fmla="*/ 317 h 366"/>
                <a:gd name="T100" fmla="*/ 170 w 565"/>
                <a:gd name="T101" fmla="*/ 326 h 366"/>
                <a:gd name="T102" fmla="*/ 136 w 565"/>
                <a:gd name="T103" fmla="*/ 335 h 366"/>
                <a:gd name="T104" fmla="*/ 105 w 565"/>
                <a:gd name="T105" fmla="*/ 345 h 366"/>
                <a:gd name="T106" fmla="*/ 80 w 565"/>
                <a:gd name="T107" fmla="*/ 356 h 366"/>
                <a:gd name="T108" fmla="*/ 59 w 565"/>
                <a:gd name="T109" fmla="*/ 365 h 3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5"/>
                <a:gd name="T166" fmla="*/ 0 h 366"/>
                <a:gd name="T167" fmla="*/ 565 w 565"/>
                <a:gd name="T168" fmla="*/ 366 h 36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3" name="Freeform 150"/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>
                <a:gd name="T0" fmla="*/ 0 w 567"/>
                <a:gd name="T1" fmla="*/ 364 h 365"/>
                <a:gd name="T2" fmla="*/ 18 w 567"/>
                <a:gd name="T3" fmla="*/ 347 h 365"/>
                <a:gd name="T4" fmla="*/ 39 w 567"/>
                <a:gd name="T5" fmla="*/ 327 h 365"/>
                <a:gd name="T6" fmla="*/ 64 w 567"/>
                <a:gd name="T7" fmla="*/ 306 h 365"/>
                <a:gd name="T8" fmla="*/ 92 w 567"/>
                <a:gd name="T9" fmla="*/ 285 h 365"/>
                <a:gd name="T10" fmla="*/ 122 w 567"/>
                <a:gd name="T11" fmla="*/ 262 h 365"/>
                <a:gd name="T12" fmla="*/ 151 w 567"/>
                <a:gd name="T13" fmla="*/ 241 h 365"/>
                <a:gd name="T14" fmla="*/ 183 w 567"/>
                <a:gd name="T15" fmla="*/ 221 h 365"/>
                <a:gd name="T16" fmla="*/ 213 w 567"/>
                <a:gd name="T17" fmla="*/ 201 h 365"/>
                <a:gd name="T18" fmla="*/ 240 w 567"/>
                <a:gd name="T19" fmla="*/ 184 h 365"/>
                <a:gd name="T20" fmla="*/ 264 w 567"/>
                <a:gd name="T21" fmla="*/ 172 h 365"/>
                <a:gd name="T22" fmla="*/ 264 w 567"/>
                <a:gd name="T23" fmla="*/ 172 h 365"/>
                <a:gd name="T24" fmla="*/ 290 w 567"/>
                <a:gd name="T25" fmla="*/ 161 h 365"/>
                <a:gd name="T26" fmla="*/ 318 w 567"/>
                <a:gd name="T27" fmla="*/ 149 h 365"/>
                <a:gd name="T28" fmla="*/ 352 w 567"/>
                <a:gd name="T29" fmla="*/ 134 h 365"/>
                <a:gd name="T30" fmla="*/ 386 w 567"/>
                <a:gd name="T31" fmla="*/ 119 h 365"/>
                <a:gd name="T32" fmla="*/ 419 w 567"/>
                <a:gd name="T33" fmla="*/ 101 h 365"/>
                <a:gd name="T34" fmla="*/ 453 w 567"/>
                <a:gd name="T35" fmla="*/ 81 h 365"/>
                <a:gd name="T36" fmla="*/ 485 w 567"/>
                <a:gd name="T37" fmla="*/ 62 h 365"/>
                <a:gd name="T38" fmla="*/ 515 w 567"/>
                <a:gd name="T39" fmla="*/ 41 h 365"/>
                <a:gd name="T40" fmla="*/ 541 w 567"/>
                <a:gd name="T41" fmla="*/ 20 h 365"/>
                <a:gd name="T42" fmla="*/ 563 w 567"/>
                <a:gd name="T43" fmla="*/ 0 h 365"/>
                <a:gd name="T44" fmla="*/ 563 w 567"/>
                <a:gd name="T45" fmla="*/ 0 h 365"/>
                <a:gd name="T46" fmla="*/ 563 w 567"/>
                <a:gd name="T47" fmla="*/ 2 h 365"/>
                <a:gd name="T48" fmla="*/ 563 w 567"/>
                <a:gd name="T49" fmla="*/ 9 h 365"/>
                <a:gd name="T50" fmla="*/ 566 w 567"/>
                <a:gd name="T51" fmla="*/ 20 h 365"/>
                <a:gd name="T52" fmla="*/ 566 w 567"/>
                <a:gd name="T53" fmla="*/ 35 h 365"/>
                <a:gd name="T54" fmla="*/ 566 w 567"/>
                <a:gd name="T55" fmla="*/ 52 h 365"/>
                <a:gd name="T56" fmla="*/ 566 w 567"/>
                <a:gd name="T57" fmla="*/ 71 h 365"/>
                <a:gd name="T58" fmla="*/ 563 w 567"/>
                <a:gd name="T59" fmla="*/ 90 h 365"/>
                <a:gd name="T60" fmla="*/ 559 w 567"/>
                <a:gd name="T61" fmla="*/ 108 h 365"/>
                <a:gd name="T62" fmla="*/ 552 w 567"/>
                <a:gd name="T63" fmla="*/ 126 h 365"/>
                <a:gd name="T64" fmla="*/ 543 w 567"/>
                <a:gd name="T65" fmla="*/ 140 h 365"/>
                <a:gd name="T66" fmla="*/ 543 w 567"/>
                <a:gd name="T67" fmla="*/ 140 h 365"/>
                <a:gd name="T68" fmla="*/ 534 w 567"/>
                <a:gd name="T69" fmla="*/ 155 h 365"/>
                <a:gd name="T70" fmla="*/ 518 w 567"/>
                <a:gd name="T71" fmla="*/ 170 h 365"/>
                <a:gd name="T72" fmla="*/ 502 w 567"/>
                <a:gd name="T73" fmla="*/ 184 h 365"/>
                <a:gd name="T74" fmla="*/ 483 w 567"/>
                <a:gd name="T75" fmla="*/ 203 h 365"/>
                <a:gd name="T76" fmla="*/ 464 w 567"/>
                <a:gd name="T77" fmla="*/ 218 h 365"/>
                <a:gd name="T78" fmla="*/ 442 w 567"/>
                <a:gd name="T79" fmla="*/ 233 h 365"/>
                <a:gd name="T80" fmla="*/ 421 w 567"/>
                <a:gd name="T81" fmla="*/ 248 h 365"/>
                <a:gd name="T82" fmla="*/ 400 w 567"/>
                <a:gd name="T83" fmla="*/ 260 h 365"/>
                <a:gd name="T84" fmla="*/ 382 w 567"/>
                <a:gd name="T85" fmla="*/ 271 h 365"/>
                <a:gd name="T86" fmla="*/ 363 w 567"/>
                <a:gd name="T87" fmla="*/ 277 h 365"/>
                <a:gd name="T88" fmla="*/ 363 w 567"/>
                <a:gd name="T89" fmla="*/ 277 h 365"/>
                <a:gd name="T90" fmla="*/ 340 w 567"/>
                <a:gd name="T91" fmla="*/ 283 h 365"/>
                <a:gd name="T92" fmla="*/ 310 w 567"/>
                <a:gd name="T93" fmla="*/ 290 h 365"/>
                <a:gd name="T94" fmla="*/ 278 w 567"/>
                <a:gd name="T95" fmla="*/ 299 h 365"/>
                <a:gd name="T96" fmla="*/ 244 w 567"/>
                <a:gd name="T97" fmla="*/ 306 h 365"/>
                <a:gd name="T98" fmla="*/ 209 w 567"/>
                <a:gd name="T99" fmla="*/ 315 h 365"/>
                <a:gd name="T100" fmla="*/ 172 w 567"/>
                <a:gd name="T101" fmla="*/ 323 h 365"/>
                <a:gd name="T102" fmla="*/ 137 w 567"/>
                <a:gd name="T103" fmla="*/ 334 h 365"/>
                <a:gd name="T104" fmla="*/ 105 w 567"/>
                <a:gd name="T105" fmla="*/ 343 h 365"/>
                <a:gd name="T106" fmla="*/ 80 w 567"/>
                <a:gd name="T107" fmla="*/ 353 h 365"/>
                <a:gd name="T108" fmla="*/ 59 w 567"/>
                <a:gd name="T109" fmla="*/ 364 h 365"/>
                <a:gd name="T110" fmla="*/ 0 w 567"/>
                <a:gd name="T111" fmla="*/ 364 h 3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7"/>
                <a:gd name="T169" fmla="*/ 0 h 365"/>
                <a:gd name="T170" fmla="*/ 567 w 567"/>
                <a:gd name="T171" fmla="*/ 365 h 3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  <a:lnTo>
                    <a:pt x="0" y="3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4" name="Freeform 151"/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>
                <a:gd name="T0" fmla="*/ 0 w 567"/>
                <a:gd name="T1" fmla="*/ 364 h 365"/>
                <a:gd name="T2" fmla="*/ 18 w 567"/>
                <a:gd name="T3" fmla="*/ 347 h 365"/>
                <a:gd name="T4" fmla="*/ 39 w 567"/>
                <a:gd name="T5" fmla="*/ 327 h 365"/>
                <a:gd name="T6" fmla="*/ 64 w 567"/>
                <a:gd name="T7" fmla="*/ 306 h 365"/>
                <a:gd name="T8" fmla="*/ 92 w 567"/>
                <a:gd name="T9" fmla="*/ 285 h 365"/>
                <a:gd name="T10" fmla="*/ 122 w 567"/>
                <a:gd name="T11" fmla="*/ 262 h 365"/>
                <a:gd name="T12" fmla="*/ 151 w 567"/>
                <a:gd name="T13" fmla="*/ 241 h 365"/>
                <a:gd name="T14" fmla="*/ 183 w 567"/>
                <a:gd name="T15" fmla="*/ 221 h 365"/>
                <a:gd name="T16" fmla="*/ 213 w 567"/>
                <a:gd name="T17" fmla="*/ 201 h 365"/>
                <a:gd name="T18" fmla="*/ 240 w 567"/>
                <a:gd name="T19" fmla="*/ 184 h 365"/>
                <a:gd name="T20" fmla="*/ 264 w 567"/>
                <a:gd name="T21" fmla="*/ 172 h 365"/>
                <a:gd name="T22" fmla="*/ 264 w 567"/>
                <a:gd name="T23" fmla="*/ 172 h 365"/>
                <a:gd name="T24" fmla="*/ 290 w 567"/>
                <a:gd name="T25" fmla="*/ 161 h 365"/>
                <a:gd name="T26" fmla="*/ 318 w 567"/>
                <a:gd name="T27" fmla="*/ 149 h 365"/>
                <a:gd name="T28" fmla="*/ 352 w 567"/>
                <a:gd name="T29" fmla="*/ 134 h 365"/>
                <a:gd name="T30" fmla="*/ 386 w 567"/>
                <a:gd name="T31" fmla="*/ 119 h 365"/>
                <a:gd name="T32" fmla="*/ 419 w 567"/>
                <a:gd name="T33" fmla="*/ 101 h 365"/>
                <a:gd name="T34" fmla="*/ 453 w 567"/>
                <a:gd name="T35" fmla="*/ 81 h 365"/>
                <a:gd name="T36" fmla="*/ 485 w 567"/>
                <a:gd name="T37" fmla="*/ 62 h 365"/>
                <a:gd name="T38" fmla="*/ 515 w 567"/>
                <a:gd name="T39" fmla="*/ 41 h 365"/>
                <a:gd name="T40" fmla="*/ 541 w 567"/>
                <a:gd name="T41" fmla="*/ 20 h 365"/>
                <a:gd name="T42" fmla="*/ 563 w 567"/>
                <a:gd name="T43" fmla="*/ 0 h 365"/>
                <a:gd name="T44" fmla="*/ 563 w 567"/>
                <a:gd name="T45" fmla="*/ 0 h 365"/>
                <a:gd name="T46" fmla="*/ 563 w 567"/>
                <a:gd name="T47" fmla="*/ 2 h 365"/>
                <a:gd name="T48" fmla="*/ 563 w 567"/>
                <a:gd name="T49" fmla="*/ 9 h 365"/>
                <a:gd name="T50" fmla="*/ 566 w 567"/>
                <a:gd name="T51" fmla="*/ 20 h 365"/>
                <a:gd name="T52" fmla="*/ 566 w 567"/>
                <a:gd name="T53" fmla="*/ 35 h 365"/>
                <a:gd name="T54" fmla="*/ 566 w 567"/>
                <a:gd name="T55" fmla="*/ 52 h 365"/>
                <a:gd name="T56" fmla="*/ 566 w 567"/>
                <a:gd name="T57" fmla="*/ 71 h 365"/>
                <a:gd name="T58" fmla="*/ 563 w 567"/>
                <a:gd name="T59" fmla="*/ 90 h 365"/>
                <a:gd name="T60" fmla="*/ 559 w 567"/>
                <a:gd name="T61" fmla="*/ 108 h 365"/>
                <a:gd name="T62" fmla="*/ 552 w 567"/>
                <a:gd name="T63" fmla="*/ 126 h 365"/>
                <a:gd name="T64" fmla="*/ 543 w 567"/>
                <a:gd name="T65" fmla="*/ 140 h 365"/>
                <a:gd name="T66" fmla="*/ 543 w 567"/>
                <a:gd name="T67" fmla="*/ 140 h 365"/>
                <a:gd name="T68" fmla="*/ 534 w 567"/>
                <a:gd name="T69" fmla="*/ 155 h 365"/>
                <a:gd name="T70" fmla="*/ 518 w 567"/>
                <a:gd name="T71" fmla="*/ 170 h 365"/>
                <a:gd name="T72" fmla="*/ 502 w 567"/>
                <a:gd name="T73" fmla="*/ 184 h 365"/>
                <a:gd name="T74" fmla="*/ 483 w 567"/>
                <a:gd name="T75" fmla="*/ 203 h 365"/>
                <a:gd name="T76" fmla="*/ 464 w 567"/>
                <a:gd name="T77" fmla="*/ 218 h 365"/>
                <a:gd name="T78" fmla="*/ 442 w 567"/>
                <a:gd name="T79" fmla="*/ 233 h 365"/>
                <a:gd name="T80" fmla="*/ 421 w 567"/>
                <a:gd name="T81" fmla="*/ 248 h 365"/>
                <a:gd name="T82" fmla="*/ 400 w 567"/>
                <a:gd name="T83" fmla="*/ 260 h 365"/>
                <a:gd name="T84" fmla="*/ 382 w 567"/>
                <a:gd name="T85" fmla="*/ 271 h 365"/>
                <a:gd name="T86" fmla="*/ 363 w 567"/>
                <a:gd name="T87" fmla="*/ 277 h 365"/>
                <a:gd name="T88" fmla="*/ 363 w 567"/>
                <a:gd name="T89" fmla="*/ 277 h 365"/>
                <a:gd name="T90" fmla="*/ 340 w 567"/>
                <a:gd name="T91" fmla="*/ 283 h 365"/>
                <a:gd name="T92" fmla="*/ 310 w 567"/>
                <a:gd name="T93" fmla="*/ 290 h 365"/>
                <a:gd name="T94" fmla="*/ 278 w 567"/>
                <a:gd name="T95" fmla="*/ 299 h 365"/>
                <a:gd name="T96" fmla="*/ 244 w 567"/>
                <a:gd name="T97" fmla="*/ 306 h 365"/>
                <a:gd name="T98" fmla="*/ 209 w 567"/>
                <a:gd name="T99" fmla="*/ 315 h 365"/>
                <a:gd name="T100" fmla="*/ 172 w 567"/>
                <a:gd name="T101" fmla="*/ 323 h 365"/>
                <a:gd name="T102" fmla="*/ 137 w 567"/>
                <a:gd name="T103" fmla="*/ 334 h 365"/>
                <a:gd name="T104" fmla="*/ 105 w 567"/>
                <a:gd name="T105" fmla="*/ 343 h 365"/>
                <a:gd name="T106" fmla="*/ 80 w 567"/>
                <a:gd name="T107" fmla="*/ 353 h 365"/>
                <a:gd name="T108" fmla="*/ 59 w 567"/>
                <a:gd name="T109" fmla="*/ 364 h 3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7"/>
                <a:gd name="T166" fmla="*/ 0 h 365"/>
                <a:gd name="T167" fmla="*/ 567 w 567"/>
                <a:gd name="T168" fmla="*/ 365 h 36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5" name="Freeform 152"/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>
                <a:gd name="T0" fmla="*/ 15 w 668"/>
                <a:gd name="T1" fmla="*/ 348 h 363"/>
                <a:gd name="T2" fmla="*/ 52 w 668"/>
                <a:gd name="T3" fmla="*/ 315 h 363"/>
                <a:gd name="T4" fmla="*/ 101 w 668"/>
                <a:gd name="T5" fmla="*/ 279 h 363"/>
                <a:gd name="T6" fmla="*/ 156 w 668"/>
                <a:gd name="T7" fmla="*/ 245 h 363"/>
                <a:gd name="T8" fmla="*/ 209 w 668"/>
                <a:gd name="T9" fmla="*/ 220 h 363"/>
                <a:gd name="T10" fmla="*/ 234 w 668"/>
                <a:gd name="T11" fmla="*/ 212 h 363"/>
                <a:gd name="T12" fmla="*/ 289 w 668"/>
                <a:gd name="T13" fmla="*/ 199 h 363"/>
                <a:gd name="T14" fmla="*/ 346 w 668"/>
                <a:gd name="T15" fmla="*/ 184 h 363"/>
                <a:gd name="T16" fmla="*/ 401 w 668"/>
                <a:gd name="T17" fmla="*/ 171 h 363"/>
                <a:gd name="T18" fmla="*/ 453 w 668"/>
                <a:gd name="T19" fmla="*/ 155 h 363"/>
                <a:gd name="T20" fmla="*/ 496 w 668"/>
                <a:gd name="T21" fmla="*/ 138 h 363"/>
                <a:gd name="T22" fmla="*/ 515 w 668"/>
                <a:gd name="T23" fmla="*/ 127 h 363"/>
                <a:gd name="T24" fmla="*/ 554 w 668"/>
                <a:gd name="T25" fmla="*/ 104 h 363"/>
                <a:gd name="T26" fmla="*/ 595 w 668"/>
                <a:gd name="T27" fmla="*/ 74 h 363"/>
                <a:gd name="T28" fmla="*/ 630 w 668"/>
                <a:gd name="T29" fmla="*/ 46 h 363"/>
                <a:gd name="T30" fmla="*/ 658 w 668"/>
                <a:gd name="T31" fmla="*/ 14 h 363"/>
                <a:gd name="T32" fmla="*/ 667 w 668"/>
                <a:gd name="T33" fmla="*/ 0 h 363"/>
                <a:gd name="T34" fmla="*/ 664 w 668"/>
                <a:gd name="T35" fmla="*/ 7 h 363"/>
                <a:gd name="T36" fmla="*/ 658 w 668"/>
                <a:gd name="T37" fmla="*/ 30 h 363"/>
                <a:gd name="T38" fmla="*/ 648 w 668"/>
                <a:gd name="T39" fmla="*/ 62 h 363"/>
                <a:gd name="T40" fmla="*/ 637 w 668"/>
                <a:gd name="T41" fmla="*/ 96 h 363"/>
                <a:gd name="T42" fmla="*/ 622 w 668"/>
                <a:gd name="T43" fmla="*/ 125 h 363"/>
                <a:gd name="T44" fmla="*/ 616 w 668"/>
                <a:gd name="T45" fmla="*/ 138 h 363"/>
                <a:gd name="T46" fmla="*/ 599 w 668"/>
                <a:gd name="T47" fmla="*/ 166 h 363"/>
                <a:gd name="T48" fmla="*/ 577 w 668"/>
                <a:gd name="T49" fmla="*/ 191 h 363"/>
                <a:gd name="T50" fmla="*/ 554 w 668"/>
                <a:gd name="T51" fmla="*/ 216 h 363"/>
                <a:gd name="T52" fmla="*/ 529 w 668"/>
                <a:gd name="T53" fmla="*/ 237 h 363"/>
                <a:gd name="T54" fmla="*/ 519 w 668"/>
                <a:gd name="T55" fmla="*/ 249 h 363"/>
                <a:gd name="T56" fmla="*/ 478 w 668"/>
                <a:gd name="T57" fmla="*/ 270 h 363"/>
                <a:gd name="T58" fmla="*/ 420 w 668"/>
                <a:gd name="T59" fmla="*/ 292 h 363"/>
                <a:gd name="T60" fmla="*/ 351 w 668"/>
                <a:gd name="T61" fmla="*/ 311 h 363"/>
                <a:gd name="T62" fmla="*/ 287 w 668"/>
                <a:gd name="T63" fmla="*/ 325 h 363"/>
                <a:gd name="T64" fmla="*/ 238 w 668"/>
                <a:gd name="T65" fmla="*/ 332 h 363"/>
                <a:gd name="T66" fmla="*/ 220 w 668"/>
                <a:gd name="T67" fmla="*/ 332 h 363"/>
                <a:gd name="T68" fmla="*/ 179 w 668"/>
                <a:gd name="T69" fmla="*/ 334 h 363"/>
                <a:gd name="T70" fmla="*/ 135 w 668"/>
                <a:gd name="T71" fmla="*/ 338 h 363"/>
                <a:gd name="T72" fmla="*/ 97 w 668"/>
                <a:gd name="T73" fmla="*/ 344 h 363"/>
                <a:gd name="T74" fmla="*/ 63 w 668"/>
                <a:gd name="T75" fmla="*/ 353 h 363"/>
                <a:gd name="T76" fmla="*/ 0 w 668"/>
                <a:gd name="T77" fmla="*/ 362 h 3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8"/>
                <a:gd name="T118" fmla="*/ 0 h 363"/>
                <a:gd name="T119" fmla="*/ 668 w 668"/>
                <a:gd name="T120" fmla="*/ 363 h 36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6" name="Freeform 153"/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>
                <a:gd name="T0" fmla="*/ 15 w 668"/>
                <a:gd name="T1" fmla="*/ 348 h 363"/>
                <a:gd name="T2" fmla="*/ 52 w 668"/>
                <a:gd name="T3" fmla="*/ 315 h 363"/>
                <a:gd name="T4" fmla="*/ 101 w 668"/>
                <a:gd name="T5" fmla="*/ 279 h 363"/>
                <a:gd name="T6" fmla="*/ 156 w 668"/>
                <a:gd name="T7" fmla="*/ 245 h 363"/>
                <a:gd name="T8" fmla="*/ 209 w 668"/>
                <a:gd name="T9" fmla="*/ 220 h 363"/>
                <a:gd name="T10" fmla="*/ 234 w 668"/>
                <a:gd name="T11" fmla="*/ 212 h 363"/>
                <a:gd name="T12" fmla="*/ 289 w 668"/>
                <a:gd name="T13" fmla="*/ 199 h 363"/>
                <a:gd name="T14" fmla="*/ 346 w 668"/>
                <a:gd name="T15" fmla="*/ 184 h 363"/>
                <a:gd name="T16" fmla="*/ 401 w 668"/>
                <a:gd name="T17" fmla="*/ 171 h 363"/>
                <a:gd name="T18" fmla="*/ 453 w 668"/>
                <a:gd name="T19" fmla="*/ 155 h 363"/>
                <a:gd name="T20" fmla="*/ 496 w 668"/>
                <a:gd name="T21" fmla="*/ 138 h 363"/>
                <a:gd name="T22" fmla="*/ 515 w 668"/>
                <a:gd name="T23" fmla="*/ 127 h 363"/>
                <a:gd name="T24" fmla="*/ 554 w 668"/>
                <a:gd name="T25" fmla="*/ 104 h 363"/>
                <a:gd name="T26" fmla="*/ 595 w 668"/>
                <a:gd name="T27" fmla="*/ 74 h 363"/>
                <a:gd name="T28" fmla="*/ 630 w 668"/>
                <a:gd name="T29" fmla="*/ 46 h 363"/>
                <a:gd name="T30" fmla="*/ 658 w 668"/>
                <a:gd name="T31" fmla="*/ 14 h 363"/>
                <a:gd name="T32" fmla="*/ 667 w 668"/>
                <a:gd name="T33" fmla="*/ 0 h 363"/>
                <a:gd name="T34" fmla="*/ 664 w 668"/>
                <a:gd name="T35" fmla="*/ 7 h 363"/>
                <a:gd name="T36" fmla="*/ 658 w 668"/>
                <a:gd name="T37" fmla="*/ 30 h 363"/>
                <a:gd name="T38" fmla="*/ 648 w 668"/>
                <a:gd name="T39" fmla="*/ 62 h 363"/>
                <a:gd name="T40" fmla="*/ 637 w 668"/>
                <a:gd name="T41" fmla="*/ 96 h 363"/>
                <a:gd name="T42" fmla="*/ 622 w 668"/>
                <a:gd name="T43" fmla="*/ 125 h 363"/>
                <a:gd name="T44" fmla="*/ 616 w 668"/>
                <a:gd name="T45" fmla="*/ 138 h 363"/>
                <a:gd name="T46" fmla="*/ 599 w 668"/>
                <a:gd name="T47" fmla="*/ 166 h 363"/>
                <a:gd name="T48" fmla="*/ 577 w 668"/>
                <a:gd name="T49" fmla="*/ 191 h 363"/>
                <a:gd name="T50" fmla="*/ 554 w 668"/>
                <a:gd name="T51" fmla="*/ 216 h 363"/>
                <a:gd name="T52" fmla="*/ 529 w 668"/>
                <a:gd name="T53" fmla="*/ 237 h 363"/>
                <a:gd name="T54" fmla="*/ 519 w 668"/>
                <a:gd name="T55" fmla="*/ 249 h 363"/>
                <a:gd name="T56" fmla="*/ 478 w 668"/>
                <a:gd name="T57" fmla="*/ 270 h 363"/>
                <a:gd name="T58" fmla="*/ 420 w 668"/>
                <a:gd name="T59" fmla="*/ 292 h 363"/>
                <a:gd name="T60" fmla="*/ 351 w 668"/>
                <a:gd name="T61" fmla="*/ 311 h 363"/>
                <a:gd name="T62" fmla="*/ 287 w 668"/>
                <a:gd name="T63" fmla="*/ 325 h 363"/>
                <a:gd name="T64" fmla="*/ 238 w 668"/>
                <a:gd name="T65" fmla="*/ 332 h 363"/>
                <a:gd name="T66" fmla="*/ 220 w 668"/>
                <a:gd name="T67" fmla="*/ 332 h 363"/>
                <a:gd name="T68" fmla="*/ 179 w 668"/>
                <a:gd name="T69" fmla="*/ 334 h 363"/>
                <a:gd name="T70" fmla="*/ 135 w 668"/>
                <a:gd name="T71" fmla="*/ 338 h 363"/>
                <a:gd name="T72" fmla="*/ 97 w 668"/>
                <a:gd name="T73" fmla="*/ 344 h 363"/>
                <a:gd name="T74" fmla="*/ 63 w 668"/>
                <a:gd name="T75" fmla="*/ 353 h 3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8"/>
                <a:gd name="T115" fmla="*/ 0 h 363"/>
                <a:gd name="T116" fmla="*/ 668 w 668"/>
                <a:gd name="T117" fmla="*/ 363 h 3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7" name="Freeform 154"/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>
                <a:gd name="T0" fmla="*/ 13 w 667"/>
                <a:gd name="T1" fmla="*/ 346 h 360"/>
                <a:gd name="T2" fmla="*/ 50 w 667"/>
                <a:gd name="T3" fmla="*/ 315 h 360"/>
                <a:gd name="T4" fmla="*/ 101 w 667"/>
                <a:gd name="T5" fmla="*/ 279 h 360"/>
                <a:gd name="T6" fmla="*/ 153 w 667"/>
                <a:gd name="T7" fmla="*/ 245 h 360"/>
                <a:gd name="T8" fmla="*/ 208 w 667"/>
                <a:gd name="T9" fmla="*/ 218 h 360"/>
                <a:gd name="T10" fmla="*/ 234 w 667"/>
                <a:gd name="T11" fmla="*/ 211 h 360"/>
                <a:gd name="T12" fmla="*/ 286 w 667"/>
                <a:gd name="T13" fmla="*/ 199 h 360"/>
                <a:gd name="T14" fmla="*/ 346 w 667"/>
                <a:gd name="T15" fmla="*/ 186 h 360"/>
                <a:gd name="T16" fmla="*/ 400 w 667"/>
                <a:gd name="T17" fmla="*/ 170 h 360"/>
                <a:gd name="T18" fmla="*/ 452 w 667"/>
                <a:gd name="T19" fmla="*/ 155 h 360"/>
                <a:gd name="T20" fmla="*/ 495 w 667"/>
                <a:gd name="T21" fmla="*/ 137 h 360"/>
                <a:gd name="T22" fmla="*/ 514 w 667"/>
                <a:gd name="T23" fmla="*/ 128 h 360"/>
                <a:gd name="T24" fmla="*/ 553 w 667"/>
                <a:gd name="T25" fmla="*/ 103 h 360"/>
                <a:gd name="T26" fmla="*/ 594 w 667"/>
                <a:gd name="T27" fmla="*/ 75 h 360"/>
                <a:gd name="T28" fmla="*/ 627 w 667"/>
                <a:gd name="T29" fmla="*/ 46 h 360"/>
                <a:gd name="T30" fmla="*/ 657 w 667"/>
                <a:gd name="T31" fmla="*/ 15 h 360"/>
                <a:gd name="T32" fmla="*/ 666 w 667"/>
                <a:gd name="T33" fmla="*/ 0 h 360"/>
                <a:gd name="T34" fmla="*/ 663 w 667"/>
                <a:gd name="T35" fmla="*/ 8 h 360"/>
                <a:gd name="T36" fmla="*/ 657 w 667"/>
                <a:gd name="T37" fmla="*/ 31 h 360"/>
                <a:gd name="T38" fmla="*/ 647 w 667"/>
                <a:gd name="T39" fmla="*/ 63 h 360"/>
                <a:gd name="T40" fmla="*/ 634 w 667"/>
                <a:gd name="T41" fmla="*/ 96 h 360"/>
                <a:gd name="T42" fmla="*/ 622 w 667"/>
                <a:gd name="T43" fmla="*/ 126 h 360"/>
                <a:gd name="T44" fmla="*/ 615 w 667"/>
                <a:gd name="T45" fmla="*/ 140 h 360"/>
                <a:gd name="T46" fmla="*/ 596 w 667"/>
                <a:gd name="T47" fmla="*/ 165 h 360"/>
                <a:gd name="T48" fmla="*/ 576 w 667"/>
                <a:gd name="T49" fmla="*/ 191 h 360"/>
                <a:gd name="T50" fmla="*/ 553 w 667"/>
                <a:gd name="T51" fmla="*/ 216 h 360"/>
                <a:gd name="T52" fmla="*/ 528 w 667"/>
                <a:gd name="T53" fmla="*/ 239 h 360"/>
                <a:gd name="T54" fmla="*/ 516 w 667"/>
                <a:gd name="T55" fmla="*/ 248 h 360"/>
                <a:gd name="T56" fmla="*/ 478 w 667"/>
                <a:gd name="T57" fmla="*/ 268 h 360"/>
                <a:gd name="T58" fmla="*/ 417 w 667"/>
                <a:gd name="T59" fmla="*/ 292 h 360"/>
                <a:gd name="T60" fmla="*/ 349 w 667"/>
                <a:gd name="T61" fmla="*/ 310 h 360"/>
                <a:gd name="T62" fmla="*/ 286 w 667"/>
                <a:gd name="T63" fmla="*/ 326 h 360"/>
                <a:gd name="T64" fmla="*/ 238 w 667"/>
                <a:gd name="T65" fmla="*/ 330 h 360"/>
                <a:gd name="T66" fmla="*/ 219 w 667"/>
                <a:gd name="T67" fmla="*/ 330 h 360"/>
                <a:gd name="T68" fmla="*/ 179 w 667"/>
                <a:gd name="T69" fmla="*/ 333 h 360"/>
                <a:gd name="T70" fmla="*/ 135 w 667"/>
                <a:gd name="T71" fmla="*/ 338 h 360"/>
                <a:gd name="T72" fmla="*/ 95 w 667"/>
                <a:gd name="T73" fmla="*/ 344 h 360"/>
                <a:gd name="T74" fmla="*/ 63 w 667"/>
                <a:gd name="T75" fmla="*/ 353 h 360"/>
                <a:gd name="T76" fmla="*/ 0 w 667"/>
                <a:gd name="T77" fmla="*/ 359 h 3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7"/>
                <a:gd name="T118" fmla="*/ 0 h 360"/>
                <a:gd name="T119" fmla="*/ 667 w 667"/>
                <a:gd name="T120" fmla="*/ 360 h 3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  <a:lnTo>
                    <a:pt x="0" y="3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8" name="Freeform 155"/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>
                <a:gd name="T0" fmla="*/ 13 w 667"/>
                <a:gd name="T1" fmla="*/ 346 h 360"/>
                <a:gd name="T2" fmla="*/ 50 w 667"/>
                <a:gd name="T3" fmla="*/ 315 h 360"/>
                <a:gd name="T4" fmla="*/ 101 w 667"/>
                <a:gd name="T5" fmla="*/ 279 h 360"/>
                <a:gd name="T6" fmla="*/ 153 w 667"/>
                <a:gd name="T7" fmla="*/ 245 h 360"/>
                <a:gd name="T8" fmla="*/ 208 w 667"/>
                <a:gd name="T9" fmla="*/ 218 h 360"/>
                <a:gd name="T10" fmla="*/ 234 w 667"/>
                <a:gd name="T11" fmla="*/ 211 h 360"/>
                <a:gd name="T12" fmla="*/ 286 w 667"/>
                <a:gd name="T13" fmla="*/ 199 h 360"/>
                <a:gd name="T14" fmla="*/ 346 w 667"/>
                <a:gd name="T15" fmla="*/ 186 h 360"/>
                <a:gd name="T16" fmla="*/ 400 w 667"/>
                <a:gd name="T17" fmla="*/ 170 h 360"/>
                <a:gd name="T18" fmla="*/ 452 w 667"/>
                <a:gd name="T19" fmla="*/ 155 h 360"/>
                <a:gd name="T20" fmla="*/ 495 w 667"/>
                <a:gd name="T21" fmla="*/ 137 h 360"/>
                <a:gd name="T22" fmla="*/ 514 w 667"/>
                <a:gd name="T23" fmla="*/ 128 h 360"/>
                <a:gd name="T24" fmla="*/ 553 w 667"/>
                <a:gd name="T25" fmla="*/ 103 h 360"/>
                <a:gd name="T26" fmla="*/ 594 w 667"/>
                <a:gd name="T27" fmla="*/ 75 h 360"/>
                <a:gd name="T28" fmla="*/ 627 w 667"/>
                <a:gd name="T29" fmla="*/ 46 h 360"/>
                <a:gd name="T30" fmla="*/ 657 w 667"/>
                <a:gd name="T31" fmla="*/ 15 h 360"/>
                <a:gd name="T32" fmla="*/ 666 w 667"/>
                <a:gd name="T33" fmla="*/ 0 h 360"/>
                <a:gd name="T34" fmla="*/ 663 w 667"/>
                <a:gd name="T35" fmla="*/ 8 h 360"/>
                <a:gd name="T36" fmla="*/ 657 w 667"/>
                <a:gd name="T37" fmla="*/ 31 h 360"/>
                <a:gd name="T38" fmla="*/ 647 w 667"/>
                <a:gd name="T39" fmla="*/ 63 h 360"/>
                <a:gd name="T40" fmla="*/ 634 w 667"/>
                <a:gd name="T41" fmla="*/ 96 h 360"/>
                <a:gd name="T42" fmla="*/ 622 w 667"/>
                <a:gd name="T43" fmla="*/ 126 h 360"/>
                <a:gd name="T44" fmla="*/ 615 w 667"/>
                <a:gd name="T45" fmla="*/ 140 h 360"/>
                <a:gd name="T46" fmla="*/ 596 w 667"/>
                <a:gd name="T47" fmla="*/ 165 h 360"/>
                <a:gd name="T48" fmla="*/ 576 w 667"/>
                <a:gd name="T49" fmla="*/ 191 h 360"/>
                <a:gd name="T50" fmla="*/ 553 w 667"/>
                <a:gd name="T51" fmla="*/ 216 h 360"/>
                <a:gd name="T52" fmla="*/ 528 w 667"/>
                <a:gd name="T53" fmla="*/ 239 h 360"/>
                <a:gd name="T54" fmla="*/ 516 w 667"/>
                <a:gd name="T55" fmla="*/ 248 h 360"/>
                <a:gd name="T56" fmla="*/ 478 w 667"/>
                <a:gd name="T57" fmla="*/ 268 h 360"/>
                <a:gd name="T58" fmla="*/ 417 w 667"/>
                <a:gd name="T59" fmla="*/ 292 h 360"/>
                <a:gd name="T60" fmla="*/ 349 w 667"/>
                <a:gd name="T61" fmla="*/ 310 h 360"/>
                <a:gd name="T62" fmla="*/ 286 w 667"/>
                <a:gd name="T63" fmla="*/ 326 h 360"/>
                <a:gd name="T64" fmla="*/ 238 w 667"/>
                <a:gd name="T65" fmla="*/ 330 h 360"/>
                <a:gd name="T66" fmla="*/ 219 w 667"/>
                <a:gd name="T67" fmla="*/ 330 h 360"/>
                <a:gd name="T68" fmla="*/ 179 w 667"/>
                <a:gd name="T69" fmla="*/ 333 h 360"/>
                <a:gd name="T70" fmla="*/ 135 w 667"/>
                <a:gd name="T71" fmla="*/ 338 h 360"/>
                <a:gd name="T72" fmla="*/ 95 w 667"/>
                <a:gd name="T73" fmla="*/ 344 h 360"/>
                <a:gd name="T74" fmla="*/ 63 w 667"/>
                <a:gd name="T75" fmla="*/ 353 h 36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7"/>
                <a:gd name="T115" fmla="*/ 0 h 360"/>
                <a:gd name="T116" fmla="*/ 667 w 667"/>
                <a:gd name="T117" fmla="*/ 360 h 36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9" name="Freeform 156"/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>
                <a:gd name="T0" fmla="*/ 13 w 609"/>
                <a:gd name="T1" fmla="*/ 145 h 220"/>
                <a:gd name="T2" fmla="*/ 45 w 609"/>
                <a:gd name="T3" fmla="*/ 124 h 220"/>
                <a:gd name="T4" fmla="*/ 84 w 609"/>
                <a:gd name="T5" fmla="*/ 100 h 220"/>
                <a:gd name="T6" fmla="*/ 131 w 609"/>
                <a:gd name="T7" fmla="*/ 77 h 220"/>
                <a:gd name="T8" fmla="*/ 181 w 609"/>
                <a:gd name="T9" fmla="*/ 60 h 220"/>
                <a:gd name="T10" fmla="*/ 204 w 609"/>
                <a:gd name="T11" fmla="*/ 53 h 220"/>
                <a:gd name="T12" fmla="*/ 259 w 609"/>
                <a:gd name="T13" fmla="*/ 46 h 220"/>
                <a:gd name="T14" fmla="*/ 322 w 609"/>
                <a:gd name="T15" fmla="*/ 41 h 220"/>
                <a:gd name="T16" fmla="*/ 384 w 609"/>
                <a:gd name="T17" fmla="*/ 37 h 220"/>
                <a:gd name="T18" fmla="*/ 441 w 609"/>
                <a:gd name="T19" fmla="*/ 33 h 220"/>
                <a:gd name="T20" fmla="*/ 485 w 609"/>
                <a:gd name="T21" fmla="*/ 33 h 220"/>
                <a:gd name="T22" fmla="*/ 502 w 609"/>
                <a:gd name="T23" fmla="*/ 33 h 220"/>
                <a:gd name="T24" fmla="*/ 534 w 609"/>
                <a:gd name="T25" fmla="*/ 30 h 220"/>
                <a:gd name="T26" fmla="*/ 559 w 609"/>
                <a:gd name="T27" fmla="*/ 25 h 220"/>
                <a:gd name="T28" fmla="*/ 580 w 609"/>
                <a:gd name="T29" fmla="*/ 18 h 220"/>
                <a:gd name="T30" fmla="*/ 599 w 609"/>
                <a:gd name="T31" fmla="*/ 7 h 220"/>
                <a:gd name="T32" fmla="*/ 608 w 609"/>
                <a:gd name="T33" fmla="*/ 0 h 220"/>
                <a:gd name="T34" fmla="*/ 605 w 609"/>
                <a:gd name="T35" fmla="*/ 7 h 220"/>
                <a:gd name="T36" fmla="*/ 598 w 609"/>
                <a:gd name="T37" fmla="*/ 25 h 220"/>
                <a:gd name="T38" fmla="*/ 587 w 609"/>
                <a:gd name="T39" fmla="*/ 50 h 220"/>
                <a:gd name="T40" fmla="*/ 572 w 609"/>
                <a:gd name="T41" fmla="*/ 73 h 220"/>
                <a:gd name="T42" fmla="*/ 552 w 609"/>
                <a:gd name="T43" fmla="*/ 92 h 220"/>
                <a:gd name="T44" fmla="*/ 543 w 609"/>
                <a:gd name="T45" fmla="*/ 100 h 220"/>
                <a:gd name="T46" fmla="*/ 513 w 609"/>
                <a:gd name="T47" fmla="*/ 117 h 220"/>
                <a:gd name="T48" fmla="*/ 473 w 609"/>
                <a:gd name="T49" fmla="*/ 136 h 220"/>
                <a:gd name="T50" fmla="*/ 416 w 609"/>
                <a:gd name="T51" fmla="*/ 150 h 220"/>
                <a:gd name="T52" fmla="*/ 338 w 609"/>
                <a:gd name="T53" fmla="*/ 157 h 220"/>
                <a:gd name="T54" fmla="*/ 291 w 609"/>
                <a:gd name="T55" fmla="*/ 155 h 220"/>
                <a:gd name="T56" fmla="*/ 200 w 609"/>
                <a:gd name="T57" fmla="*/ 155 h 220"/>
                <a:gd name="T58" fmla="*/ 126 w 609"/>
                <a:gd name="T59" fmla="*/ 166 h 220"/>
                <a:gd name="T60" fmla="*/ 70 w 609"/>
                <a:gd name="T61" fmla="*/ 182 h 220"/>
                <a:gd name="T62" fmla="*/ 31 w 609"/>
                <a:gd name="T63" fmla="*/ 201 h 220"/>
                <a:gd name="T64" fmla="*/ 8 w 609"/>
                <a:gd name="T65" fmla="*/ 219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9"/>
                <a:gd name="T100" fmla="*/ 0 h 220"/>
                <a:gd name="T101" fmla="*/ 609 w 609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  <a:lnTo>
                    <a:pt x="0" y="15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0" name="Freeform 157"/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>
                <a:gd name="T0" fmla="*/ 13 w 609"/>
                <a:gd name="T1" fmla="*/ 145 h 220"/>
                <a:gd name="T2" fmla="*/ 45 w 609"/>
                <a:gd name="T3" fmla="*/ 124 h 220"/>
                <a:gd name="T4" fmla="*/ 84 w 609"/>
                <a:gd name="T5" fmla="*/ 100 h 220"/>
                <a:gd name="T6" fmla="*/ 131 w 609"/>
                <a:gd name="T7" fmla="*/ 77 h 220"/>
                <a:gd name="T8" fmla="*/ 181 w 609"/>
                <a:gd name="T9" fmla="*/ 60 h 220"/>
                <a:gd name="T10" fmla="*/ 204 w 609"/>
                <a:gd name="T11" fmla="*/ 53 h 220"/>
                <a:gd name="T12" fmla="*/ 259 w 609"/>
                <a:gd name="T13" fmla="*/ 46 h 220"/>
                <a:gd name="T14" fmla="*/ 322 w 609"/>
                <a:gd name="T15" fmla="*/ 41 h 220"/>
                <a:gd name="T16" fmla="*/ 384 w 609"/>
                <a:gd name="T17" fmla="*/ 37 h 220"/>
                <a:gd name="T18" fmla="*/ 441 w 609"/>
                <a:gd name="T19" fmla="*/ 33 h 220"/>
                <a:gd name="T20" fmla="*/ 485 w 609"/>
                <a:gd name="T21" fmla="*/ 33 h 220"/>
                <a:gd name="T22" fmla="*/ 502 w 609"/>
                <a:gd name="T23" fmla="*/ 33 h 220"/>
                <a:gd name="T24" fmla="*/ 534 w 609"/>
                <a:gd name="T25" fmla="*/ 30 h 220"/>
                <a:gd name="T26" fmla="*/ 559 w 609"/>
                <a:gd name="T27" fmla="*/ 25 h 220"/>
                <a:gd name="T28" fmla="*/ 580 w 609"/>
                <a:gd name="T29" fmla="*/ 18 h 220"/>
                <a:gd name="T30" fmla="*/ 599 w 609"/>
                <a:gd name="T31" fmla="*/ 7 h 220"/>
                <a:gd name="T32" fmla="*/ 608 w 609"/>
                <a:gd name="T33" fmla="*/ 0 h 220"/>
                <a:gd name="T34" fmla="*/ 605 w 609"/>
                <a:gd name="T35" fmla="*/ 7 h 220"/>
                <a:gd name="T36" fmla="*/ 598 w 609"/>
                <a:gd name="T37" fmla="*/ 25 h 220"/>
                <a:gd name="T38" fmla="*/ 587 w 609"/>
                <a:gd name="T39" fmla="*/ 50 h 220"/>
                <a:gd name="T40" fmla="*/ 572 w 609"/>
                <a:gd name="T41" fmla="*/ 73 h 220"/>
                <a:gd name="T42" fmla="*/ 552 w 609"/>
                <a:gd name="T43" fmla="*/ 92 h 220"/>
                <a:gd name="T44" fmla="*/ 543 w 609"/>
                <a:gd name="T45" fmla="*/ 100 h 220"/>
                <a:gd name="T46" fmla="*/ 513 w 609"/>
                <a:gd name="T47" fmla="*/ 117 h 220"/>
                <a:gd name="T48" fmla="*/ 473 w 609"/>
                <a:gd name="T49" fmla="*/ 136 h 220"/>
                <a:gd name="T50" fmla="*/ 416 w 609"/>
                <a:gd name="T51" fmla="*/ 150 h 220"/>
                <a:gd name="T52" fmla="*/ 338 w 609"/>
                <a:gd name="T53" fmla="*/ 157 h 220"/>
                <a:gd name="T54" fmla="*/ 291 w 609"/>
                <a:gd name="T55" fmla="*/ 155 h 220"/>
                <a:gd name="T56" fmla="*/ 200 w 609"/>
                <a:gd name="T57" fmla="*/ 155 h 220"/>
                <a:gd name="T58" fmla="*/ 126 w 609"/>
                <a:gd name="T59" fmla="*/ 166 h 220"/>
                <a:gd name="T60" fmla="*/ 70 w 609"/>
                <a:gd name="T61" fmla="*/ 182 h 220"/>
                <a:gd name="T62" fmla="*/ 31 w 609"/>
                <a:gd name="T63" fmla="*/ 201 h 220"/>
                <a:gd name="T64" fmla="*/ 8 w 609"/>
                <a:gd name="T65" fmla="*/ 219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9"/>
                <a:gd name="T100" fmla="*/ 0 h 220"/>
                <a:gd name="T101" fmla="*/ 609 w 609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1" name="Freeform 158"/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>
                <a:gd name="T0" fmla="*/ 10 w 608"/>
                <a:gd name="T1" fmla="*/ 143 h 220"/>
                <a:gd name="T2" fmla="*/ 43 w 608"/>
                <a:gd name="T3" fmla="*/ 124 h 220"/>
                <a:gd name="T4" fmla="*/ 84 w 608"/>
                <a:gd name="T5" fmla="*/ 101 h 220"/>
                <a:gd name="T6" fmla="*/ 130 w 608"/>
                <a:gd name="T7" fmla="*/ 78 h 220"/>
                <a:gd name="T8" fmla="*/ 181 w 608"/>
                <a:gd name="T9" fmla="*/ 61 h 220"/>
                <a:gd name="T10" fmla="*/ 204 w 608"/>
                <a:gd name="T11" fmla="*/ 55 h 220"/>
                <a:gd name="T12" fmla="*/ 259 w 608"/>
                <a:gd name="T13" fmla="*/ 46 h 220"/>
                <a:gd name="T14" fmla="*/ 322 w 608"/>
                <a:gd name="T15" fmla="*/ 39 h 220"/>
                <a:gd name="T16" fmla="*/ 383 w 608"/>
                <a:gd name="T17" fmla="*/ 36 h 220"/>
                <a:gd name="T18" fmla="*/ 440 w 608"/>
                <a:gd name="T19" fmla="*/ 34 h 220"/>
                <a:gd name="T20" fmla="*/ 484 w 608"/>
                <a:gd name="T21" fmla="*/ 31 h 220"/>
                <a:gd name="T22" fmla="*/ 501 w 608"/>
                <a:gd name="T23" fmla="*/ 31 h 220"/>
                <a:gd name="T24" fmla="*/ 533 w 608"/>
                <a:gd name="T25" fmla="*/ 31 h 220"/>
                <a:gd name="T26" fmla="*/ 558 w 608"/>
                <a:gd name="T27" fmla="*/ 25 h 220"/>
                <a:gd name="T28" fmla="*/ 579 w 608"/>
                <a:gd name="T29" fmla="*/ 18 h 220"/>
                <a:gd name="T30" fmla="*/ 598 w 608"/>
                <a:gd name="T31" fmla="*/ 6 h 220"/>
                <a:gd name="T32" fmla="*/ 607 w 608"/>
                <a:gd name="T33" fmla="*/ 0 h 220"/>
                <a:gd name="T34" fmla="*/ 604 w 608"/>
                <a:gd name="T35" fmla="*/ 6 h 220"/>
                <a:gd name="T36" fmla="*/ 596 w 608"/>
                <a:gd name="T37" fmla="*/ 25 h 220"/>
                <a:gd name="T38" fmla="*/ 586 w 608"/>
                <a:gd name="T39" fmla="*/ 50 h 220"/>
                <a:gd name="T40" fmla="*/ 568 w 608"/>
                <a:gd name="T41" fmla="*/ 73 h 220"/>
                <a:gd name="T42" fmla="*/ 549 w 608"/>
                <a:gd name="T43" fmla="*/ 92 h 220"/>
                <a:gd name="T44" fmla="*/ 539 w 608"/>
                <a:gd name="T45" fmla="*/ 101 h 220"/>
                <a:gd name="T46" fmla="*/ 512 w 608"/>
                <a:gd name="T47" fmla="*/ 117 h 220"/>
                <a:gd name="T48" fmla="*/ 471 w 608"/>
                <a:gd name="T49" fmla="*/ 136 h 220"/>
                <a:gd name="T50" fmla="*/ 413 w 608"/>
                <a:gd name="T51" fmla="*/ 151 h 220"/>
                <a:gd name="T52" fmla="*/ 337 w 608"/>
                <a:gd name="T53" fmla="*/ 156 h 220"/>
                <a:gd name="T54" fmla="*/ 291 w 608"/>
                <a:gd name="T55" fmla="*/ 156 h 220"/>
                <a:gd name="T56" fmla="*/ 197 w 608"/>
                <a:gd name="T57" fmla="*/ 156 h 220"/>
                <a:gd name="T58" fmla="*/ 126 w 608"/>
                <a:gd name="T59" fmla="*/ 163 h 220"/>
                <a:gd name="T60" fmla="*/ 69 w 608"/>
                <a:gd name="T61" fmla="*/ 183 h 220"/>
                <a:gd name="T62" fmla="*/ 31 w 608"/>
                <a:gd name="T63" fmla="*/ 202 h 220"/>
                <a:gd name="T64" fmla="*/ 6 w 608"/>
                <a:gd name="T65" fmla="*/ 219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8"/>
                <a:gd name="T100" fmla="*/ 0 h 220"/>
                <a:gd name="T101" fmla="*/ 608 w 608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  <a:lnTo>
                    <a:pt x="0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2" name="Freeform 159"/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>
                <a:gd name="T0" fmla="*/ 10 w 608"/>
                <a:gd name="T1" fmla="*/ 143 h 220"/>
                <a:gd name="T2" fmla="*/ 43 w 608"/>
                <a:gd name="T3" fmla="*/ 124 h 220"/>
                <a:gd name="T4" fmla="*/ 84 w 608"/>
                <a:gd name="T5" fmla="*/ 101 h 220"/>
                <a:gd name="T6" fmla="*/ 130 w 608"/>
                <a:gd name="T7" fmla="*/ 78 h 220"/>
                <a:gd name="T8" fmla="*/ 181 w 608"/>
                <a:gd name="T9" fmla="*/ 61 h 220"/>
                <a:gd name="T10" fmla="*/ 204 w 608"/>
                <a:gd name="T11" fmla="*/ 55 h 220"/>
                <a:gd name="T12" fmla="*/ 259 w 608"/>
                <a:gd name="T13" fmla="*/ 46 h 220"/>
                <a:gd name="T14" fmla="*/ 322 w 608"/>
                <a:gd name="T15" fmla="*/ 39 h 220"/>
                <a:gd name="T16" fmla="*/ 383 w 608"/>
                <a:gd name="T17" fmla="*/ 36 h 220"/>
                <a:gd name="T18" fmla="*/ 440 w 608"/>
                <a:gd name="T19" fmla="*/ 34 h 220"/>
                <a:gd name="T20" fmla="*/ 484 w 608"/>
                <a:gd name="T21" fmla="*/ 31 h 220"/>
                <a:gd name="T22" fmla="*/ 501 w 608"/>
                <a:gd name="T23" fmla="*/ 31 h 220"/>
                <a:gd name="T24" fmla="*/ 533 w 608"/>
                <a:gd name="T25" fmla="*/ 31 h 220"/>
                <a:gd name="T26" fmla="*/ 558 w 608"/>
                <a:gd name="T27" fmla="*/ 25 h 220"/>
                <a:gd name="T28" fmla="*/ 579 w 608"/>
                <a:gd name="T29" fmla="*/ 18 h 220"/>
                <a:gd name="T30" fmla="*/ 598 w 608"/>
                <a:gd name="T31" fmla="*/ 6 h 220"/>
                <a:gd name="T32" fmla="*/ 607 w 608"/>
                <a:gd name="T33" fmla="*/ 0 h 220"/>
                <a:gd name="T34" fmla="*/ 604 w 608"/>
                <a:gd name="T35" fmla="*/ 6 h 220"/>
                <a:gd name="T36" fmla="*/ 596 w 608"/>
                <a:gd name="T37" fmla="*/ 25 h 220"/>
                <a:gd name="T38" fmla="*/ 586 w 608"/>
                <a:gd name="T39" fmla="*/ 50 h 220"/>
                <a:gd name="T40" fmla="*/ 568 w 608"/>
                <a:gd name="T41" fmla="*/ 73 h 220"/>
                <a:gd name="T42" fmla="*/ 549 w 608"/>
                <a:gd name="T43" fmla="*/ 92 h 220"/>
                <a:gd name="T44" fmla="*/ 539 w 608"/>
                <a:gd name="T45" fmla="*/ 101 h 220"/>
                <a:gd name="T46" fmla="*/ 512 w 608"/>
                <a:gd name="T47" fmla="*/ 117 h 220"/>
                <a:gd name="T48" fmla="*/ 471 w 608"/>
                <a:gd name="T49" fmla="*/ 136 h 220"/>
                <a:gd name="T50" fmla="*/ 413 w 608"/>
                <a:gd name="T51" fmla="*/ 151 h 220"/>
                <a:gd name="T52" fmla="*/ 337 w 608"/>
                <a:gd name="T53" fmla="*/ 156 h 220"/>
                <a:gd name="T54" fmla="*/ 291 w 608"/>
                <a:gd name="T55" fmla="*/ 156 h 220"/>
                <a:gd name="T56" fmla="*/ 197 w 608"/>
                <a:gd name="T57" fmla="*/ 156 h 220"/>
                <a:gd name="T58" fmla="*/ 126 w 608"/>
                <a:gd name="T59" fmla="*/ 163 h 220"/>
                <a:gd name="T60" fmla="*/ 69 w 608"/>
                <a:gd name="T61" fmla="*/ 183 h 220"/>
                <a:gd name="T62" fmla="*/ 31 w 608"/>
                <a:gd name="T63" fmla="*/ 202 h 220"/>
                <a:gd name="T64" fmla="*/ 6 w 608"/>
                <a:gd name="T65" fmla="*/ 219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8"/>
                <a:gd name="T100" fmla="*/ 0 h 220"/>
                <a:gd name="T101" fmla="*/ 608 w 608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3" name="Freeform 160"/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>
                <a:gd name="T0" fmla="*/ 0 w 482"/>
                <a:gd name="T1" fmla="*/ 82 h 146"/>
                <a:gd name="T2" fmla="*/ 7 w 482"/>
                <a:gd name="T3" fmla="*/ 75 h 146"/>
                <a:gd name="T4" fmla="*/ 16 w 482"/>
                <a:gd name="T5" fmla="*/ 69 h 146"/>
                <a:gd name="T6" fmla="*/ 27 w 482"/>
                <a:gd name="T7" fmla="*/ 60 h 146"/>
                <a:gd name="T8" fmla="*/ 37 w 482"/>
                <a:gd name="T9" fmla="*/ 52 h 146"/>
                <a:gd name="T10" fmla="*/ 48 w 482"/>
                <a:gd name="T11" fmla="*/ 46 h 146"/>
                <a:gd name="T12" fmla="*/ 60 w 482"/>
                <a:gd name="T13" fmla="*/ 37 h 146"/>
                <a:gd name="T14" fmla="*/ 71 w 482"/>
                <a:gd name="T15" fmla="*/ 31 h 146"/>
                <a:gd name="T16" fmla="*/ 85 w 482"/>
                <a:gd name="T17" fmla="*/ 25 h 146"/>
                <a:gd name="T18" fmla="*/ 101 w 482"/>
                <a:gd name="T19" fmla="*/ 20 h 146"/>
                <a:gd name="T20" fmla="*/ 115 w 482"/>
                <a:gd name="T21" fmla="*/ 16 h 146"/>
                <a:gd name="T22" fmla="*/ 115 w 482"/>
                <a:gd name="T23" fmla="*/ 16 h 146"/>
                <a:gd name="T24" fmla="*/ 134 w 482"/>
                <a:gd name="T25" fmla="*/ 16 h 146"/>
                <a:gd name="T26" fmla="*/ 156 w 482"/>
                <a:gd name="T27" fmla="*/ 14 h 146"/>
                <a:gd name="T28" fmla="*/ 179 w 482"/>
                <a:gd name="T29" fmla="*/ 14 h 146"/>
                <a:gd name="T30" fmla="*/ 206 w 482"/>
                <a:gd name="T31" fmla="*/ 16 h 146"/>
                <a:gd name="T32" fmla="*/ 233 w 482"/>
                <a:gd name="T33" fmla="*/ 16 h 146"/>
                <a:gd name="T34" fmla="*/ 260 w 482"/>
                <a:gd name="T35" fmla="*/ 16 h 146"/>
                <a:gd name="T36" fmla="*/ 286 w 482"/>
                <a:gd name="T37" fmla="*/ 18 h 146"/>
                <a:gd name="T38" fmla="*/ 307 w 482"/>
                <a:gd name="T39" fmla="*/ 18 h 146"/>
                <a:gd name="T40" fmla="*/ 329 w 482"/>
                <a:gd name="T41" fmla="*/ 18 h 146"/>
                <a:gd name="T42" fmla="*/ 343 w 482"/>
                <a:gd name="T43" fmla="*/ 16 h 146"/>
                <a:gd name="T44" fmla="*/ 343 w 482"/>
                <a:gd name="T45" fmla="*/ 16 h 146"/>
                <a:gd name="T46" fmla="*/ 356 w 482"/>
                <a:gd name="T47" fmla="*/ 16 h 146"/>
                <a:gd name="T48" fmla="*/ 368 w 482"/>
                <a:gd name="T49" fmla="*/ 16 h 146"/>
                <a:gd name="T50" fmla="*/ 383 w 482"/>
                <a:gd name="T51" fmla="*/ 14 h 146"/>
                <a:gd name="T52" fmla="*/ 398 w 482"/>
                <a:gd name="T53" fmla="*/ 14 h 146"/>
                <a:gd name="T54" fmla="*/ 410 w 482"/>
                <a:gd name="T55" fmla="*/ 12 h 146"/>
                <a:gd name="T56" fmla="*/ 425 w 482"/>
                <a:gd name="T57" fmla="*/ 12 h 146"/>
                <a:gd name="T58" fmla="*/ 440 w 482"/>
                <a:gd name="T59" fmla="*/ 8 h 146"/>
                <a:gd name="T60" fmla="*/ 455 w 482"/>
                <a:gd name="T61" fmla="*/ 6 h 146"/>
                <a:gd name="T62" fmla="*/ 467 w 482"/>
                <a:gd name="T63" fmla="*/ 4 h 146"/>
                <a:gd name="T64" fmla="*/ 481 w 482"/>
                <a:gd name="T65" fmla="*/ 0 h 146"/>
                <a:gd name="T66" fmla="*/ 481 w 482"/>
                <a:gd name="T67" fmla="*/ 0 h 146"/>
                <a:gd name="T68" fmla="*/ 478 w 482"/>
                <a:gd name="T69" fmla="*/ 2 h 146"/>
                <a:gd name="T70" fmla="*/ 467 w 482"/>
                <a:gd name="T71" fmla="*/ 8 h 146"/>
                <a:gd name="T72" fmla="*/ 453 w 482"/>
                <a:gd name="T73" fmla="*/ 20 h 146"/>
                <a:gd name="T74" fmla="*/ 432 w 482"/>
                <a:gd name="T75" fmla="*/ 34 h 146"/>
                <a:gd name="T76" fmla="*/ 410 w 482"/>
                <a:gd name="T77" fmla="*/ 48 h 146"/>
                <a:gd name="T78" fmla="*/ 385 w 482"/>
                <a:gd name="T79" fmla="*/ 64 h 146"/>
                <a:gd name="T80" fmla="*/ 357 w 482"/>
                <a:gd name="T81" fmla="*/ 77 h 146"/>
                <a:gd name="T82" fmla="*/ 331 w 482"/>
                <a:gd name="T83" fmla="*/ 92 h 146"/>
                <a:gd name="T84" fmla="*/ 303 w 482"/>
                <a:gd name="T85" fmla="*/ 103 h 146"/>
                <a:gd name="T86" fmla="*/ 280 w 482"/>
                <a:gd name="T87" fmla="*/ 110 h 146"/>
                <a:gd name="T88" fmla="*/ 280 w 482"/>
                <a:gd name="T89" fmla="*/ 110 h 146"/>
                <a:gd name="T90" fmla="*/ 255 w 482"/>
                <a:gd name="T91" fmla="*/ 117 h 146"/>
                <a:gd name="T92" fmla="*/ 227 w 482"/>
                <a:gd name="T93" fmla="*/ 124 h 146"/>
                <a:gd name="T94" fmla="*/ 200 w 482"/>
                <a:gd name="T95" fmla="*/ 130 h 146"/>
                <a:gd name="T96" fmla="*/ 170 w 482"/>
                <a:gd name="T97" fmla="*/ 134 h 146"/>
                <a:gd name="T98" fmla="*/ 140 w 482"/>
                <a:gd name="T99" fmla="*/ 140 h 146"/>
                <a:gd name="T100" fmla="*/ 113 w 482"/>
                <a:gd name="T101" fmla="*/ 142 h 146"/>
                <a:gd name="T102" fmla="*/ 88 w 482"/>
                <a:gd name="T103" fmla="*/ 145 h 146"/>
                <a:gd name="T104" fmla="*/ 62 w 482"/>
                <a:gd name="T105" fmla="*/ 145 h 146"/>
                <a:gd name="T106" fmla="*/ 41 w 482"/>
                <a:gd name="T107" fmla="*/ 140 h 146"/>
                <a:gd name="T108" fmla="*/ 27 w 482"/>
                <a:gd name="T109" fmla="*/ 131 h 146"/>
                <a:gd name="T110" fmla="*/ 0 w 482"/>
                <a:gd name="T111" fmla="*/ 82 h 1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82"/>
                <a:gd name="T169" fmla="*/ 0 h 146"/>
                <a:gd name="T170" fmla="*/ 482 w 482"/>
                <a:gd name="T171" fmla="*/ 146 h 1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  <a:lnTo>
                    <a:pt x="0" y="8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4" name="Freeform 161"/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>
                <a:gd name="T0" fmla="*/ 0 w 482"/>
                <a:gd name="T1" fmla="*/ 82 h 146"/>
                <a:gd name="T2" fmla="*/ 7 w 482"/>
                <a:gd name="T3" fmla="*/ 75 h 146"/>
                <a:gd name="T4" fmla="*/ 16 w 482"/>
                <a:gd name="T5" fmla="*/ 69 h 146"/>
                <a:gd name="T6" fmla="*/ 27 w 482"/>
                <a:gd name="T7" fmla="*/ 60 h 146"/>
                <a:gd name="T8" fmla="*/ 37 w 482"/>
                <a:gd name="T9" fmla="*/ 52 h 146"/>
                <a:gd name="T10" fmla="*/ 48 w 482"/>
                <a:gd name="T11" fmla="*/ 46 h 146"/>
                <a:gd name="T12" fmla="*/ 60 w 482"/>
                <a:gd name="T13" fmla="*/ 37 h 146"/>
                <a:gd name="T14" fmla="*/ 71 w 482"/>
                <a:gd name="T15" fmla="*/ 31 h 146"/>
                <a:gd name="T16" fmla="*/ 85 w 482"/>
                <a:gd name="T17" fmla="*/ 25 h 146"/>
                <a:gd name="T18" fmla="*/ 101 w 482"/>
                <a:gd name="T19" fmla="*/ 20 h 146"/>
                <a:gd name="T20" fmla="*/ 115 w 482"/>
                <a:gd name="T21" fmla="*/ 16 h 146"/>
                <a:gd name="T22" fmla="*/ 115 w 482"/>
                <a:gd name="T23" fmla="*/ 16 h 146"/>
                <a:gd name="T24" fmla="*/ 134 w 482"/>
                <a:gd name="T25" fmla="*/ 16 h 146"/>
                <a:gd name="T26" fmla="*/ 156 w 482"/>
                <a:gd name="T27" fmla="*/ 14 h 146"/>
                <a:gd name="T28" fmla="*/ 179 w 482"/>
                <a:gd name="T29" fmla="*/ 14 h 146"/>
                <a:gd name="T30" fmla="*/ 206 w 482"/>
                <a:gd name="T31" fmla="*/ 16 h 146"/>
                <a:gd name="T32" fmla="*/ 233 w 482"/>
                <a:gd name="T33" fmla="*/ 16 h 146"/>
                <a:gd name="T34" fmla="*/ 260 w 482"/>
                <a:gd name="T35" fmla="*/ 16 h 146"/>
                <a:gd name="T36" fmla="*/ 286 w 482"/>
                <a:gd name="T37" fmla="*/ 18 h 146"/>
                <a:gd name="T38" fmla="*/ 307 w 482"/>
                <a:gd name="T39" fmla="*/ 18 h 146"/>
                <a:gd name="T40" fmla="*/ 329 w 482"/>
                <a:gd name="T41" fmla="*/ 18 h 146"/>
                <a:gd name="T42" fmla="*/ 343 w 482"/>
                <a:gd name="T43" fmla="*/ 16 h 146"/>
                <a:gd name="T44" fmla="*/ 343 w 482"/>
                <a:gd name="T45" fmla="*/ 16 h 146"/>
                <a:gd name="T46" fmla="*/ 356 w 482"/>
                <a:gd name="T47" fmla="*/ 16 h 146"/>
                <a:gd name="T48" fmla="*/ 368 w 482"/>
                <a:gd name="T49" fmla="*/ 16 h 146"/>
                <a:gd name="T50" fmla="*/ 383 w 482"/>
                <a:gd name="T51" fmla="*/ 14 h 146"/>
                <a:gd name="T52" fmla="*/ 398 w 482"/>
                <a:gd name="T53" fmla="*/ 14 h 146"/>
                <a:gd name="T54" fmla="*/ 410 w 482"/>
                <a:gd name="T55" fmla="*/ 12 h 146"/>
                <a:gd name="T56" fmla="*/ 425 w 482"/>
                <a:gd name="T57" fmla="*/ 12 h 146"/>
                <a:gd name="T58" fmla="*/ 440 w 482"/>
                <a:gd name="T59" fmla="*/ 8 h 146"/>
                <a:gd name="T60" fmla="*/ 455 w 482"/>
                <a:gd name="T61" fmla="*/ 6 h 146"/>
                <a:gd name="T62" fmla="*/ 467 w 482"/>
                <a:gd name="T63" fmla="*/ 4 h 146"/>
                <a:gd name="T64" fmla="*/ 481 w 482"/>
                <a:gd name="T65" fmla="*/ 0 h 146"/>
                <a:gd name="T66" fmla="*/ 481 w 482"/>
                <a:gd name="T67" fmla="*/ 0 h 146"/>
                <a:gd name="T68" fmla="*/ 478 w 482"/>
                <a:gd name="T69" fmla="*/ 2 h 146"/>
                <a:gd name="T70" fmla="*/ 467 w 482"/>
                <a:gd name="T71" fmla="*/ 8 h 146"/>
                <a:gd name="T72" fmla="*/ 453 w 482"/>
                <a:gd name="T73" fmla="*/ 20 h 146"/>
                <a:gd name="T74" fmla="*/ 432 w 482"/>
                <a:gd name="T75" fmla="*/ 34 h 146"/>
                <a:gd name="T76" fmla="*/ 410 w 482"/>
                <a:gd name="T77" fmla="*/ 48 h 146"/>
                <a:gd name="T78" fmla="*/ 385 w 482"/>
                <a:gd name="T79" fmla="*/ 64 h 146"/>
                <a:gd name="T80" fmla="*/ 357 w 482"/>
                <a:gd name="T81" fmla="*/ 77 h 146"/>
                <a:gd name="T82" fmla="*/ 331 w 482"/>
                <a:gd name="T83" fmla="*/ 92 h 146"/>
                <a:gd name="T84" fmla="*/ 303 w 482"/>
                <a:gd name="T85" fmla="*/ 103 h 146"/>
                <a:gd name="T86" fmla="*/ 280 w 482"/>
                <a:gd name="T87" fmla="*/ 110 h 146"/>
                <a:gd name="T88" fmla="*/ 280 w 482"/>
                <a:gd name="T89" fmla="*/ 110 h 146"/>
                <a:gd name="T90" fmla="*/ 255 w 482"/>
                <a:gd name="T91" fmla="*/ 117 h 146"/>
                <a:gd name="T92" fmla="*/ 227 w 482"/>
                <a:gd name="T93" fmla="*/ 124 h 146"/>
                <a:gd name="T94" fmla="*/ 200 w 482"/>
                <a:gd name="T95" fmla="*/ 130 h 146"/>
                <a:gd name="T96" fmla="*/ 170 w 482"/>
                <a:gd name="T97" fmla="*/ 134 h 146"/>
                <a:gd name="T98" fmla="*/ 140 w 482"/>
                <a:gd name="T99" fmla="*/ 140 h 146"/>
                <a:gd name="T100" fmla="*/ 113 w 482"/>
                <a:gd name="T101" fmla="*/ 142 h 146"/>
                <a:gd name="T102" fmla="*/ 88 w 482"/>
                <a:gd name="T103" fmla="*/ 145 h 146"/>
                <a:gd name="T104" fmla="*/ 62 w 482"/>
                <a:gd name="T105" fmla="*/ 145 h 146"/>
                <a:gd name="T106" fmla="*/ 41 w 482"/>
                <a:gd name="T107" fmla="*/ 140 h 146"/>
                <a:gd name="T108" fmla="*/ 27 w 482"/>
                <a:gd name="T109" fmla="*/ 131 h 1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2"/>
                <a:gd name="T166" fmla="*/ 0 h 146"/>
                <a:gd name="T167" fmla="*/ 482 w 482"/>
                <a:gd name="T168" fmla="*/ 146 h 1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5" name="Freeform 162"/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>
                <a:gd name="T0" fmla="*/ 0 w 482"/>
                <a:gd name="T1" fmla="*/ 82 h 146"/>
                <a:gd name="T2" fmla="*/ 8 w 482"/>
                <a:gd name="T3" fmla="*/ 75 h 146"/>
                <a:gd name="T4" fmla="*/ 16 w 482"/>
                <a:gd name="T5" fmla="*/ 69 h 146"/>
                <a:gd name="T6" fmla="*/ 25 w 482"/>
                <a:gd name="T7" fmla="*/ 61 h 146"/>
                <a:gd name="T8" fmla="*/ 36 w 482"/>
                <a:gd name="T9" fmla="*/ 54 h 146"/>
                <a:gd name="T10" fmla="*/ 48 w 482"/>
                <a:gd name="T11" fmla="*/ 46 h 146"/>
                <a:gd name="T12" fmla="*/ 59 w 482"/>
                <a:gd name="T13" fmla="*/ 38 h 146"/>
                <a:gd name="T14" fmla="*/ 71 w 482"/>
                <a:gd name="T15" fmla="*/ 34 h 146"/>
                <a:gd name="T16" fmla="*/ 86 w 482"/>
                <a:gd name="T17" fmla="*/ 27 h 146"/>
                <a:gd name="T18" fmla="*/ 101 w 482"/>
                <a:gd name="T19" fmla="*/ 20 h 146"/>
                <a:gd name="T20" fmla="*/ 115 w 482"/>
                <a:gd name="T21" fmla="*/ 18 h 146"/>
                <a:gd name="T22" fmla="*/ 115 w 482"/>
                <a:gd name="T23" fmla="*/ 18 h 146"/>
                <a:gd name="T24" fmla="*/ 133 w 482"/>
                <a:gd name="T25" fmla="*/ 17 h 146"/>
                <a:gd name="T26" fmla="*/ 154 w 482"/>
                <a:gd name="T27" fmla="*/ 17 h 146"/>
                <a:gd name="T28" fmla="*/ 179 w 482"/>
                <a:gd name="T29" fmla="*/ 17 h 146"/>
                <a:gd name="T30" fmla="*/ 206 w 482"/>
                <a:gd name="T31" fmla="*/ 17 h 146"/>
                <a:gd name="T32" fmla="*/ 232 w 482"/>
                <a:gd name="T33" fmla="*/ 17 h 146"/>
                <a:gd name="T34" fmla="*/ 259 w 482"/>
                <a:gd name="T35" fmla="*/ 18 h 146"/>
                <a:gd name="T36" fmla="*/ 285 w 482"/>
                <a:gd name="T37" fmla="*/ 18 h 146"/>
                <a:gd name="T38" fmla="*/ 308 w 482"/>
                <a:gd name="T39" fmla="*/ 18 h 146"/>
                <a:gd name="T40" fmla="*/ 326 w 482"/>
                <a:gd name="T41" fmla="*/ 18 h 146"/>
                <a:gd name="T42" fmla="*/ 341 w 482"/>
                <a:gd name="T43" fmla="*/ 18 h 146"/>
                <a:gd name="T44" fmla="*/ 341 w 482"/>
                <a:gd name="T45" fmla="*/ 18 h 146"/>
                <a:gd name="T46" fmla="*/ 354 w 482"/>
                <a:gd name="T47" fmla="*/ 17 h 146"/>
                <a:gd name="T48" fmla="*/ 368 w 482"/>
                <a:gd name="T49" fmla="*/ 17 h 146"/>
                <a:gd name="T50" fmla="*/ 381 w 482"/>
                <a:gd name="T51" fmla="*/ 17 h 146"/>
                <a:gd name="T52" fmla="*/ 396 w 482"/>
                <a:gd name="T53" fmla="*/ 15 h 146"/>
                <a:gd name="T54" fmla="*/ 411 w 482"/>
                <a:gd name="T55" fmla="*/ 15 h 146"/>
                <a:gd name="T56" fmla="*/ 425 w 482"/>
                <a:gd name="T57" fmla="*/ 13 h 146"/>
                <a:gd name="T58" fmla="*/ 440 w 482"/>
                <a:gd name="T59" fmla="*/ 10 h 146"/>
                <a:gd name="T60" fmla="*/ 453 w 482"/>
                <a:gd name="T61" fmla="*/ 8 h 146"/>
                <a:gd name="T62" fmla="*/ 467 w 482"/>
                <a:gd name="T63" fmla="*/ 4 h 146"/>
                <a:gd name="T64" fmla="*/ 481 w 482"/>
                <a:gd name="T65" fmla="*/ 0 h 146"/>
                <a:gd name="T66" fmla="*/ 481 w 482"/>
                <a:gd name="T67" fmla="*/ 0 h 146"/>
                <a:gd name="T68" fmla="*/ 476 w 482"/>
                <a:gd name="T69" fmla="*/ 4 h 146"/>
                <a:gd name="T70" fmla="*/ 465 w 482"/>
                <a:gd name="T71" fmla="*/ 10 h 146"/>
                <a:gd name="T72" fmla="*/ 451 w 482"/>
                <a:gd name="T73" fmla="*/ 20 h 146"/>
                <a:gd name="T74" fmla="*/ 432 w 482"/>
                <a:gd name="T75" fmla="*/ 34 h 146"/>
                <a:gd name="T76" fmla="*/ 409 w 482"/>
                <a:gd name="T77" fmla="*/ 48 h 146"/>
                <a:gd name="T78" fmla="*/ 384 w 482"/>
                <a:gd name="T79" fmla="*/ 65 h 146"/>
                <a:gd name="T80" fmla="*/ 356 w 482"/>
                <a:gd name="T81" fmla="*/ 80 h 146"/>
                <a:gd name="T82" fmla="*/ 329 w 482"/>
                <a:gd name="T83" fmla="*/ 94 h 146"/>
                <a:gd name="T84" fmla="*/ 303 w 482"/>
                <a:gd name="T85" fmla="*/ 105 h 146"/>
                <a:gd name="T86" fmla="*/ 278 w 482"/>
                <a:gd name="T87" fmla="*/ 112 h 146"/>
                <a:gd name="T88" fmla="*/ 278 w 482"/>
                <a:gd name="T89" fmla="*/ 112 h 146"/>
                <a:gd name="T90" fmla="*/ 255 w 482"/>
                <a:gd name="T91" fmla="*/ 117 h 146"/>
                <a:gd name="T92" fmla="*/ 227 w 482"/>
                <a:gd name="T93" fmla="*/ 124 h 146"/>
                <a:gd name="T94" fmla="*/ 198 w 482"/>
                <a:gd name="T95" fmla="*/ 130 h 146"/>
                <a:gd name="T96" fmla="*/ 168 w 482"/>
                <a:gd name="T97" fmla="*/ 137 h 146"/>
                <a:gd name="T98" fmla="*/ 140 w 482"/>
                <a:gd name="T99" fmla="*/ 140 h 146"/>
                <a:gd name="T100" fmla="*/ 113 w 482"/>
                <a:gd name="T101" fmla="*/ 145 h 146"/>
                <a:gd name="T102" fmla="*/ 86 w 482"/>
                <a:gd name="T103" fmla="*/ 145 h 146"/>
                <a:gd name="T104" fmla="*/ 62 w 482"/>
                <a:gd name="T105" fmla="*/ 145 h 146"/>
                <a:gd name="T106" fmla="*/ 41 w 482"/>
                <a:gd name="T107" fmla="*/ 140 h 146"/>
                <a:gd name="T108" fmla="*/ 25 w 482"/>
                <a:gd name="T109" fmla="*/ 135 h 146"/>
                <a:gd name="T110" fmla="*/ 0 w 482"/>
                <a:gd name="T111" fmla="*/ 82 h 1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82"/>
                <a:gd name="T169" fmla="*/ 0 h 146"/>
                <a:gd name="T170" fmla="*/ 482 w 482"/>
                <a:gd name="T171" fmla="*/ 146 h 1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  <a:lnTo>
                    <a:pt x="0" y="8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6" name="Freeform 163"/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>
                <a:gd name="T0" fmla="*/ 0 w 482"/>
                <a:gd name="T1" fmla="*/ 82 h 146"/>
                <a:gd name="T2" fmla="*/ 8 w 482"/>
                <a:gd name="T3" fmla="*/ 75 h 146"/>
                <a:gd name="T4" fmla="*/ 16 w 482"/>
                <a:gd name="T5" fmla="*/ 69 h 146"/>
                <a:gd name="T6" fmla="*/ 25 w 482"/>
                <a:gd name="T7" fmla="*/ 61 h 146"/>
                <a:gd name="T8" fmla="*/ 36 w 482"/>
                <a:gd name="T9" fmla="*/ 54 h 146"/>
                <a:gd name="T10" fmla="*/ 48 w 482"/>
                <a:gd name="T11" fmla="*/ 46 h 146"/>
                <a:gd name="T12" fmla="*/ 59 w 482"/>
                <a:gd name="T13" fmla="*/ 38 h 146"/>
                <a:gd name="T14" fmla="*/ 71 w 482"/>
                <a:gd name="T15" fmla="*/ 34 h 146"/>
                <a:gd name="T16" fmla="*/ 86 w 482"/>
                <a:gd name="T17" fmla="*/ 27 h 146"/>
                <a:gd name="T18" fmla="*/ 101 w 482"/>
                <a:gd name="T19" fmla="*/ 20 h 146"/>
                <a:gd name="T20" fmla="*/ 115 w 482"/>
                <a:gd name="T21" fmla="*/ 18 h 146"/>
                <a:gd name="T22" fmla="*/ 115 w 482"/>
                <a:gd name="T23" fmla="*/ 18 h 146"/>
                <a:gd name="T24" fmla="*/ 133 w 482"/>
                <a:gd name="T25" fmla="*/ 17 h 146"/>
                <a:gd name="T26" fmla="*/ 154 w 482"/>
                <a:gd name="T27" fmla="*/ 17 h 146"/>
                <a:gd name="T28" fmla="*/ 179 w 482"/>
                <a:gd name="T29" fmla="*/ 17 h 146"/>
                <a:gd name="T30" fmla="*/ 206 w 482"/>
                <a:gd name="T31" fmla="*/ 17 h 146"/>
                <a:gd name="T32" fmla="*/ 232 w 482"/>
                <a:gd name="T33" fmla="*/ 17 h 146"/>
                <a:gd name="T34" fmla="*/ 259 w 482"/>
                <a:gd name="T35" fmla="*/ 18 h 146"/>
                <a:gd name="T36" fmla="*/ 285 w 482"/>
                <a:gd name="T37" fmla="*/ 18 h 146"/>
                <a:gd name="T38" fmla="*/ 308 w 482"/>
                <a:gd name="T39" fmla="*/ 18 h 146"/>
                <a:gd name="T40" fmla="*/ 326 w 482"/>
                <a:gd name="T41" fmla="*/ 18 h 146"/>
                <a:gd name="T42" fmla="*/ 341 w 482"/>
                <a:gd name="T43" fmla="*/ 18 h 146"/>
                <a:gd name="T44" fmla="*/ 341 w 482"/>
                <a:gd name="T45" fmla="*/ 18 h 146"/>
                <a:gd name="T46" fmla="*/ 354 w 482"/>
                <a:gd name="T47" fmla="*/ 17 h 146"/>
                <a:gd name="T48" fmla="*/ 368 w 482"/>
                <a:gd name="T49" fmla="*/ 17 h 146"/>
                <a:gd name="T50" fmla="*/ 381 w 482"/>
                <a:gd name="T51" fmla="*/ 17 h 146"/>
                <a:gd name="T52" fmla="*/ 396 w 482"/>
                <a:gd name="T53" fmla="*/ 15 h 146"/>
                <a:gd name="T54" fmla="*/ 411 w 482"/>
                <a:gd name="T55" fmla="*/ 15 h 146"/>
                <a:gd name="T56" fmla="*/ 425 w 482"/>
                <a:gd name="T57" fmla="*/ 13 h 146"/>
                <a:gd name="T58" fmla="*/ 440 w 482"/>
                <a:gd name="T59" fmla="*/ 10 h 146"/>
                <a:gd name="T60" fmla="*/ 453 w 482"/>
                <a:gd name="T61" fmla="*/ 8 h 146"/>
                <a:gd name="T62" fmla="*/ 467 w 482"/>
                <a:gd name="T63" fmla="*/ 4 h 146"/>
                <a:gd name="T64" fmla="*/ 481 w 482"/>
                <a:gd name="T65" fmla="*/ 0 h 146"/>
                <a:gd name="T66" fmla="*/ 481 w 482"/>
                <a:gd name="T67" fmla="*/ 0 h 146"/>
                <a:gd name="T68" fmla="*/ 476 w 482"/>
                <a:gd name="T69" fmla="*/ 4 h 146"/>
                <a:gd name="T70" fmla="*/ 465 w 482"/>
                <a:gd name="T71" fmla="*/ 10 h 146"/>
                <a:gd name="T72" fmla="*/ 451 w 482"/>
                <a:gd name="T73" fmla="*/ 20 h 146"/>
                <a:gd name="T74" fmla="*/ 432 w 482"/>
                <a:gd name="T75" fmla="*/ 34 h 146"/>
                <a:gd name="T76" fmla="*/ 409 w 482"/>
                <a:gd name="T77" fmla="*/ 48 h 146"/>
                <a:gd name="T78" fmla="*/ 384 w 482"/>
                <a:gd name="T79" fmla="*/ 65 h 146"/>
                <a:gd name="T80" fmla="*/ 356 w 482"/>
                <a:gd name="T81" fmla="*/ 80 h 146"/>
                <a:gd name="T82" fmla="*/ 329 w 482"/>
                <a:gd name="T83" fmla="*/ 94 h 146"/>
                <a:gd name="T84" fmla="*/ 303 w 482"/>
                <a:gd name="T85" fmla="*/ 105 h 146"/>
                <a:gd name="T86" fmla="*/ 278 w 482"/>
                <a:gd name="T87" fmla="*/ 112 h 146"/>
                <a:gd name="T88" fmla="*/ 278 w 482"/>
                <a:gd name="T89" fmla="*/ 112 h 146"/>
                <a:gd name="T90" fmla="*/ 255 w 482"/>
                <a:gd name="T91" fmla="*/ 117 h 146"/>
                <a:gd name="T92" fmla="*/ 227 w 482"/>
                <a:gd name="T93" fmla="*/ 124 h 146"/>
                <a:gd name="T94" fmla="*/ 198 w 482"/>
                <a:gd name="T95" fmla="*/ 130 h 146"/>
                <a:gd name="T96" fmla="*/ 168 w 482"/>
                <a:gd name="T97" fmla="*/ 137 h 146"/>
                <a:gd name="T98" fmla="*/ 140 w 482"/>
                <a:gd name="T99" fmla="*/ 140 h 146"/>
                <a:gd name="T100" fmla="*/ 113 w 482"/>
                <a:gd name="T101" fmla="*/ 145 h 146"/>
                <a:gd name="T102" fmla="*/ 86 w 482"/>
                <a:gd name="T103" fmla="*/ 145 h 146"/>
                <a:gd name="T104" fmla="*/ 62 w 482"/>
                <a:gd name="T105" fmla="*/ 145 h 146"/>
                <a:gd name="T106" fmla="*/ 41 w 482"/>
                <a:gd name="T107" fmla="*/ 140 h 146"/>
                <a:gd name="T108" fmla="*/ 25 w 482"/>
                <a:gd name="T109" fmla="*/ 135 h 1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2"/>
                <a:gd name="T166" fmla="*/ 0 h 146"/>
                <a:gd name="T167" fmla="*/ 482 w 482"/>
                <a:gd name="T168" fmla="*/ 146 h 1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7" name="Freeform 164"/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>
                <a:gd name="T0" fmla="*/ 78 w 113"/>
                <a:gd name="T1" fmla="*/ 388 h 389"/>
                <a:gd name="T2" fmla="*/ 84 w 113"/>
                <a:gd name="T3" fmla="*/ 367 h 389"/>
                <a:gd name="T4" fmla="*/ 93 w 113"/>
                <a:gd name="T5" fmla="*/ 337 h 389"/>
                <a:gd name="T6" fmla="*/ 99 w 113"/>
                <a:gd name="T7" fmla="*/ 302 h 389"/>
                <a:gd name="T8" fmla="*/ 105 w 113"/>
                <a:gd name="T9" fmla="*/ 261 h 389"/>
                <a:gd name="T10" fmla="*/ 109 w 113"/>
                <a:gd name="T11" fmla="*/ 219 h 389"/>
                <a:gd name="T12" fmla="*/ 112 w 113"/>
                <a:gd name="T13" fmla="*/ 173 h 389"/>
                <a:gd name="T14" fmla="*/ 107 w 113"/>
                <a:gd name="T15" fmla="*/ 126 h 389"/>
                <a:gd name="T16" fmla="*/ 99 w 113"/>
                <a:gd name="T17" fmla="*/ 82 h 389"/>
                <a:gd name="T18" fmla="*/ 84 w 113"/>
                <a:gd name="T19" fmla="*/ 40 h 389"/>
                <a:gd name="T20" fmla="*/ 63 w 113"/>
                <a:gd name="T21" fmla="*/ 0 h 389"/>
                <a:gd name="T22" fmla="*/ 63 w 113"/>
                <a:gd name="T23" fmla="*/ 0 h 389"/>
                <a:gd name="T24" fmla="*/ 63 w 113"/>
                <a:gd name="T25" fmla="*/ 2 h 389"/>
                <a:gd name="T26" fmla="*/ 58 w 113"/>
                <a:gd name="T27" fmla="*/ 8 h 389"/>
                <a:gd name="T28" fmla="*/ 51 w 113"/>
                <a:gd name="T29" fmla="*/ 15 h 389"/>
                <a:gd name="T30" fmla="*/ 44 w 113"/>
                <a:gd name="T31" fmla="*/ 27 h 389"/>
                <a:gd name="T32" fmla="*/ 33 w 113"/>
                <a:gd name="T33" fmla="*/ 40 h 389"/>
                <a:gd name="T34" fmla="*/ 25 w 113"/>
                <a:gd name="T35" fmla="*/ 57 h 389"/>
                <a:gd name="T36" fmla="*/ 16 w 113"/>
                <a:gd name="T37" fmla="*/ 76 h 389"/>
                <a:gd name="T38" fmla="*/ 9 w 113"/>
                <a:gd name="T39" fmla="*/ 94 h 389"/>
                <a:gd name="T40" fmla="*/ 3 w 113"/>
                <a:gd name="T41" fmla="*/ 117 h 389"/>
                <a:gd name="T42" fmla="*/ 0 w 113"/>
                <a:gd name="T43" fmla="*/ 143 h 389"/>
                <a:gd name="T44" fmla="*/ 78 w 113"/>
                <a:gd name="T45" fmla="*/ 388 h 38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89"/>
                <a:gd name="T71" fmla="*/ 113 w 113"/>
                <a:gd name="T72" fmla="*/ 389 h 38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  <a:lnTo>
                    <a:pt x="78" y="38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8" name="Freeform 165"/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>
                <a:gd name="T0" fmla="*/ 78 w 113"/>
                <a:gd name="T1" fmla="*/ 388 h 389"/>
                <a:gd name="T2" fmla="*/ 84 w 113"/>
                <a:gd name="T3" fmla="*/ 367 h 389"/>
                <a:gd name="T4" fmla="*/ 93 w 113"/>
                <a:gd name="T5" fmla="*/ 337 h 389"/>
                <a:gd name="T6" fmla="*/ 99 w 113"/>
                <a:gd name="T7" fmla="*/ 302 h 389"/>
                <a:gd name="T8" fmla="*/ 105 w 113"/>
                <a:gd name="T9" fmla="*/ 261 h 389"/>
                <a:gd name="T10" fmla="*/ 109 w 113"/>
                <a:gd name="T11" fmla="*/ 219 h 389"/>
                <a:gd name="T12" fmla="*/ 112 w 113"/>
                <a:gd name="T13" fmla="*/ 173 h 389"/>
                <a:gd name="T14" fmla="*/ 107 w 113"/>
                <a:gd name="T15" fmla="*/ 126 h 389"/>
                <a:gd name="T16" fmla="*/ 99 w 113"/>
                <a:gd name="T17" fmla="*/ 82 h 389"/>
                <a:gd name="T18" fmla="*/ 84 w 113"/>
                <a:gd name="T19" fmla="*/ 40 h 389"/>
                <a:gd name="T20" fmla="*/ 63 w 113"/>
                <a:gd name="T21" fmla="*/ 0 h 389"/>
                <a:gd name="T22" fmla="*/ 63 w 113"/>
                <a:gd name="T23" fmla="*/ 0 h 389"/>
                <a:gd name="T24" fmla="*/ 63 w 113"/>
                <a:gd name="T25" fmla="*/ 2 h 389"/>
                <a:gd name="T26" fmla="*/ 58 w 113"/>
                <a:gd name="T27" fmla="*/ 8 h 389"/>
                <a:gd name="T28" fmla="*/ 51 w 113"/>
                <a:gd name="T29" fmla="*/ 15 h 389"/>
                <a:gd name="T30" fmla="*/ 44 w 113"/>
                <a:gd name="T31" fmla="*/ 27 h 389"/>
                <a:gd name="T32" fmla="*/ 33 w 113"/>
                <a:gd name="T33" fmla="*/ 40 h 389"/>
                <a:gd name="T34" fmla="*/ 25 w 113"/>
                <a:gd name="T35" fmla="*/ 57 h 389"/>
                <a:gd name="T36" fmla="*/ 16 w 113"/>
                <a:gd name="T37" fmla="*/ 76 h 389"/>
                <a:gd name="T38" fmla="*/ 9 w 113"/>
                <a:gd name="T39" fmla="*/ 94 h 389"/>
                <a:gd name="T40" fmla="*/ 3 w 113"/>
                <a:gd name="T41" fmla="*/ 117 h 389"/>
                <a:gd name="T42" fmla="*/ 0 w 113"/>
                <a:gd name="T43" fmla="*/ 143 h 3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3"/>
                <a:gd name="T67" fmla="*/ 0 h 389"/>
                <a:gd name="T68" fmla="*/ 113 w 113"/>
                <a:gd name="T69" fmla="*/ 389 h 38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9" name="Freeform 166"/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>
                <a:gd name="T0" fmla="*/ 140 w 148"/>
                <a:gd name="T1" fmla="*/ 331 h 332"/>
                <a:gd name="T2" fmla="*/ 144 w 148"/>
                <a:gd name="T3" fmla="*/ 310 h 332"/>
                <a:gd name="T4" fmla="*/ 147 w 148"/>
                <a:gd name="T5" fmla="*/ 280 h 332"/>
                <a:gd name="T6" fmla="*/ 147 w 148"/>
                <a:gd name="T7" fmla="*/ 248 h 332"/>
                <a:gd name="T8" fmla="*/ 147 w 148"/>
                <a:gd name="T9" fmla="*/ 213 h 332"/>
                <a:gd name="T10" fmla="*/ 144 w 148"/>
                <a:gd name="T11" fmla="*/ 174 h 332"/>
                <a:gd name="T12" fmla="*/ 136 w 148"/>
                <a:gd name="T13" fmla="*/ 137 h 332"/>
                <a:gd name="T14" fmla="*/ 128 w 148"/>
                <a:gd name="T15" fmla="*/ 98 h 332"/>
                <a:gd name="T16" fmla="*/ 110 w 148"/>
                <a:gd name="T17" fmla="*/ 61 h 332"/>
                <a:gd name="T18" fmla="*/ 92 w 148"/>
                <a:gd name="T19" fmla="*/ 29 h 332"/>
                <a:gd name="T20" fmla="*/ 66 w 148"/>
                <a:gd name="T21" fmla="*/ 0 h 332"/>
                <a:gd name="T22" fmla="*/ 66 w 148"/>
                <a:gd name="T23" fmla="*/ 0 h 332"/>
                <a:gd name="T24" fmla="*/ 64 w 148"/>
                <a:gd name="T25" fmla="*/ 2 h 332"/>
                <a:gd name="T26" fmla="*/ 58 w 148"/>
                <a:gd name="T27" fmla="*/ 4 h 332"/>
                <a:gd name="T28" fmla="*/ 52 w 148"/>
                <a:gd name="T29" fmla="*/ 10 h 332"/>
                <a:gd name="T30" fmla="*/ 43 w 148"/>
                <a:gd name="T31" fmla="*/ 19 h 332"/>
                <a:gd name="T32" fmla="*/ 32 w 148"/>
                <a:gd name="T33" fmla="*/ 27 h 332"/>
                <a:gd name="T34" fmla="*/ 25 w 148"/>
                <a:gd name="T35" fmla="*/ 38 h 332"/>
                <a:gd name="T36" fmla="*/ 14 w 148"/>
                <a:gd name="T37" fmla="*/ 50 h 332"/>
                <a:gd name="T38" fmla="*/ 7 w 148"/>
                <a:gd name="T39" fmla="*/ 61 h 332"/>
                <a:gd name="T40" fmla="*/ 2 w 148"/>
                <a:gd name="T41" fmla="*/ 75 h 332"/>
                <a:gd name="T42" fmla="*/ 0 w 148"/>
                <a:gd name="T43" fmla="*/ 89 h 332"/>
                <a:gd name="T44" fmla="*/ 140 w 148"/>
                <a:gd name="T45" fmla="*/ 331 h 3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8"/>
                <a:gd name="T70" fmla="*/ 0 h 332"/>
                <a:gd name="T71" fmla="*/ 148 w 148"/>
                <a:gd name="T72" fmla="*/ 332 h 3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  <a:lnTo>
                    <a:pt x="140" y="33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0" name="Freeform 167"/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>
                <a:gd name="T0" fmla="*/ 140 w 148"/>
                <a:gd name="T1" fmla="*/ 331 h 332"/>
                <a:gd name="T2" fmla="*/ 144 w 148"/>
                <a:gd name="T3" fmla="*/ 310 h 332"/>
                <a:gd name="T4" fmla="*/ 147 w 148"/>
                <a:gd name="T5" fmla="*/ 280 h 332"/>
                <a:gd name="T6" fmla="*/ 147 w 148"/>
                <a:gd name="T7" fmla="*/ 248 h 332"/>
                <a:gd name="T8" fmla="*/ 147 w 148"/>
                <a:gd name="T9" fmla="*/ 213 h 332"/>
                <a:gd name="T10" fmla="*/ 144 w 148"/>
                <a:gd name="T11" fmla="*/ 174 h 332"/>
                <a:gd name="T12" fmla="*/ 136 w 148"/>
                <a:gd name="T13" fmla="*/ 137 h 332"/>
                <a:gd name="T14" fmla="*/ 128 w 148"/>
                <a:gd name="T15" fmla="*/ 98 h 332"/>
                <a:gd name="T16" fmla="*/ 110 w 148"/>
                <a:gd name="T17" fmla="*/ 61 h 332"/>
                <a:gd name="T18" fmla="*/ 92 w 148"/>
                <a:gd name="T19" fmla="*/ 29 h 332"/>
                <a:gd name="T20" fmla="*/ 66 w 148"/>
                <a:gd name="T21" fmla="*/ 0 h 332"/>
                <a:gd name="T22" fmla="*/ 66 w 148"/>
                <a:gd name="T23" fmla="*/ 0 h 332"/>
                <a:gd name="T24" fmla="*/ 64 w 148"/>
                <a:gd name="T25" fmla="*/ 2 h 332"/>
                <a:gd name="T26" fmla="*/ 58 w 148"/>
                <a:gd name="T27" fmla="*/ 4 h 332"/>
                <a:gd name="T28" fmla="*/ 52 w 148"/>
                <a:gd name="T29" fmla="*/ 10 h 332"/>
                <a:gd name="T30" fmla="*/ 43 w 148"/>
                <a:gd name="T31" fmla="*/ 19 h 332"/>
                <a:gd name="T32" fmla="*/ 32 w 148"/>
                <a:gd name="T33" fmla="*/ 27 h 332"/>
                <a:gd name="T34" fmla="*/ 25 w 148"/>
                <a:gd name="T35" fmla="*/ 38 h 332"/>
                <a:gd name="T36" fmla="*/ 14 w 148"/>
                <a:gd name="T37" fmla="*/ 50 h 332"/>
                <a:gd name="T38" fmla="*/ 7 w 148"/>
                <a:gd name="T39" fmla="*/ 61 h 332"/>
                <a:gd name="T40" fmla="*/ 2 w 148"/>
                <a:gd name="T41" fmla="*/ 75 h 332"/>
                <a:gd name="T42" fmla="*/ 0 w 148"/>
                <a:gd name="T43" fmla="*/ 89 h 3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8"/>
                <a:gd name="T67" fmla="*/ 0 h 332"/>
                <a:gd name="T68" fmla="*/ 148 w 148"/>
                <a:gd name="T69" fmla="*/ 332 h 3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1" name="Freeform 168"/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>
                <a:gd name="T0" fmla="*/ 131 w 140"/>
                <a:gd name="T1" fmla="*/ 267 h 268"/>
                <a:gd name="T2" fmla="*/ 134 w 140"/>
                <a:gd name="T3" fmla="*/ 250 h 268"/>
                <a:gd name="T4" fmla="*/ 136 w 140"/>
                <a:gd name="T5" fmla="*/ 229 h 268"/>
                <a:gd name="T6" fmla="*/ 139 w 140"/>
                <a:gd name="T7" fmla="*/ 202 h 268"/>
                <a:gd name="T8" fmla="*/ 136 w 140"/>
                <a:gd name="T9" fmla="*/ 174 h 268"/>
                <a:gd name="T10" fmla="*/ 132 w 140"/>
                <a:gd name="T11" fmla="*/ 142 h 268"/>
                <a:gd name="T12" fmla="*/ 126 w 140"/>
                <a:gd name="T13" fmla="*/ 112 h 268"/>
                <a:gd name="T14" fmla="*/ 115 w 140"/>
                <a:gd name="T15" fmla="*/ 80 h 268"/>
                <a:gd name="T16" fmla="*/ 101 w 140"/>
                <a:gd name="T17" fmla="*/ 50 h 268"/>
                <a:gd name="T18" fmla="*/ 83 w 140"/>
                <a:gd name="T19" fmla="*/ 23 h 268"/>
                <a:gd name="T20" fmla="*/ 60 w 140"/>
                <a:gd name="T21" fmla="*/ 0 h 268"/>
                <a:gd name="T22" fmla="*/ 60 w 140"/>
                <a:gd name="T23" fmla="*/ 0 h 268"/>
                <a:gd name="T24" fmla="*/ 62 w 140"/>
                <a:gd name="T25" fmla="*/ 4 h 268"/>
                <a:gd name="T26" fmla="*/ 58 w 140"/>
                <a:gd name="T27" fmla="*/ 8 h 268"/>
                <a:gd name="T28" fmla="*/ 52 w 140"/>
                <a:gd name="T29" fmla="*/ 13 h 268"/>
                <a:gd name="T30" fmla="*/ 44 w 140"/>
                <a:gd name="T31" fmla="*/ 20 h 268"/>
                <a:gd name="T32" fmla="*/ 33 w 140"/>
                <a:gd name="T33" fmla="*/ 29 h 268"/>
                <a:gd name="T34" fmla="*/ 23 w 140"/>
                <a:gd name="T35" fmla="*/ 40 h 268"/>
                <a:gd name="T36" fmla="*/ 14 w 140"/>
                <a:gd name="T37" fmla="*/ 50 h 268"/>
                <a:gd name="T38" fmla="*/ 6 w 140"/>
                <a:gd name="T39" fmla="*/ 63 h 268"/>
                <a:gd name="T40" fmla="*/ 2 w 140"/>
                <a:gd name="T41" fmla="*/ 80 h 268"/>
                <a:gd name="T42" fmla="*/ 0 w 140"/>
                <a:gd name="T43" fmla="*/ 94 h 268"/>
                <a:gd name="T44" fmla="*/ 131 w 140"/>
                <a:gd name="T45" fmla="*/ 267 h 2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0"/>
                <a:gd name="T70" fmla="*/ 0 h 268"/>
                <a:gd name="T71" fmla="*/ 140 w 140"/>
                <a:gd name="T72" fmla="*/ 268 h 2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  <a:lnTo>
                    <a:pt x="131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2" name="Freeform 169"/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>
                <a:gd name="T0" fmla="*/ 131 w 140"/>
                <a:gd name="T1" fmla="*/ 267 h 268"/>
                <a:gd name="T2" fmla="*/ 134 w 140"/>
                <a:gd name="T3" fmla="*/ 250 h 268"/>
                <a:gd name="T4" fmla="*/ 136 w 140"/>
                <a:gd name="T5" fmla="*/ 229 h 268"/>
                <a:gd name="T6" fmla="*/ 139 w 140"/>
                <a:gd name="T7" fmla="*/ 202 h 268"/>
                <a:gd name="T8" fmla="*/ 136 w 140"/>
                <a:gd name="T9" fmla="*/ 174 h 268"/>
                <a:gd name="T10" fmla="*/ 132 w 140"/>
                <a:gd name="T11" fmla="*/ 142 h 268"/>
                <a:gd name="T12" fmla="*/ 126 w 140"/>
                <a:gd name="T13" fmla="*/ 112 h 268"/>
                <a:gd name="T14" fmla="*/ 115 w 140"/>
                <a:gd name="T15" fmla="*/ 80 h 268"/>
                <a:gd name="T16" fmla="*/ 101 w 140"/>
                <a:gd name="T17" fmla="*/ 50 h 268"/>
                <a:gd name="T18" fmla="*/ 83 w 140"/>
                <a:gd name="T19" fmla="*/ 23 h 268"/>
                <a:gd name="T20" fmla="*/ 60 w 140"/>
                <a:gd name="T21" fmla="*/ 0 h 268"/>
                <a:gd name="T22" fmla="*/ 60 w 140"/>
                <a:gd name="T23" fmla="*/ 0 h 268"/>
                <a:gd name="T24" fmla="*/ 62 w 140"/>
                <a:gd name="T25" fmla="*/ 4 h 268"/>
                <a:gd name="T26" fmla="*/ 58 w 140"/>
                <a:gd name="T27" fmla="*/ 8 h 268"/>
                <a:gd name="T28" fmla="*/ 52 w 140"/>
                <a:gd name="T29" fmla="*/ 13 h 268"/>
                <a:gd name="T30" fmla="*/ 44 w 140"/>
                <a:gd name="T31" fmla="*/ 20 h 268"/>
                <a:gd name="T32" fmla="*/ 33 w 140"/>
                <a:gd name="T33" fmla="*/ 29 h 268"/>
                <a:gd name="T34" fmla="*/ 23 w 140"/>
                <a:gd name="T35" fmla="*/ 40 h 268"/>
                <a:gd name="T36" fmla="*/ 14 w 140"/>
                <a:gd name="T37" fmla="*/ 50 h 268"/>
                <a:gd name="T38" fmla="*/ 6 w 140"/>
                <a:gd name="T39" fmla="*/ 63 h 268"/>
                <a:gd name="T40" fmla="*/ 2 w 140"/>
                <a:gd name="T41" fmla="*/ 80 h 268"/>
                <a:gd name="T42" fmla="*/ 0 w 140"/>
                <a:gd name="T43" fmla="*/ 94 h 2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0"/>
                <a:gd name="T67" fmla="*/ 0 h 268"/>
                <a:gd name="T68" fmla="*/ 140 w 140"/>
                <a:gd name="T69" fmla="*/ 268 h 2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3" name="Freeform 170"/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>
                <a:gd name="T0" fmla="*/ 246 w 252"/>
                <a:gd name="T1" fmla="*/ 267 h 268"/>
                <a:gd name="T2" fmla="*/ 251 w 252"/>
                <a:gd name="T3" fmla="*/ 249 h 268"/>
                <a:gd name="T4" fmla="*/ 251 w 252"/>
                <a:gd name="T5" fmla="*/ 230 h 268"/>
                <a:gd name="T6" fmla="*/ 251 w 252"/>
                <a:gd name="T7" fmla="*/ 207 h 268"/>
                <a:gd name="T8" fmla="*/ 248 w 252"/>
                <a:gd name="T9" fmla="*/ 184 h 268"/>
                <a:gd name="T10" fmla="*/ 244 w 252"/>
                <a:gd name="T11" fmla="*/ 161 h 268"/>
                <a:gd name="T12" fmla="*/ 241 w 252"/>
                <a:gd name="T13" fmla="*/ 138 h 268"/>
                <a:gd name="T14" fmla="*/ 232 w 252"/>
                <a:gd name="T15" fmla="*/ 115 h 268"/>
                <a:gd name="T16" fmla="*/ 223 w 252"/>
                <a:gd name="T17" fmla="*/ 92 h 268"/>
                <a:gd name="T18" fmla="*/ 211 w 252"/>
                <a:gd name="T19" fmla="*/ 71 h 268"/>
                <a:gd name="T20" fmla="*/ 198 w 252"/>
                <a:gd name="T21" fmla="*/ 52 h 268"/>
                <a:gd name="T22" fmla="*/ 198 w 252"/>
                <a:gd name="T23" fmla="*/ 52 h 268"/>
                <a:gd name="T24" fmla="*/ 183 w 252"/>
                <a:gd name="T25" fmla="*/ 35 h 268"/>
                <a:gd name="T26" fmla="*/ 168 w 252"/>
                <a:gd name="T27" fmla="*/ 23 h 268"/>
                <a:gd name="T28" fmla="*/ 151 w 252"/>
                <a:gd name="T29" fmla="*/ 12 h 268"/>
                <a:gd name="T30" fmla="*/ 137 w 252"/>
                <a:gd name="T31" fmla="*/ 5 h 268"/>
                <a:gd name="T32" fmla="*/ 119 w 252"/>
                <a:gd name="T33" fmla="*/ 2 h 268"/>
                <a:gd name="T34" fmla="*/ 105 w 252"/>
                <a:gd name="T35" fmla="*/ 0 h 268"/>
                <a:gd name="T36" fmla="*/ 89 w 252"/>
                <a:gd name="T37" fmla="*/ 0 h 268"/>
                <a:gd name="T38" fmla="*/ 71 w 252"/>
                <a:gd name="T39" fmla="*/ 0 h 268"/>
                <a:gd name="T40" fmla="*/ 57 w 252"/>
                <a:gd name="T41" fmla="*/ 3 h 268"/>
                <a:gd name="T42" fmla="*/ 41 w 252"/>
                <a:gd name="T43" fmla="*/ 5 h 268"/>
                <a:gd name="T44" fmla="*/ 41 w 252"/>
                <a:gd name="T45" fmla="*/ 5 h 268"/>
                <a:gd name="T46" fmla="*/ 39 w 252"/>
                <a:gd name="T47" fmla="*/ 7 h 268"/>
                <a:gd name="T48" fmla="*/ 36 w 252"/>
                <a:gd name="T49" fmla="*/ 12 h 268"/>
                <a:gd name="T50" fmla="*/ 31 w 252"/>
                <a:gd name="T51" fmla="*/ 18 h 268"/>
                <a:gd name="T52" fmla="*/ 25 w 252"/>
                <a:gd name="T53" fmla="*/ 25 h 268"/>
                <a:gd name="T54" fmla="*/ 18 w 252"/>
                <a:gd name="T55" fmla="*/ 35 h 268"/>
                <a:gd name="T56" fmla="*/ 13 w 252"/>
                <a:gd name="T57" fmla="*/ 43 h 268"/>
                <a:gd name="T58" fmla="*/ 6 w 252"/>
                <a:gd name="T59" fmla="*/ 56 h 268"/>
                <a:gd name="T60" fmla="*/ 2 w 252"/>
                <a:gd name="T61" fmla="*/ 67 h 268"/>
                <a:gd name="T62" fmla="*/ 0 w 252"/>
                <a:gd name="T63" fmla="*/ 79 h 268"/>
                <a:gd name="T64" fmla="*/ 2 w 252"/>
                <a:gd name="T65" fmla="*/ 92 h 268"/>
                <a:gd name="T66" fmla="*/ 246 w 252"/>
                <a:gd name="T67" fmla="*/ 267 h 2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268"/>
                <a:gd name="T104" fmla="*/ 252 w 252"/>
                <a:gd name="T105" fmla="*/ 268 h 2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  <a:lnTo>
                    <a:pt x="246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4" name="Freeform 171"/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>
                <a:gd name="T0" fmla="*/ 246 w 252"/>
                <a:gd name="T1" fmla="*/ 267 h 268"/>
                <a:gd name="T2" fmla="*/ 251 w 252"/>
                <a:gd name="T3" fmla="*/ 249 h 268"/>
                <a:gd name="T4" fmla="*/ 251 w 252"/>
                <a:gd name="T5" fmla="*/ 230 h 268"/>
                <a:gd name="T6" fmla="*/ 251 w 252"/>
                <a:gd name="T7" fmla="*/ 207 h 268"/>
                <a:gd name="T8" fmla="*/ 248 w 252"/>
                <a:gd name="T9" fmla="*/ 184 h 268"/>
                <a:gd name="T10" fmla="*/ 244 w 252"/>
                <a:gd name="T11" fmla="*/ 161 h 268"/>
                <a:gd name="T12" fmla="*/ 241 w 252"/>
                <a:gd name="T13" fmla="*/ 138 h 268"/>
                <a:gd name="T14" fmla="*/ 232 w 252"/>
                <a:gd name="T15" fmla="*/ 115 h 268"/>
                <a:gd name="T16" fmla="*/ 223 w 252"/>
                <a:gd name="T17" fmla="*/ 92 h 268"/>
                <a:gd name="T18" fmla="*/ 211 w 252"/>
                <a:gd name="T19" fmla="*/ 71 h 268"/>
                <a:gd name="T20" fmla="*/ 198 w 252"/>
                <a:gd name="T21" fmla="*/ 52 h 268"/>
                <a:gd name="T22" fmla="*/ 198 w 252"/>
                <a:gd name="T23" fmla="*/ 52 h 268"/>
                <a:gd name="T24" fmla="*/ 183 w 252"/>
                <a:gd name="T25" fmla="*/ 35 h 268"/>
                <a:gd name="T26" fmla="*/ 168 w 252"/>
                <a:gd name="T27" fmla="*/ 23 h 268"/>
                <a:gd name="T28" fmla="*/ 151 w 252"/>
                <a:gd name="T29" fmla="*/ 12 h 268"/>
                <a:gd name="T30" fmla="*/ 137 w 252"/>
                <a:gd name="T31" fmla="*/ 5 h 268"/>
                <a:gd name="T32" fmla="*/ 119 w 252"/>
                <a:gd name="T33" fmla="*/ 2 h 268"/>
                <a:gd name="T34" fmla="*/ 105 w 252"/>
                <a:gd name="T35" fmla="*/ 0 h 268"/>
                <a:gd name="T36" fmla="*/ 89 w 252"/>
                <a:gd name="T37" fmla="*/ 0 h 268"/>
                <a:gd name="T38" fmla="*/ 71 w 252"/>
                <a:gd name="T39" fmla="*/ 0 h 268"/>
                <a:gd name="T40" fmla="*/ 57 w 252"/>
                <a:gd name="T41" fmla="*/ 3 h 268"/>
                <a:gd name="T42" fmla="*/ 41 w 252"/>
                <a:gd name="T43" fmla="*/ 5 h 268"/>
                <a:gd name="T44" fmla="*/ 41 w 252"/>
                <a:gd name="T45" fmla="*/ 5 h 268"/>
                <a:gd name="T46" fmla="*/ 39 w 252"/>
                <a:gd name="T47" fmla="*/ 7 h 268"/>
                <a:gd name="T48" fmla="*/ 36 w 252"/>
                <a:gd name="T49" fmla="*/ 12 h 268"/>
                <a:gd name="T50" fmla="*/ 31 w 252"/>
                <a:gd name="T51" fmla="*/ 18 h 268"/>
                <a:gd name="T52" fmla="*/ 25 w 252"/>
                <a:gd name="T53" fmla="*/ 25 h 268"/>
                <a:gd name="T54" fmla="*/ 18 w 252"/>
                <a:gd name="T55" fmla="*/ 35 h 268"/>
                <a:gd name="T56" fmla="*/ 13 w 252"/>
                <a:gd name="T57" fmla="*/ 43 h 268"/>
                <a:gd name="T58" fmla="*/ 6 w 252"/>
                <a:gd name="T59" fmla="*/ 56 h 268"/>
                <a:gd name="T60" fmla="*/ 2 w 252"/>
                <a:gd name="T61" fmla="*/ 67 h 268"/>
                <a:gd name="T62" fmla="*/ 0 w 252"/>
                <a:gd name="T63" fmla="*/ 79 h 268"/>
                <a:gd name="T64" fmla="*/ 2 w 252"/>
                <a:gd name="T65" fmla="*/ 92 h 2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268"/>
                <a:gd name="T101" fmla="*/ 252 w 252"/>
                <a:gd name="T102" fmla="*/ 268 h 2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5" name="Freeform 172"/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>
                <a:gd name="T0" fmla="*/ 194 w 195"/>
                <a:gd name="T1" fmla="*/ 217 h 218"/>
                <a:gd name="T2" fmla="*/ 194 w 195"/>
                <a:gd name="T3" fmla="*/ 196 h 218"/>
                <a:gd name="T4" fmla="*/ 189 w 195"/>
                <a:gd name="T5" fmla="*/ 170 h 218"/>
                <a:gd name="T6" fmla="*/ 184 w 195"/>
                <a:gd name="T7" fmla="*/ 143 h 218"/>
                <a:gd name="T8" fmla="*/ 173 w 195"/>
                <a:gd name="T9" fmla="*/ 115 h 218"/>
                <a:gd name="T10" fmla="*/ 159 w 195"/>
                <a:gd name="T11" fmla="*/ 88 h 218"/>
                <a:gd name="T12" fmla="*/ 141 w 195"/>
                <a:gd name="T13" fmla="*/ 60 h 218"/>
                <a:gd name="T14" fmla="*/ 117 w 195"/>
                <a:gd name="T15" fmla="*/ 37 h 218"/>
                <a:gd name="T16" fmla="*/ 92 w 195"/>
                <a:gd name="T17" fmla="*/ 18 h 218"/>
                <a:gd name="T18" fmla="*/ 59 w 195"/>
                <a:gd name="T19" fmla="*/ 6 h 218"/>
                <a:gd name="T20" fmla="*/ 18 w 195"/>
                <a:gd name="T21" fmla="*/ 0 h 218"/>
                <a:gd name="T22" fmla="*/ 18 w 195"/>
                <a:gd name="T23" fmla="*/ 0 h 218"/>
                <a:gd name="T24" fmla="*/ 18 w 195"/>
                <a:gd name="T25" fmla="*/ 2 h 218"/>
                <a:gd name="T26" fmla="*/ 16 w 195"/>
                <a:gd name="T27" fmla="*/ 6 h 218"/>
                <a:gd name="T28" fmla="*/ 14 w 195"/>
                <a:gd name="T29" fmla="*/ 12 h 218"/>
                <a:gd name="T30" fmla="*/ 12 w 195"/>
                <a:gd name="T31" fmla="*/ 18 h 218"/>
                <a:gd name="T32" fmla="*/ 8 w 195"/>
                <a:gd name="T33" fmla="*/ 29 h 218"/>
                <a:gd name="T34" fmla="*/ 6 w 195"/>
                <a:gd name="T35" fmla="*/ 39 h 218"/>
                <a:gd name="T36" fmla="*/ 2 w 195"/>
                <a:gd name="T37" fmla="*/ 52 h 218"/>
                <a:gd name="T38" fmla="*/ 2 w 195"/>
                <a:gd name="T39" fmla="*/ 67 h 218"/>
                <a:gd name="T40" fmla="*/ 0 w 195"/>
                <a:gd name="T41" fmla="*/ 80 h 218"/>
                <a:gd name="T42" fmla="*/ 0 w 195"/>
                <a:gd name="T43" fmla="*/ 92 h 218"/>
                <a:gd name="T44" fmla="*/ 194 w 195"/>
                <a:gd name="T45" fmla="*/ 217 h 2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5"/>
                <a:gd name="T70" fmla="*/ 0 h 218"/>
                <a:gd name="T71" fmla="*/ 195 w 195"/>
                <a:gd name="T72" fmla="*/ 218 h 2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94" y="21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6" name="Freeform 173"/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>
                <a:gd name="T0" fmla="*/ 194 w 195"/>
                <a:gd name="T1" fmla="*/ 217 h 218"/>
                <a:gd name="T2" fmla="*/ 194 w 195"/>
                <a:gd name="T3" fmla="*/ 196 h 218"/>
                <a:gd name="T4" fmla="*/ 189 w 195"/>
                <a:gd name="T5" fmla="*/ 170 h 218"/>
                <a:gd name="T6" fmla="*/ 184 w 195"/>
                <a:gd name="T7" fmla="*/ 143 h 218"/>
                <a:gd name="T8" fmla="*/ 173 w 195"/>
                <a:gd name="T9" fmla="*/ 115 h 218"/>
                <a:gd name="T10" fmla="*/ 159 w 195"/>
                <a:gd name="T11" fmla="*/ 88 h 218"/>
                <a:gd name="T12" fmla="*/ 141 w 195"/>
                <a:gd name="T13" fmla="*/ 60 h 218"/>
                <a:gd name="T14" fmla="*/ 117 w 195"/>
                <a:gd name="T15" fmla="*/ 37 h 218"/>
                <a:gd name="T16" fmla="*/ 92 w 195"/>
                <a:gd name="T17" fmla="*/ 18 h 218"/>
                <a:gd name="T18" fmla="*/ 59 w 195"/>
                <a:gd name="T19" fmla="*/ 6 h 218"/>
                <a:gd name="T20" fmla="*/ 18 w 195"/>
                <a:gd name="T21" fmla="*/ 0 h 218"/>
                <a:gd name="T22" fmla="*/ 18 w 195"/>
                <a:gd name="T23" fmla="*/ 0 h 218"/>
                <a:gd name="T24" fmla="*/ 18 w 195"/>
                <a:gd name="T25" fmla="*/ 2 h 218"/>
                <a:gd name="T26" fmla="*/ 16 w 195"/>
                <a:gd name="T27" fmla="*/ 6 h 218"/>
                <a:gd name="T28" fmla="*/ 14 w 195"/>
                <a:gd name="T29" fmla="*/ 12 h 218"/>
                <a:gd name="T30" fmla="*/ 12 w 195"/>
                <a:gd name="T31" fmla="*/ 18 h 218"/>
                <a:gd name="T32" fmla="*/ 8 w 195"/>
                <a:gd name="T33" fmla="*/ 29 h 218"/>
                <a:gd name="T34" fmla="*/ 6 w 195"/>
                <a:gd name="T35" fmla="*/ 39 h 218"/>
                <a:gd name="T36" fmla="*/ 2 w 195"/>
                <a:gd name="T37" fmla="*/ 52 h 218"/>
                <a:gd name="T38" fmla="*/ 2 w 195"/>
                <a:gd name="T39" fmla="*/ 67 h 218"/>
                <a:gd name="T40" fmla="*/ 0 w 195"/>
                <a:gd name="T41" fmla="*/ 80 h 218"/>
                <a:gd name="T42" fmla="*/ 0 w 195"/>
                <a:gd name="T43" fmla="*/ 92 h 2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218"/>
                <a:gd name="T68" fmla="*/ 195 w 195"/>
                <a:gd name="T69" fmla="*/ 218 h 2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7" name="Freeform 174"/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>
                <a:gd name="T0" fmla="*/ 193 w 194"/>
                <a:gd name="T1" fmla="*/ 222 h 223"/>
                <a:gd name="T2" fmla="*/ 189 w 194"/>
                <a:gd name="T3" fmla="*/ 203 h 223"/>
                <a:gd name="T4" fmla="*/ 183 w 194"/>
                <a:gd name="T5" fmla="*/ 180 h 223"/>
                <a:gd name="T6" fmla="*/ 172 w 194"/>
                <a:gd name="T7" fmla="*/ 157 h 223"/>
                <a:gd name="T8" fmla="*/ 160 w 194"/>
                <a:gd name="T9" fmla="*/ 131 h 223"/>
                <a:gd name="T10" fmla="*/ 144 w 194"/>
                <a:gd name="T11" fmla="*/ 106 h 223"/>
                <a:gd name="T12" fmla="*/ 126 w 194"/>
                <a:gd name="T13" fmla="*/ 81 h 223"/>
                <a:gd name="T14" fmla="*/ 103 w 194"/>
                <a:gd name="T15" fmla="*/ 56 h 223"/>
                <a:gd name="T16" fmla="*/ 75 w 194"/>
                <a:gd name="T17" fmla="*/ 35 h 223"/>
                <a:gd name="T18" fmla="*/ 46 w 194"/>
                <a:gd name="T19" fmla="*/ 16 h 223"/>
                <a:gd name="T20" fmla="*/ 13 w 194"/>
                <a:gd name="T21" fmla="*/ 0 h 223"/>
                <a:gd name="T22" fmla="*/ 13 w 194"/>
                <a:gd name="T23" fmla="*/ 0 h 223"/>
                <a:gd name="T24" fmla="*/ 13 w 194"/>
                <a:gd name="T25" fmla="*/ 1 h 223"/>
                <a:gd name="T26" fmla="*/ 8 w 194"/>
                <a:gd name="T27" fmla="*/ 7 h 223"/>
                <a:gd name="T28" fmla="*/ 6 w 194"/>
                <a:gd name="T29" fmla="*/ 16 h 223"/>
                <a:gd name="T30" fmla="*/ 4 w 194"/>
                <a:gd name="T31" fmla="*/ 26 h 223"/>
                <a:gd name="T32" fmla="*/ 2 w 194"/>
                <a:gd name="T33" fmla="*/ 41 h 223"/>
                <a:gd name="T34" fmla="*/ 0 w 194"/>
                <a:gd name="T35" fmla="*/ 56 h 223"/>
                <a:gd name="T36" fmla="*/ 0 w 194"/>
                <a:gd name="T37" fmla="*/ 73 h 223"/>
                <a:gd name="T38" fmla="*/ 0 w 194"/>
                <a:gd name="T39" fmla="*/ 90 h 223"/>
                <a:gd name="T40" fmla="*/ 4 w 194"/>
                <a:gd name="T41" fmla="*/ 108 h 223"/>
                <a:gd name="T42" fmla="*/ 8 w 194"/>
                <a:gd name="T43" fmla="*/ 125 h 223"/>
                <a:gd name="T44" fmla="*/ 193 w 194"/>
                <a:gd name="T45" fmla="*/ 222 h 2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4"/>
                <a:gd name="T70" fmla="*/ 0 h 223"/>
                <a:gd name="T71" fmla="*/ 194 w 194"/>
                <a:gd name="T72" fmla="*/ 223 h 22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  <a:lnTo>
                    <a:pt x="193" y="22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8" name="Freeform 175"/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>
                <a:gd name="T0" fmla="*/ 193 w 194"/>
                <a:gd name="T1" fmla="*/ 222 h 223"/>
                <a:gd name="T2" fmla="*/ 189 w 194"/>
                <a:gd name="T3" fmla="*/ 203 h 223"/>
                <a:gd name="T4" fmla="*/ 183 w 194"/>
                <a:gd name="T5" fmla="*/ 180 h 223"/>
                <a:gd name="T6" fmla="*/ 172 w 194"/>
                <a:gd name="T7" fmla="*/ 157 h 223"/>
                <a:gd name="T8" fmla="*/ 160 w 194"/>
                <a:gd name="T9" fmla="*/ 131 h 223"/>
                <a:gd name="T10" fmla="*/ 144 w 194"/>
                <a:gd name="T11" fmla="*/ 106 h 223"/>
                <a:gd name="T12" fmla="*/ 126 w 194"/>
                <a:gd name="T13" fmla="*/ 81 h 223"/>
                <a:gd name="T14" fmla="*/ 103 w 194"/>
                <a:gd name="T15" fmla="*/ 56 h 223"/>
                <a:gd name="T16" fmla="*/ 75 w 194"/>
                <a:gd name="T17" fmla="*/ 35 h 223"/>
                <a:gd name="T18" fmla="*/ 46 w 194"/>
                <a:gd name="T19" fmla="*/ 16 h 223"/>
                <a:gd name="T20" fmla="*/ 13 w 194"/>
                <a:gd name="T21" fmla="*/ 0 h 223"/>
                <a:gd name="T22" fmla="*/ 13 w 194"/>
                <a:gd name="T23" fmla="*/ 0 h 223"/>
                <a:gd name="T24" fmla="*/ 13 w 194"/>
                <a:gd name="T25" fmla="*/ 1 h 223"/>
                <a:gd name="T26" fmla="*/ 8 w 194"/>
                <a:gd name="T27" fmla="*/ 7 h 223"/>
                <a:gd name="T28" fmla="*/ 6 w 194"/>
                <a:gd name="T29" fmla="*/ 16 h 223"/>
                <a:gd name="T30" fmla="*/ 4 w 194"/>
                <a:gd name="T31" fmla="*/ 26 h 223"/>
                <a:gd name="T32" fmla="*/ 2 w 194"/>
                <a:gd name="T33" fmla="*/ 41 h 223"/>
                <a:gd name="T34" fmla="*/ 0 w 194"/>
                <a:gd name="T35" fmla="*/ 56 h 223"/>
                <a:gd name="T36" fmla="*/ 0 w 194"/>
                <a:gd name="T37" fmla="*/ 73 h 223"/>
                <a:gd name="T38" fmla="*/ 0 w 194"/>
                <a:gd name="T39" fmla="*/ 90 h 223"/>
                <a:gd name="T40" fmla="*/ 4 w 194"/>
                <a:gd name="T41" fmla="*/ 108 h 223"/>
                <a:gd name="T42" fmla="*/ 8 w 194"/>
                <a:gd name="T43" fmla="*/ 125 h 2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4"/>
                <a:gd name="T67" fmla="*/ 0 h 223"/>
                <a:gd name="T68" fmla="*/ 194 w 194"/>
                <a:gd name="T69" fmla="*/ 223 h 2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9" name="Freeform 176"/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>
                <a:gd name="T0" fmla="*/ 231 w 232"/>
                <a:gd name="T1" fmla="*/ 159 h 160"/>
                <a:gd name="T2" fmla="*/ 227 w 232"/>
                <a:gd name="T3" fmla="*/ 144 h 160"/>
                <a:gd name="T4" fmla="*/ 218 w 232"/>
                <a:gd name="T5" fmla="*/ 128 h 160"/>
                <a:gd name="T6" fmla="*/ 214 w 232"/>
                <a:gd name="T7" fmla="*/ 112 h 160"/>
                <a:gd name="T8" fmla="*/ 205 w 232"/>
                <a:gd name="T9" fmla="*/ 100 h 160"/>
                <a:gd name="T10" fmla="*/ 198 w 232"/>
                <a:gd name="T11" fmla="*/ 87 h 160"/>
                <a:gd name="T12" fmla="*/ 189 w 232"/>
                <a:gd name="T13" fmla="*/ 77 h 160"/>
                <a:gd name="T14" fmla="*/ 180 w 232"/>
                <a:gd name="T15" fmla="*/ 66 h 160"/>
                <a:gd name="T16" fmla="*/ 170 w 232"/>
                <a:gd name="T17" fmla="*/ 59 h 160"/>
                <a:gd name="T18" fmla="*/ 159 w 232"/>
                <a:gd name="T19" fmla="*/ 50 h 160"/>
                <a:gd name="T20" fmla="*/ 147 w 232"/>
                <a:gd name="T21" fmla="*/ 41 h 160"/>
                <a:gd name="T22" fmla="*/ 147 w 232"/>
                <a:gd name="T23" fmla="*/ 41 h 160"/>
                <a:gd name="T24" fmla="*/ 132 w 232"/>
                <a:gd name="T25" fmla="*/ 33 h 160"/>
                <a:gd name="T26" fmla="*/ 119 w 232"/>
                <a:gd name="T27" fmla="*/ 27 h 160"/>
                <a:gd name="T28" fmla="*/ 104 w 232"/>
                <a:gd name="T29" fmla="*/ 20 h 160"/>
                <a:gd name="T30" fmla="*/ 90 w 232"/>
                <a:gd name="T31" fmla="*/ 14 h 160"/>
                <a:gd name="T32" fmla="*/ 75 w 232"/>
                <a:gd name="T33" fmla="*/ 10 h 160"/>
                <a:gd name="T34" fmla="*/ 60 w 232"/>
                <a:gd name="T35" fmla="*/ 6 h 160"/>
                <a:gd name="T36" fmla="*/ 46 w 232"/>
                <a:gd name="T37" fmla="*/ 4 h 160"/>
                <a:gd name="T38" fmla="*/ 30 w 232"/>
                <a:gd name="T39" fmla="*/ 2 h 160"/>
                <a:gd name="T40" fmla="*/ 18 w 232"/>
                <a:gd name="T41" fmla="*/ 0 h 160"/>
                <a:gd name="T42" fmla="*/ 5 w 232"/>
                <a:gd name="T43" fmla="*/ 0 h 160"/>
                <a:gd name="T44" fmla="*/ 5 w 232"/>
                <a:gd name="T45" fmla="*/ 0 h 160"/>
                <a:gd name="T46" fmla="*/ 4 w 232"/>
                <a:gd name="T47" fmla="*/ 2 h 160"/>
                <a:gd name="T48" fmla="*/ 4 w 232"/>
                <a:gd name="T49" fmla="*/ 6 h 160"/>
                <a:gd name="T50" fmla="*/ 2 w 232"/>
                <a:gd name="T51" fmla="*/ 12 h 160"/>
                <a:gd name="T52" fmla="*/ 2 w 232"/>
                <a:gd name="T53" fmla="*/ 20 h 160"/>
                <a:gd name="T54" fmla="*/ 0 w 232"/>
                <a:gd name="T55" fmla="*/ 29 h 160"/>
                <a:gd name="T56" fmla="*/ 0 w 232"/>
                <a:gd name="T57" fmla="*/ 41 h 160"/>
                <a:gd name="T58" fmla="*/ 0 w 232"/>
                <a:gd name="T59" fmla="*/ 52 h 160"/>
                <a:gd name="T60" fmla="*/ 2 w 232"/>
                <a:gd name="T61" fmla="*/ 62 h 160"/>
                <a:gd name="T62" fmla="*/ 4 w 232"/>
                <a:gd name="T63" fmla="*/ 75 h 160"/>
                <a:gd name="T64" fmla="*/ 7 w 232"/>
                <a:gd name="T65" fmla="*/ 85 h 160"/>
                <a:gd name="T66" fmla="*/ 231 w 232"/>
                <a:gd name="T67" fmla="*/ 159 h 1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2"/>
                <a:gd name="T103" fmla="*/ 0 h 160"/>
                <a:gd name="T104" fmla="*/ 232 w 232"/>
                <a:gd name="T105" fmla="*/ 160 h 1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  <a:lnTo>
                    <a:pt x="231" y="1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0" name="Freeform 177"/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>
                <a:gd name="T0" fmla="*/ 231 w 232"/>
                <a:gd name="T1" fmla="*/ 159 h 160"/>
                <a:gd name="T2" fmla="*/ 227 w 232"/>
                <a:gd name="T3" fmla="*/ 144 h 160"/>
                <a:gd name="T4" fmla="*/ 218 w 232"/>
                <a:gd name="T5" fmla="*/ 128 h 160"/>
                <a:gd name="T6" fmla="*/ 214 w 232"/>
                <a:gd name="T7" fmla="*/ 112 h 160"/>
                <a:gd name="T8" fmla="*/ 205 w 232"/>
                <a:gd name="T9" fmla="*/ 100 h 160"/>
                <a:gd name="T10" fmla="*/ 198 w 232"/>
                <a:gd name="T11" fmla="*/ 87 h 160"/>
                <a:gd name="T12" fmla="*/ 189 w 232"/>
                <a:gd name="T13" fmla="*/ 77 h 160"/>
                <a:gd name="T14" fmla="*/ 180 w 232"/>
                <a:gd name="T15" fmla="*/ 66 h 160"/>
                <a:gd name="T16" fmla="*/ 170 w 232"/>
                <a:gd name="T17" fmla="*/ 59 h 160"/>
                <a:gd name="T18" fmla="*/ 159 w 232"/>
                <a:gd name="T19" fmla="*/ 50 h 160"/>
                <a:gd name="T20" fmla="*/ 147 w 232"/>
                <a:gd name="T21" fmla="*/ 41 h 160"/>
                <a:gd name="T22" fmla="*/ 147 w 232"/>
                <a:gd name="T23" fmla="*/ 41 h 160"/>
                <a:gd name="T24" fmla="*/ 132 w 232"/>
                <a:gd name="T25" fmla="*/ 33 h 160"/>
                <a:gd name="T26" fmla="*/ 119 w 232"/>
                <a:gd name="T27" fmla="*/ 27 h 160"/>
                <a:gd name="T28" fmla="*/ 104 w 232"/>
                <a:gd name="T29" fmla="*/ 20 h 160"/>
                <a:gd name="T30" fmla="*/ 90 w 232"/>
                <a:gd name="T31" fmla="*/ 14 h 160"/>
                <a:gd name="T32" fmla="*/ 75 w 232"/>
                <a:gd name="T33" fmla="*/ 10 h 160"/>
                <a:gd name="T34" fmla="*/ 60 w 232"/>
                <a:gd name="T35" fmla="*/ 6 h 160"/>
                <a:gd name="T36" fmla="*/ 46 w 232"/>
                <a:gd name="T37" fmla="*/ 4 h 160"/>
                <a:gd name="T38" fmla="*/ 30 w 232"/>
                <a:gd name="T39" fmla="*/ 2 h 160"/>
                <a:gd name="T40" fmla="*/ 18 w 232"/>
                <a:gd name="T41" fmla="*/ 0 h 160"/>
                <a:gd name="T42" fmla="*/ 5 w 232"/>
                <a:gd name="T43" fmla="*/ 0 h 160"/>
                <a:gd name="T44" fmla="*/ 5 w 232"/>
                <a:gd name="T45" fmla="*/ 0 h 160"/>
                <a:gd name="T46" fmla="*/ 4 w 232"/>
                <a:gd name="T47" fmla="*/ 2 h 160"/>
                <a:gd name="T48" fmla="*/ 4 w 232"/>
                <a:gd name="T49" fmla="*/ 6 h 160"/>
                <a:gd name="T50" fmla="*/ 2 w 232"/>
                <a:gd name="T51" fmla="*/ 12 h 160"/>
                <a:gd name="T52" fmla="*/ 2 w 232"/>
                <a:gd name="T53" fmla="*/ 20 h 160"/>
                <a:gd name="T54" fmla="*/ 0 w 232"/>
                <a:gd name="T55" fmla="*/ 29 h 160"/>
                <a:gd name="T56" fmla="*/ 0 w 232"/>
                <a:gd name="T57" fmla="*/ 41 h 160"/>
                <a:gd name="T58" fmla="*/ 0 w 232"/>
                <a:gd name="T59" fmla="*/ 52 h 160"/>
                <a:gd name="T60" fmla="*/ 2 w 232"/>
                <a:gd name="T61" fmla="*/ 62 h 160"/>
                <a:gd name="T62" fmla="*/ 4 w 232"/>
                <a:gd name="T63" fmla="*/ 75 h 160"/>
                <a:gd name="T64" fmla="*/ 7 w 232"/>
                <a:gd name="T65" fmla="*/ 85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2"/>
                <a:gd name="T100" fmla="*/ 0 h 160"/>
                <a:gd name="T101" fmla="*/ 232 w 2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1" name="Freeform 178"/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>
                <a:gd name="T0" fmla="*/ 77 w 113"/>
                <a:gd name="T1" fmla="*/ 384 h 385"/>
                <a:gd name="T2" fmla="*/ 84 w 113"/>
                <a:gd name="T3" fmla="*/ 363 h 385"/>
                <a:gd name="T4" fmla="*/ 93 w 113"/>
                <a:gd name="T5" fmla="*/ 333 h 385"/>
                <a:gd name="T6" fmla="*/ 98 w 113"/>
                <a:gd name="T7" fmla="*/ 298 h 385"/>
                <a:gd name="T8" fmla="*/ 105 w 113"/>
                <a:gd name="T9" fmla="*/ 257 h 385"/>
                <a:gd name="T10" fmla="*/ 109 w 113"/>
                <a:gd name="T11" fmla="*/ 216 h 385"/>
                <a:gd name="T12" fmla="*/ 112 w 113"/>
                <a:gd name="T13" fmla="*/ 170 h 385"/>
                <a:gd name="T14" fmla="*/ 107 w 113"/>
                <a:gd name="T15" fmla="*/ 123 h 385"/>
                <a:gd name="T16" fmla="*/ 98 w 113"/>
                <a:gd name="T17" fmla="*/ 80 h 385"/>
                <a:gd name="T18" fmla="*/ 86 w 113"/>
                <a:gd name="T19" fmla="*/ 37 h 385"/>
                <a:gd name="T20" fmla="*/ 63 w 113"/>
                <a:gd name="T21" fmla="*/ 0 h 385"/>
                <a:gd name="T22" fmla="*/ 63 w 113"/>
                <a:gd name="T23" fmla="*/ 0 h 385"/>
                <a:gd name="T24" fmla="*/ 61 w 113"/>
                <a:gd name="T25" fmla="*/ 0 h 385"/>
                <a:gd name="T26" fmla="*/ 57 w 113"/>
                <a:gd name="T27" fmla="*/ 6 h 385"/>
                <a:gd name="T28" fmla="*/ 50 w 113"/>
                <a:gd name="T29" fmla="*/ 12 h 385"/>
                <a:gd name="T30" fmla="*/ 43 w 113"/>
                <a:gd name="T31" fmla="*/ 25 h 385"/>
                <a:gd name="T32" fmla="*/ 36 w 113"/>
                <a:gd name="T33" fmla="*/ 37 h 385"/>
                <a:gd name="T34" fmla="*/ 25 w 113"/>
                <a:gd name="T35" fmla="*/ 54 h 385"/>
                <a:gd name="T36" fmla="*/ 17 w 113"/>
                <a:gd name="T37" fmla="*/ 73 h 385"/>
                <a:gd name="T38" fmla="*/ 8 w 113"/>
                <a:gd name="T39" fmla="*/ 94 h 385"/>
                <a:gd name="T40" fmla="*/ 4 w 113"/>
                <a:gd name="T41" fmla="*/ 115 h 385"/>
                <a:gd name="T42" fmla="*/ 0 w 113"/>
                <a:gd name="T43" fmla="*/ 140 h 385"/>
                <a:gd name="T44" fmla="*/ 77 w 113"/>
                <a:gd name="T45" fmla="*/ 384 h 3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85"/>
                <a:gd name="T71" fmla="*/ 113 w 113"/>
                <a:gd name="T72" fmla="*/ 385 h 3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  <a:lnTo>
                    <a:pt x="77" y="38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2" name="Freeform 179"/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>
                <a:gd name="T0" fmla="*/ 77 w 113"/>
                <a:gd name="T1" fmla="*/ 384 h 385"/>
                <a:gd name="T2" fmla="*/ 84 w 113"/>
                <a:gd name="T3" fmla="*/ 363 h 385"/>
                <a:gd name="T4" fmla="*/ 93 w 113"/>
                <a:gd name="T5" fmla="*/ 333 h 385"/>
                <a:gd name="T6" fmla="*/ 98 w 113"/>
                <a:gd name="T7" fmla="*/ 298 h 385"/>
                <a:gd name="T8" fmla="*/ 105 w 113"/>
                <a:gd name="T9" fmla="*/ 257 h 385"/>
                <a:gd name="T10" fmla="*/ 109 w 113"/>
                <a:gd name="T11" fmla="*/ 216 h 385"/>
                <a:gd name="T12" fmla="*/ 112 w 113"/>
                <a:gd name="T13" fmla="*/ 170 h 385"/>
                <a:gd name="T14" fmla="*/ 107 w 113"/>
                <a:gd name="T15" fmla="*/ 123 h 385"/>
                <a:gd name="T16" fmla="*/ 98 w 113"/>
                <a:gd name="T17" fmla="*/ 80 h 385"/>
                <a:gd name="T18" fmla="*/ 86 w 113"/>
                <a:gd name="T19" fmla="*/ 37 h 385"/>
                <a:gd name="T20" fmla="*/ 63 w 113"/>
                <a:gd name="T21" fmla="*/ 0 h 385"/>
                <a:gd name="T22" fmla="*/ 63 w 113"/>
                <a:gd name="T23" fmla="*/ 0 h 385"/>
                <a:gd name="T24" fmla="*/ 61 w 113"/>
                <a:gd name="T25" fmla="*/ 0 h 385"/>
                <a:gd name="T26" fmla="*/ 57 w 113"/>
                <a:gd name="T27" fmla="*/ 6 h 385"/>
                <a:gd name="T28" fmla="*/ 50 w 113"/>
                <a:gd name="T29" fmla="*/ 12 h 385"/>
                <a:gd name="T30" fmla="*/ 43 w 113"/>
                <a:gd name="T31" fmla="*/ 25 h 385"/>
                <a:gd name="T32" fmla="*/ 36 w 113"/>
                <a:gd name="T33" fmla="*/ 37 h 385"/>
                <a:gd name="T34" fmla="*/ 25 w 113"/>
                <a:gd name="T35" fmla="*/ 54 h 385"/>
                <a:gd name="T36" fmla="*/ 17 w 113"/>
                <a:gd name="T37" fmla="*/ 73 h 385"/>
                <a:gd name="T38" fmla="*/ 8 w 113"/>
                <a:gd name="T39" fmla="*/ 94 h 385"/>
                <a:gd name="T40" fmla="*/ 4 w 113"/>
                <a:gd name="T41" fmla="*/ 115 h 385"/>
                <a:gd name="T42" fmla="*/ 0 w 113"/>
                <a:gd name="T43" fmla="*/ 140 h 3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3"/>
                <a:gd name="T67" fmla="*/ 0 h 385"/>
                <a:gd name="T68" fmla="*/ 113 w 113"/>
                <a:gd name="T69" fmla="*/ 385 h 38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3" name="Freeform 180"/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>
                <a:gd name="T0" fmla="*/ 141 w 151"/>
                <a:gd name="T1" fmla="*/ 330 h 331"/>
                <a:gd name="T2" fmla="*/ 145 w 151"/>
                <a:gd name="T3" fmla="*/ 309 h 331"/>
                <a:gd name="T4" fmla="*/ 147 w 151"/>
                <a:gd name="T5" fmla="*/ 280 h 331"/>
                <a:gd name="T6" fmla="*/ 150 w 151"/>
                <a:gd name="T7" fmla="*/ 248 h 331"/>
                <a:gd name="T8" fmla="*/ 150 w 151"/>
                <a:gd name="T9" fmla="*/ 212 h 331"/>
                <a:gd name="T10" fmla="*/ 145 w 151"/>
                <a:gd name="T11" fmla="*/ 174 h 331"/>
                <a:gd name="T12" fmla="*/ 140 w 151"/>
                <a:gd name="T13" fmla="*/ 136 h 331"/>
                <a:gd name="T14" fmla="*/ 129 w 151"/>
                <a:gd name="T15" fmla="*/ 99 h 331"/>
                <a:gd name="T16" fmla="*/ 114 w 151"/>
                <a:gd name="T17" fmla="*/ 62 h 331"/>
                <a:gd name="T18" fmla="*/ 92 w 151"/>
                <a:gd name="T19" fmla="*/ 29 h 331"/>
                <a:gd name="T20" fmla="*/ 67 w 151"/>
                <a:gd name="T21" fmla="*/ 0 h 331"/>
                <a:gd name="T22" fmla="*/ 67 w 151"/>
                <a:gd name="T23" fmla="*/ 0 h 331"/>
                <a:gd name="T24" fmla="*/ 65 w 151"/>
                <a:gd name="T25" fmla="*/ 0 h 331"/>
                <a:gd name="T26" fmla="*/ 61 w 151"/>
                <a:gd name="T27" fmla="*/ 4 h 331"/>
                <a:gd name="T28" fmla="*/ 55 w 151"/>
                <a:gd name="T29" fmla="*/ 11 h 331"/>
                <a:gd name="T30" fmla="*/ 44 w 151"/>
                <a:gd name="T31" fmla="*/ 16 h 331"/>
                <a:gd name="T32" fmla="*/ 36 w 151"/>
                <a:gd name="T33" fmla="*/ 27 h 331"/>
                <a:gd name="T34" fmla="*/ 25 w 151"/>
                <a:gd name="T35" fmla="*/ 37 h 331"/>
                <a:gd name="T36" fmla="*/ 16 w 151"/>
                <a:gd name="T37" fmla="*/ 50 h 331"/>
                <a:gd name="T38" fmla="*/ 8 w 151"/>
                <a:gd name="T39" fmla="*/ 62 h 331"/>
                <a:gd name="T40" fmla="*/ 4 w 151"/>
                <a:gd name="T41" fmla="*/ 75 h 331"/>
                <a:gd name="T42" fmla="*/ 0 w 151"/>
                <a:gd name="T43" fmla="*/ 88 h 331"/>
                <a:gd name="T44" fmla="*/ 141 w 151"/>
                <a:gd name="T45" fmla="*/ 330 h 33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1"/>
                <a:gd name="T70" fmla="*/ 0 h 331"/>
                <a:gd name="T71" fmla="*/ 151 w 151"/>
                <a:gd name="T72" fmla="*/ 331 h 33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  <a:lnTo>
                    <a:pt x="141" y="3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4" name="Freeform 181"/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>
                <a:gd name="T0" fmla="*/ 141 w 151"/>
                <a:gd name="T1" fmla="*/ 330 h 331"/>
                <a:gd name="T2" fmla="*/ 145 w 151"/>
                <a:gd name="T3" fmla="*/ 309 h 331"/>
                <a:gd name="T4" fmla="*/ 147 w 151"/>
                <a:gd name="T5" fmla="*/ 280 h 331"/>
                <a:gd name="T6" fmla="*/ 150 w 151"/>
                <a:gd name="T7" fmla="*/ 248 h 331"/>
                <a:gd name="T8" fmla="*/ 150 w 151"/>
                <a:gd name="T9" fmla="*/ 212 h 331"/>
                <a:gd name="T10" fmla="*/ 145 w 151"/>
                <a:gd name="T11" fmla="*/ 174 h 331"/>
                <a:gd name="T12" fmla="*/ 140 w 151"/>
                <a:gd name="T13" fmla="*/ 136 h 331"/>
                <a:gd name="T14" fmla="*/ 129 w 151"/>
                <a:gd name="T15" fmla="*/ 99 h 331"/>
                <a:gd name="T16" fmla="*/ 114 w 151"/>
                <a:gd name="T17" fmla="*/ 62 h 331"/>
                <a:gd name="T18" fmla="*/ 92 w 151"/>
                <a:gd name="T19" fmla="*/ 29 h 331"/>
                <a:gd name="T20" fmla="*/ 67 w 151"/>
                <a:gd name="T21" fmla="*/ 0 h 331"/>
                <a:gd name="T22" fmla="*/ 67 w 151"/>
                <a:gd name="T23" fmla="*/ 0 h 331"/>
                <a:gd name="T24" fmla="*/ 65 w 151"/>
                <a:gd name="T25" fmla="*/ 0 h 331"/>
                <a:gd name="T26" fmla="*/ 61 w 151"/>
                <a:gd name="T27" fmla="*/ 4 h 331"/>
                <a:gd name="T28" fmla="*/ 55 w 151"/>
                <a:gd name="T29" fmla="*/ 11 h 331"/>
                <a:gd name="T30" fmla="*/ 44 w 151"/>
                <a:gd name="T31" fmla="*/ 16 h 331"/>
                <a:gd name="T32" fmla="*/ 36 w 151"/>
                <a:gd name="T33" fmla="*/ 27 h 331"/>
                <a:gd name="T34" fmla="*/ 25 w 151"/>
                <a:gd name="T35" fmla="*/ 37 h 331"/>
                <a:gd name="T36" fmla="*/ 16 w 151"/>
                <a:gd name="T37" fmla="*/ 50 h 331"/>
                <a:gd name="T38" fmla="*/ 8 w 151"/>
                <a:gd name="T39" fmla="*/ 62 h 331"/>
                <a:gd name="T40" fmla="*/ 4 w 151"/>
                <a:gd name="T41" fmla="*/ 75 h 331"/>
                <a:gd name="T42" fmla="*/ 0 w 151"/>
                <a:gd name="T43" fmla="*/ 88 h 3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1"/>
                <a:gd name="T67" fmla="*/ 0 h 331"/>
                <a:gd name="T68" fmla="*/ 151 w 151"/>
                <a:gd name="T69" fmla="*/ 331 h 3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5" name="Freeform 182"/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>
                <a:gd name="T0" fmla="*/ 131 w 141"/>
                <a:gd name="T1" fmla="*/ 270 h 271"/>
                <a:gd name="T2" fmla="*/ 135 w 141"/>
                <a:gd name="T3" fmla="*/ 253 h 271"/>
                <a:gd name="T4" fmla="*/ 137 w 141"/>
                <a:gd name="T5" fmla="*/ 231 h 271"/>
                <a:gd name="T6" fmla="*/ 140 w 141"/>
                <a:gd name="T7" fmla="*/ 203 h 271"/>
                <a:gd name="T8" fmla="*/ 137 w 141"/>
                <a:gd name="T9" fmla="*/ 175 h 271"/>
                <a:gd name="T10" fmla="*/ 133 w 141"/>
                <a:gd name="T11" fmla="*/ 143 h 271"/>
                <a:gd name="T12" fmla="*/ 126 w 141"/>
                <a:gd name="T13" fmla="*/ 111 h 271"/>
                <a:gd name="T14" fmla="*/ 116 w 141"/>
                <a:gd name="T15" fmla="*/ 80 h 271"/>
                <a:gd name="T16" fmla="*/ 103 w 141"/>
                <a:gd name="T17" fmla="*/ 50 h 271"/>
                <a:gd name="T18" fmla="*/ 84 w 141"/>
                <a:gd name="T19" fmla="*/ 23 h 271"/>
                <a:gd name="T20" fmla="*/ 61 w 141"/>
                <a:gd name="T21" fmla="*/ 0 h 271"/>
                <a:gd name="T22" fmla="*/ 61 w 141"/>
                <a:gd name="T23" fmla="*/ 0 h 271"/>
                <a:gd name="T24" fmla="*/ 55 w 141"/>
                <a:gd name="T25" fmla="*/ 4 h 271"/>
                <a:gd name="T26" fmla="*/ 46 w 141"/>
                <a:gd name="T27" fmla="*/ 9 h 271"/>
                <a:gd name="T28" fmla="*/ 40 w 141"/>
                <a:gd name="T29" fmla="*/ 16 h 271"/>
                <a:gd name="T30" fmla="*/ 31 w 141"/>
                <a:gd name="T31" fmla="*/ 23 h 271"/>
                <a:gd name="T32" fmla="*/ 23 w 141"/>
                <a:gd name="T33" fmla="*/ 31 h 271"/>
                <a:gd name="T34" fmla="*/ 15 w 141"/>
                <a:gd name="T35" fmla="*/ 41 h 271"/>
                <a:gd name="T36" fmla="*/ 8 w 141"/>
                <a:gd name="T37" fmla="*/ 52 h 271"/>
                <a:gd name="T38" fmla="*/ 4 w 141"/>
                <a:gd name="T39" fmla="*/ 65 h 271"/>
                <a:gd name="T40" fmla="*/ 0 w 141"/>
                <a:gd name="T41" fmla="*/ 80 h 271"/>
                <a:gd name="T42" fmla="*/ 0 w 141"/>
                <a:gd name="T43" fmla="*/ 99 h 271"/>
                <a:gd name="T44" fmla="*/ 131 w 141"/>
                <a:gd name="T45" fmla="*/ 270 h 2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1"/>
                <a:gd name="T70" fmla="*/ 0 h 271"/>
                <a:gd name="T71" fmla="*/ 141 w 141"/>
                <a:gd name="T72" fmla="*/ 271 h 2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  <a:lnTo>
                    <a:pt x="131" y="27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6" name="Freeform 183"/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>
                <a:gd name="T0" fmla="*/ 131 w 141"/>
                <a:gd name="T1" fmla="*/ 270 h 271"/>
                <a:gd name="T2" fmla="*/ 135 w 141"/>
                <a:gd name="T3" fmla="*/ 253 h 271"/>
                <a:gd name="T4" fmla="*/ 137 w 141"/>
                <a:gd name="T5" fmla="*/ 231 h 271"/>
                <a:gd name="T6" fmla="*/ 140 w 141"/>
                <a:gd name="T7" fmla="*/ 203 h 271"/>
                <a:gd name="T8" fmla="*/ 137 w 141"/>
                <a:gd name="T9" fmla="*/ 175 h 271"/>
                <a:gd name="T10" fmla="*/ 133 w 141"/>
                <a:gd name="T11" fmla="*/ 143 h 271"/>
                <a:gd name="T12" fmla="*/ 126 w 141"/>
                <a:gd name="T13" fmla="*/ 111 h 271"/>
                <a:gd name="T14" fmla="*/ 116 w 141"/>
                <a:gd name="T15" fmla="*/ 80 h 271"/>
                <a:gd name="T16" fmla="*/ 103 w 141"/>
                <a:gd name="T17" fmla="*/ 50 h 271"/>
                <a:gd name="T18" fmla="*/ 84 w 141"/>
                <a:gd name="T19" fmla="*/ 23 h 271"/>
                <a:gd name="T20" fmla="*/ 61 w 141"/>
                <a:gd name="T21" fmla="*/ 0 h 271"/>
                <a:gd name="T22" fmla="*/ 61 w 141"/>
                <a:gd name="T23" fmla="*/ 0 h 271"/>
                <a:gd name="T24" fmla="*/ 55 w 141"/>
                <a:gd name="T25" fmla="*/ 4 h 271"/>
                <a:gd name="T26" fmla="*/ 46 w 141"/>
                <a:gd name="T27" fmla="*/ 9 h 271"/>
                <a:gd name="T28" fmla="*/ 40 w 141"/>
                <a:gd name="T29" fmla="*/ 16 h 271"/>
                <a:gd name="T30" fmla="*/ 31 w 141"/>
                <a:gd name="T31" fmla="*/ 23 h 271"/>
                <a:gd name="T32" fmla="*/ 23 w 141"/>
                <a:gd name="T33" fmla="*/ 31 h 271"/>
                <a:gd name="T34" fmla="*/ 15 w 141"/>
                <a:gd name="T35" fmla="*/ 41 h 271"/>
                <a:gd name="T36" fmla="*/ 8 w 141"/>
                <a:gd name="T37" fmla="*/ 52 h 271"/>
                <a:gd name="T38" fmla="*/ 4 w 141"/>
                <a:gd name="T39" fmla="*/ 65 h 271"/>
                <a:gd name="T40" fmla="*/ 0 w 141"/>
                <a:gd name="T41" fmla="*/ 80 h 271"/>
                <a:gd name="T42" fmla="*/ 0 w 141"/>
                <a:gd name="T43" fmla="*/ 99 h 2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1"/>
                <a:gd name="T67" fmla="*/ 0 h 271"/>
                <a:gd name="T68" fmla="*/ 141 w 141"/>
                <a:gd name="T69" fmla="*/ 271 h 27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7" name="Freeform 184"/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>
                <a:gd name="T0" fmla="*/ 246 w 252"/>
                <a:gd name="T1" fmla="*/ 269 h 270"/>
                <a:gd name="T2" fmla="*/ 248 w 252"/>
                <a:gd name="T3" fmla="*/ 252 h 270"/>
                <a:gd name="T4" fmla="*/ 251 w 252"/>
                <a:gd name="T5" fmla="*/ 233 h 270"/>
                <a:gd name="T6" fmla="*/ 248 w 252"/>
                <a:gd name="T7" fmla="*/ 210 h 270"/>
                <a:gd name="T8" fmla="*/ 246 w 252"/>
                <a:gd name="T9" fmla="*/ 187 h 270"/>
                <a:gd name="T10" fmla="*/ 244 w 252"/>
                <a:gd name="T11" fmla="*/ 163 h 270"/>
                <a:gd name="T12" fmla="*/ 237 w 252"/>
                <a:gd name="T13" fmla="*/ 140 h 270"/>
                <a:gd name="T14" fmla="*/ 231 w 252"/>
                <a:gd name="T15" fmla="*/ 115 h 270"/>
                <a:gd name="T16" fmla="*/ 221 w 252"/>
                <a:gd name="T17" fmla="*/ 94 h 270"/>
                <a:gd name="T18" fmla="*/ 210 w 252"/>
                <a:gd name="T19" fmla="*/ 73 h 270"/>
                <a:gd name="T20" fmla="*/ 198 w 252"/>
                <a:gd name="T21" fmla="*/ 52 h 270"/>
                <a:gd name="T22" fmla="*/ 198 w 252"/>
                <a:gd name="T23" fmla="*/ 52 h 270"/>
                <a:gd name="T24" fmla="*/ 182 w 252"/>
                <a:gd name="T25" fmla="*/ 38 h 270"/>
                <a:gd name="T26" fmla="*/ 166 w 252"/>
                <a:gd name="T27" fmla="*/ 25 h 270"/>
                <a:gd name="T28" fmla="*/ 150 w 252"/>
                <a:gd name="T29" fmla="*/ 15 h 270"/>
                <a:gd name="T30" fmla="*/ 136 w 252"/>
                <a:gd name="T31" fmla="*/ 8 h 270"/>
                <a:gd name="T32" fmla="*/ 119 w 252"/>
                <a:gd name="T33" fmla="*/ 4 h 270"/>
                <a:gd name="T34" fmla="*/ 102 w 252"/>
                <a:gd name="T35" fmla="*/ 0 h 270"/>
                <a:gd name="T36" fmla="*/ 85 w 252"/>
                <a:gd name="T37" fmla="*/ 0 h 270"/>
                <a:gd name="T38" fmla="*/ 71 w 252"/>
                <a:gd name="T39" fmla="*/ 2 h 270"/>
                <a:gd name="T40" fmla="*/ 56 w 252"/>
                <a:gd name="T41" fmla="*/ 4 h 270"/>
                <a:gd name="T42" fmla="*/ 41 w 252"/>
                <a:gd name="T43" fmla="*/ 8 h 270"/>
                <a:gd name="T44" fmla="*/ 41 w 252"/>
                <a:gd name="T45" fmla="*/ 8 h 270"/>
                <a:gd name="T46" fmla="*/ 39 w 252"/>
                <a:gd name="T47" fmla="*/ 10 h 270"/>
                <a:gd name="T48" fmla="*/ 35 w 252"/>
                <a:gd name="T49" fmla="*/ 13 h 270"/>
                <a:gd name="T50" fmla="*/ 30 w 252"/>
                <a:gd name="T51" fmla="*/ 18 h 270"/>
                <a:gd name="T52" fmla="*/ 25 w 252"/>
                <a:gd name="T53" fmla="*/ 27 h 270"/>
                <a:gd name="T54" fmla="*/ 18 w 252"/>
                <a:gd name="T55" fmla="*/ 36 h 270"/>
                <a:gd name="T56" fmla="*/ 12 w 252"/>
                <a:gd name="T57" fmla="*/ 46 h 270"/>
                <a:gd name="T58" fmla="*/ 5 w 252"/>
                <a:gd name="T59" fmla="*/ 57 h 270"/>
                <a:gd name="T60" fmla="*/ 1 w 252"/>
                <a:gd name="T61" fmla="*/ 69 h 270"/>
                <a:gd name="T62" fmla="*/ 0 w 252"/>
                <a:gd name="T63" fmla="*/ 82 h 270"/>
                <a:gd name="T64" fmla="*/ 0 w 252"/>
                <a:gd name="T65" fmla="*/ 94 h 270"/>
                <a:gd name="T66" fmla="*/ 246 w 252"/>
                <a:gd name="T67" fmla="*/ 269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270"/>
                <a:gd name="T104" fmla="*/ 252 w 252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246" y="26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8" name="Freeform 185"/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>
                <a:gd name="T0" fmla="*/ 246 w 252"/>
                <a:gd name="T1" fmla="*/ 269 h 270"/>
                <a:gd name="T2" fmla="*/ 248 w 252"/>
                <a:gd name="T3" fmla="*/ 252 h 270"/>
                <a:gd name="T4" fmla="*/ 251 w 252"/>
                <a:gd name="T5" fmla="*/ 233 h 270"/>
                <a:gd name="T6" fmla="*/ 248 w 252"/>
                <a:gd name="T7" fmla="*/ 210 h 270"/>
                <a:gd name="T8" fmla="*/ 246 w 252"/>
                <a:gd name="T9" fmla="*/ 187 h 270"/>
                <a:gd name="T10" fmla="*/ 244 w 252"/>
                <a:gd name="T11" fmla="*/ 163 h 270"/>
                <a:gd name="T12" fmla="*/ 237 w 252"/>
                <a:gd name="T13" fmla="*/ 140 h 270"/>
                <a:gd name="T14" fmla="*/ 231 w 252"/>
                <a:gd name="T15" fmla="*/ 115 h 270"/>
                <a:gd name="T16" fmla="*/ 221 w 252"/>
                <a:gd name="T17" fmla="*/ 94 h 270"/>
                <a:gd name="T18" fmla="*/ 210 w 252"/>
                <a:gd name="T19" fmla="*/ 73 h 270"/>
                <a:gd name="T20" fmla="*/ 198 w 252"/>
                <a:gd name="T21" fmla="*/ 52 h 270"/>
                <a:gd name="T22" fmla="*/ 198 w 252"/>
                <a:gd name="T23" fmla="*/ 52 h 270"/>
                <a:gd name="T24" fmla="*/ 182 w 252"/>
                <a:gd name="T25" fmla="*/ 38 h 270"/>
                <a:gd name="T26" fmla="*/ 166 w 252"/>
                <a:gd name="T27" fmla="*/ 25 h 270"/>
                <a:gd name="T28" fmla="*/ 150 w 252"/>
                <a:gd name="T29" fmla="*/ 15 h 270"/>
                <a:gd name="T30" fmla="*/ 136 w 252"/>
                <a:gd name="T31" fmla="*/ 8 h 270"/>
                <a:gd name="T32" fmla="*/ 119 w 252"/>
                <a:gd name="T33" fmla="*/ 4 h 270"/>
                <a:gd name="T34" fmla="*/ 102 w 252"/>
                <a:gd name="T35" fmla="*/ 0 h 270"/>
                <a:gd name="T36" fmla="*/ 85 w 252"/>
                <a:gd name="T37" fmla="*/ 0 h 270"/>
                <a:gd name="T38" fmla="*/ 71 w 252"/>
                <a:gd name="T39" fmla="*/ 2 h 270"/>
                <a:gd name="T40" fmla="*/ 56 w 252"/>
                <a:gd name="T41" fmla="*/ 4 h 270"/>
                <a:gd name="T42" fmla="*/ 41 w 252"/>
                <a:gd name="T43" fmla="*/ 8 h 270"/>
                <a:gd name="T44" fmla="*/ 41 w 252"/>
                <a:gd name="T45" fmla="*/ 8 h 270"/>
                <a:gd name="T46" fmla="*/ 39 w 252"/>
                <a:gd name="T47" fmla="*/ 10 h 270"/>
                <a:gd name="T48" fmla="*/ 35 w 252"/>
                <a:gd name="T49" fmla="*/ 13 h 270"/>
                <a:gd name="T50" fmla="*/ 30 w 252"/>
                <a:gd name="T51" fmla="*/ 18 h 270"/>
                <a:gd name="T52" fmla="*/ 25 w 252"/>
                <a:gd name="T53" fmla="*/ 27 h 270"/>
                <a:gd name="T54" fmla="*/ 18 w 252"/>
                <a:gd name="T55" fmla="*/ 36 h 270"/>
                <a:gd name="T56" fmla="*/ 12 w 252"/>
                <a:gd name="T57" fmla="*/ 46 h 270"/>
                <a:gd name="T58" fmla="*/ 5 w 252"/>
                <a:gd name="T59" fmla="*/ 57 h 270"/>
                <a:gd name="T60" fmla="*/ 1 w 252"/>
                <a:gd name="T61" fmla="*/ 69 h 270"/>
                <a:gd name="T62" fmla="*/ 0 w 252"/>
                <a:gd name="T63" fmla="*/ 82 h 270"/>
                <a:gd name="T64" fmla="*/ 0 w 252"/>
                <a:gd name="T65" fmla="*/ 94 h 2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270"/>
                <a:gd name="T101" fmla="*/ 252 w 252"/>
                <a:gd name="T102" fmla="*/ 270 h 2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9" name="Freeform 186"/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>
                <a:gd name="T0" fmla="*/ 194 w 195"/>
                <a:gd name="T1" fmla="*/ 217 h 218"/>
                <a:gd name="T2" fmla="*/ 194 w 195"/>
                <a:gd name="T3" fmla="*/ 195 h 218"/>
                <a:gd name="T4" fmla="*/ 189 w 195"/>
                <a:gd name="T5" fmla="*/ 169 h 218"/>
                <a:gd name="T6" fmla="*/ 183 w 195"/>
                <a:gd name="T7" fmla="*/ 143 h 218"/>
                <a:gd name="T8" fmla="*/ 173 w 195"/>
                <a:gd name="T9" fmla="*/ 116 h 218"/>
                <a:gd name="T10" fmla="*/ 160 w 195"/>
                <a:gd name="T11" fmla="*/ 86 h 218"/>
                <a:gd name="T12" fmla="*/ 141 w 195"/>
                <a:gd name="T13" fmla="*/ 61 h 218"/>
                <a:gd name="T14" fmla="*/ 120 w 195"/>
                <a:gd name="T15" fmla="*/ 38 h 218"/>
                <a:gd name="T16" fmla="*/ 90 w 195"/>
                <a:gd name="T17" fmla="*/ 19 h 218"/>
                <a:gd name="T18" fmla="*/ 59 w 195"/>
                <a:gd name="T19" fmla="*/ 6 h 218"/>
                <a:gd name="T20" fmla="*/ 19 w 195"/>
                <a:gd name="T21" fmla="*/ 0 h 218"/>
                <a:gd name="T22" fmla="*/ 19 w 195"/>
                <a:gd name="T23" fmla="*/ 0 h 218"/>
                <a:gd name="T24" fmla="*/ 19 w 195"/>
                <a:gd name="T25" fmla="*/ 2 h 218"/>
                <a:gd name="T26" fmla="*/ 17 w 195"/>
                <a:gd name="T27" fmla="*/ 6 h 218"/>
                <a:gd name="T28" fmla="*/ 15 w 195"/>
                <a:gd name="T29" fmla="*/ 13 h 218"/>
                <a:gd name="T30" fmla="*/ 10 w 195"/>
                <a:gd name="T31" fmla="*/ 21 h 218"/>
                <a:gd name="T32" fmla="*/ 8 w 195"/>
                <a:gd name="T33" fmla="*/ 29 h 218"/>
                <a:gd name="T34" fmla="*/ 4 w 195"/>
                <a:gd name="T35" fmla="*/ 42 h 218"/>
                <a:gd name="T36" fmla="*/ 2 w 195"/>
                <a:gd name="T37" fmla="*/ 52 h 218"/>
                <a:gd name="T38" fmla="*/ 0 w 195"/>
                <a:gd name="T39" fmla="*/ 67 h 218"/>
                <a:gd name="T40" fmla="*/ 0 w 195"/>
                <a:gd name="T41" fmla="*/ 80 h 218"/>
                <a:gd name="T42" fmla="*/ 0 w 195"/>
                <a:gd name="T43" fmla="*/ 93 h 218"/>
                <a:gd name="T44" fmla="*/ 194 w 195"/>
                <a:gd name="T45" fmla="*/ 217 h 2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5"/>
                <a:gd name="T70" fmla="*/ 0 h 218"/>
                <a:gd name="T71" fmla="*/ 195 w 195"/>
                <a:gd name="T72" fmla="*/ 218 h 2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  <a:lnTo>
                    <a:pt x="194" y="21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0" name="Freeform 187"/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>
                <a:gd name="T0" fmla="*/ 194 w 195"/>
                <a:gd name="T1" fmla="*/ 217 h 218"/>
                <a:gd name="T2" fmla="*/ 194 w 195"/>
                <a:gd name="T3" fmla="*/ 195 h 218"/>
                <a:gd name="T4" fmla="*/ 189 w 195"/>
                <a:gd name="T5" fmla="*/ 169 h 218"/>
                <a:gd name="T6" fmla="*/ 183 w 195"/>
                <a:gd name="T7" fmla="*/ 143 h 218"/>
                <a:gd name="T8" fmla="*/ 173 w 195"/>
                <a:gd name="T9" fmla="*/ 116 h 218"/>
                <a:gd name="T10" fmla="*/ 160 w 195"/>
                <a:gd name="T11" fmla="*/ 86 h 218"/>
                <a:gd name="T12" fmla="*/ 141 w 195"/>
                <a:gd name="T13" fmla="*/ 61 h 218"/>
                <a:gd name="T14" fmla="*/ 120 w 195"/>
                <a:gd name="T15" fmla="*/ 38 h 218"/>
                <a:gd name="T16" fmla="*/ 90 w 195"/>
                <a:gd name="T17" fmla="*/ 19 h 218"/>
                <a:gd name="T18" fmla="*/ 59 w 195"/>
                <a:gd name="T19" fmla="*/ 6 h 218"/>
                <a:gd name="T20" fmla="*/ 19 w 195"/>
                <a:gd name="T21" fmla="*/ 0 h 218"/>
                <a:gd name="T22" fmla="*/ 19 w 195"/>
                <a:gd name="T23" fmla="*/ 0 h 218"/>
                <a:gd name="T24" fmla="*/ 19 w 195"/>
                <a:gd name="T25" fmla="*/ 2 h 218"/>
                <a:gd name="T26" fmla="*/ 17 w 195"/>
                <a:gd name="T27" fmla="*/ 6 h 218"/>
                <a:gd name="T28" fmla="*/ 15 w 195"/>
                <a:gd name="T29" fmla="*/ 13 h 218"/>
                <a:gd name="T30" fmla="*/ 10 w 195"/>
                <a:gd name="T31" fmla="*/ 21 h 218"/>
                <a:gd name="T32" fmla="*/ 8 w 195"/>
                <a:gd name="T33" fmla="*/ 29 h 218"/>
                <a:gd name="T34" fmla="*/ 4 w 195"/>
                <a:gd name="T35" fmla="*/ 42 h 218"/>
                <a:gd name="T36" fmla="*/ 2 w 195"/>
                <a:gd name="T37" fmla="*/ 52 h 218"/>
                <a:gd name="T38" fmla="*/ 0 w 195"/>
                <a:gd name="T39" fmla="*/ 67 h 218"/>
                <a:gd name="T40" fmla="*/ 0 w 195"/>
                <a:gd name="T41" fmla="*/ 80 h 218"/>
                <a:gd name="T42" fmla="*/ 0 w 195"/>
                <a:gd name="T43" fmla="*/ 93 h 2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218"/>
                <a:gd name="T68" fmla="*/ 195 w 195"/>
                <a:gd name="T69" fmla="*/ 218 h 2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1" name="Freeform 188"/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>
                <a:gd name="T0" fmla="*/ 194 w 195"/>
                <a:gd name="T1" fmla="*/ 223 h 224"/>
                <a:gd name="T2" fmla="*/ 189 w 195"/>
                <a:gd name="T3" fmla="*/ 204 h 224"/>
                <a:gd name="T4" fmla="*/ 184 w 195"/>
                <a:gd name="T5" fmla="*/ 181 h 224"/>
                <a:gd name="T6" fmla="*/ 173 w 195"/>
                <a:gd name="T7" fmla="*/ 158 h 224"/>
                <a:gd name="T8" fmla="*/ 160 w 195"/>
                <a:gd name="T9" fmla="*/ 130 h 224"/>
                <a:gd name="T10" fmla="*/ 145 w 195"/>
                <a:gd name="T11" fmla="*/ 105 h 224"/>
                <a:gd name="T12" fmla="*/ 126 w 195"/>
                <a:gd name="T13" fmla="*/ 80 h 224"/>
                <a:gd name="T14" fmla="*/ 103 w 195"/>
                <a:gd name="T15" fmla="*/ 57 h 224"/>
                <a:gd name="T16" fmla="*/ 78 w 195"/>
                <a:gd name="T17" fmla="*/ 34 h 224"/>
                <a:gd name="T18" fmla="*/ 46 w 195"/>
                <a:gd name="T19" fmla="*/ 14 h 224"/>
                <a:gd name="T20" fmla="*/ 12 w 195"/>
                <a:gd name="T21" fmla="*/ 0 h 224"/>
                <a:gd name="T22" fmla="*/ 12 w 195"/>
                <a:gd name="T23" fmla="*/ 0 h 224"/>
                <a:gd name="T24" fmla="*/ 12 w 195"/>
                <a:gd name="T25" fmla="*/ 2 h 224"/>
                <a:gd name="T26" fmla="*/ 9 w 195"/>
                <a:gd name="T27" fmla="*/ 6 h 224"/>
                <a:gd name="T28" fmla="*/ 6 w 195"/>
                <a:gd name="T29" fmla="*/ 14 h 224"/>
                <a:gd name="T30" fmla="*/ 4 w 195"/>
                <a:gd name="T31" fmla="*/ 27 h 224"/>
                <a:gd name="T32" fmla="*/ 2 w 195"/>
                <a:gd name="T33" fmla="*/ 41 h 224"/>
                <a:gd name="T34" fmla="*/ 0 w 195"/>
                <a:gd name="T35" fmla="*/ 57 h 224"/>
                <a:gd name="T36" fmla="*/ 0 w 195"/>
                <a:gd name="T37" fmla="*/ 73 h 224"/>
                <a:gd name="T38" fmla="*/ 0 w 195"/>
                <a:gd name="T39" fmla="*/ 90 h 224"/>
                <a:gd name="T40" fmla="*/ 4 w 195"/>
                <a:gd name="T41" fmla="*/ 109 h 224"/>
                <a:gd name="T42" fmla="*/ 8 w 195"/>
                <a:gd name="T43" fmla="*/ 126 h 224"/>
                <a:gd name="T44" fmla="*/ 194 w 195"/>
                <a:gd name="T45" fmla="*/ 223 h 2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5"/>
                <a:gd name="T70" fmla="*/ 0 h 224"/>
                <a:gd name="T71" fmla="*/ 195 w 195"/>
                <a:gd name="T72" fmla="*/ 224 h 2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  <a:lnTo>
                    <a:pt x="194" y="2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2" name="Freeform 189"/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>
                <a:gd name="T0" fmla="*/ 194 w 195"/>
                <a:gd name="T1" fmla="*/ 223 h 224"/>
                <a:gd name="T2" fmla="*/ 189 w 195"/>
                <a:gd name="T3" fmla="*/ 204 h 224"/>
                <a:gd name="T4" fmla="*/ 184 w 195"/>
                <a:gd name="T5" fmla="*/ 181 h 224"/>
                <a:gd name="T6" fmla="*/ 173 w 195"/>
                <a:gd name="T7" fmla="*/ 158 h 224"/>
                <a:gd name="T8" fmla="*/ 160 w 195"/>
                <a:gd name="T9" fmla="*/ 130 h 224"/>
                <a:gd name="T10" fmla="*/ 145 w 195"/>
                <a:gd name="T11" fmla="*/ 105 h 224"/>
                <a:gd name="T12" fmla="*/ 126 w 195"/>
                <a:gd name="T13" fmla="*/ 80 h 224"/>
                <a:gd name="T14" fmla="*/ 103 w 195"/>
                <a:gd name="T15" fmla="*/ 57 h 224"/>
                <a:gd name="T16" fmla="*/ 78 w 195"/>
                <a:gd name="T17" fmla="*/ 34 h 224"/>
                <a:gd name="T18" fmla="*/ 46 w 195"/>
                <a:gd name="T19" fmla="*/ 14 h 224"/>
                <a:gd name="T20" fmla="*/ 12 w 195"/>
                <a:gd name="T21" fmla="*/ 0 h 224"/>
                <a:gd name="T22" fmla="*/ 12 w 195"/>
                <a:gd name="T23" fmla="*/ 0 h 224"/>
                <a:gd name="T24" fmla="*/ 12 w 195"/>
                <a:gd name="T25" fmla="*/ 2 h 224"/>
                <a:gd name="T26" fmla="*/ 9 w 195"/>
                <a:gd name="T27" fmla="*/ 6 h 224"/>
                <a:gd name="T28" fmla="*/ 6 w 195"/>
                <a:gd name="T29" fmla="*/ 14 h 224"/>
                <a:gd name="T30" fmla="*/ 4 w 195"/>
                <a:gd name="T31" fmla="*/ 27 h 224"/>
                <a:gd name="T32" fmla="*/ 2 w 195"/>
                <a:gd name="T33" fmla="*/ 41 h 224"/>
                <a:gd name="T34" fmla="*/ 0 w 195"/>
                <a:gd name="T35" fmla="*/ 57 h 224"/>
                <a:gd name="T36" fmla="*/ 0 w 195"/>
                <a:gd name="T37" fmla="*/ 73 h 224"/>
                <a:gd name="T38" fmla="*/ 0 w 195"/>
                <a:gd name="T39" fmla="*/ 90 h 224"/>
                <a:gd name="T40" fmla="*/ 4 w 195"/>
                <a:gd name="T41" fmla="*/ 109 h 224"/>
                <a:gd name="T42" fmla="*/ 8 w 195"/>
                <a:gd name="T43" fmla="*/ 126 h 2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224"/>
                <a:gd name="T68" fmla="*/ 195 w 195"/>
                <a:gd name="T69" fmla="*/ 224 h 22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3" name="Freeform 190"/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>
                <a:gd name="T0" fmla="*/ 232 w 233"/>
                <a:gd name="T1" fmla="*/ 162 h 163"/>
                <a:gd name="T2" fmla="*/ 225 w 233"/>
                <a:gd name="T3" fmla="*/ 146 h 163"/>
                <a:gd name="T4" fmla="*/ 221 w 233"/>
                <a:gd name="T5" fmla="*/ 129 h 163"/>
                <a:gd name="T6" fmla="*/ 213 w 233"/>
                <a:gd name="T7" fmla="*/ 116 h 163"/>
                <a:gd name="T8" fmla="*/ 206 w 233"/>
                <a:gd name="T9" fmla="*/ 102 h 163"/>
                <a:gd name="T10" fmla="*/ 200 w 233"/>
                <a:gd name="T11" fmla="*/ 90 h 163"/>
                <a:gd name="T12" fmla="*/ 192 w 233"/>
                <a:gd name="T13" fmla="*/ 78 h 163"/>
                <a:gd name="T14" fmla="*/ 181 w 233"/>
                <a:gd name="T15" fmla="*/ 67 h 163"/>
                <a:gd name="T16" fmla="*/ 170 w 233"/>
                <a:gd name="T17" fmla="*/ 59 h 163"/>
                <a:gd name="T18" fmla="*/ 160 w 233"/>
                <a:gd name="T19" fmla="*/ 51 h 163"/>
                <a:gd name="T20" fmla="*/ 147 w 233"/>
                <a:gd name="T21" fmla="*/ 42 h 163"/>
                <a:gd name="T22" fmla="*/ 147 w 233"/>
                <a:gd name="T23" fmla="*/ 42 h 163"/>
                <a:gd name="T24" fmla="*/ 133 w 233"/>
                <a:gd name="T25" fmla="*/ 34 h 163"/>
                <a:gd name="T26" fmla="*/ 118 w 233"/>
                <a:gd name="T27" fmla="*/ 27 h 163"/>
                <a:gd name="T28" fmla="*/ 105 w 233"/>
                <a:gd name="T29" fmla="*/ 21 h 163"/>
                <a:gd name="T30" fmla="*/ 91 w 233"/>
                <a:gd name="T31" fmla="*/ 15 h 163"/>
                <a:gd name="T32" fmla="*/ 75 w 233"/>
                <a:gd name="T33" fmla="*/ 11 h 163"/>
                <a:gd name="T34" fmla="*/ 61 w 233"/>
                <a:gd name="T35" fmla="*/ 6 h 163"/>
                <a:gd name="T36" fmla="*/ 46 w 233"/>
                <a:gd name="T37" fmla="*/ 4 h 163"/>
                <a:gd name="T38" fmla="*/ 34 w 233"/>
                <a:gd name="T39" fmla="*/ 2 h 163"/>
                <a:gd name="T40" fmla="*/ 19 w 233"/>
                <a:gd name="T41" fmla="*/ 2 h 163"/>
                <a:gd name="T42" fmla="*/ 4 w 233"/>
                <a:gd name="T43" fmla="*/ 0 h 163"/>
                <a:gd name="T44" fmla="*/ 4 w 233"/>
                <a:gd name="T45" fmla="*/ 0 h 163"/>
                <a:gd name="T46" fmla="*/ 4 w 233"/>
                <a:gd name="T47" fmla="*/ 2 h 163"/>
                <a:gd name="T48" fmla="*/ 4 w 233"/>
                <a:gd name="T49" fmla="*/ 6 h 163"/>
                <a:gd name="T50" fmla="*/ 2 w 233"/>
                <a:gd name="T51" fmla="*/ 13 h 163"/>
                <a:gd name="T52" fmla="*/ 0 w 233"/>
                <a:gd name="T53" fmla="*/ 21 h 163"/>
                <a:gd name="T54" fmla="*/ 0 w 233"/>
                <a:gd name="T55" fmla="*/ 32 h 163"/>
                <a:gd name="T56" fmla="*/ 0 w 233"/>
                <a:gd name="T57" fmla="*/ 42 h 163"/>
                <a:gd name="T58" fmla="*/ 0 w 233"/>
                <a:gd name="T59" fmla="*/ 53 h 163"/>
                <a:gd name="T60" fmla="*/ 2 w 233"/>
                <a:gd name="T61" fmla="*/ 66 h 163"/>
                <a:gd name="T62" fmla="*/ 4 w 233"/>
                <a:gd name="T63" fmla="*/ 76 h 163"/>
                <a:gd name="T64" fmla="*/ 8 w 233"/>
                <a:gd name="T65" fmla="*/ 87 h 163"/>
                <a:gd name="T66" fmla="*/ 232 w 233"/>
                <a:gd name="T67" fmla="*/ 162 h 1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3"/>
                <a:gd name="T103" fmla="*/ 0 h 163"/>
                <a:gd name="T104" fmla="*/ 233 w 233"/>
                <a:gd name="T105" fmla="*/ 163 h 1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  <a:lnTo>
                    <a:pt x="232" y="1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4" name="Freeform 191"/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>
                <a:gd name="T0" fmla="*/ 232 w 233"/>
                <a:gd name="T1" fmla="*/ 162 h 163"/>
                <a:gd name="T2" fmla="*/ 225 w 233"/>
                <a:gd name="T3" fmla="*/ 146 h 163"/>
                <a:gd name="T4" fmla="*/ 221 w 233"/>
                <a:gd name="T5" fmla="*/ 129 h 163"/>
                <a:gd name="T6" fmla="*/ 213 w 233"/>
                <a:gd name="T7" fmla="*/ 116 h 163"/>
                <a:gd name="T8" fmla="*/ 206 w 233"/>
                <a:gd name="T9" fmla="*/ 102 h 163"/>
                <a:gd name="T10" fmla="*/ 200 w 233"/>
                <a:gd name="T11" fmla="*/ 90 h 163"/>
                <a:gd name="T12" fmla="*/ 192 w 233"/>
                <a:gd name="T13" fmla="*/ 78 h 163"/>
                <a:gd name="T14" fmla="*/ 181 w 233"/>
                <a:gd name="T15" fmla="*/ 67 h 163"/>
                <a:gd name="T16" fmla="*/ 170 w 233"/>
                <a:gd name="T17" fmla="*/ 59 h 163"/>
                <a:gd name="T18" fmla="*/ 160 w 233"/>
                <a:gd name="T19" fmla="*/ 51 h 163"/>
                <a:gd name="T20" fmla="*/ 147 w 233"/>
                <a:gd name="T21" fmla="*/ 42 h 163"/>
                <a:gd name="T22" fmla="*/ 147 w 233"/>
                <a:gd name="T23" fmla="*/ 42 h 163"/>
                <a:gd name="T24" fmla="*/ 133 w 233"/>
                <a:gd name="T25" fmla="*/ 34 h 163"/>
                <a:gd name="T26" fmla="*/ 118 w 233"/>
                <a:gd name="T27" fmla="*/ 27 h 163"/>
                <a:gd name="T28" fmla="*/ 105 w 233"/>
                <a:gd name="T29" fmla="*/ 21 h 163"/>
                <a:gd name="T30" fmla="*/ 91 w 233"/>
                <a:gd name="T31" fmla="*/ 15 h 163"/>
                <a:gd name="T32" fmla="*/ 75 w 233"/>
                <a:gd name="T33" fmla="*/ 11 h 163"/>
                <a:gd name="T34" fmla="*/ 61 w 233"/>
                <a:gd name="T35" fmla="*/ 6 h 163"/>
                <a:gd name="T36" fmla="*/ 46 w 233"/>
                <a:gd name="T37" fmla="*/ 4 h 163"/>
                <a:gd name="T38" fmla="*/ 34 w 233"/>
                <a:gd name="T39" fmla="*/ 2 h 163"/>
                <a:gd name="T40" fmla="*/ 19 w 233"/>
                <a:gd name="T41" fmla="*/ 2 h 163"/>
                <a:gd name="T42" fmla="*/ 4 w 233"/>
                <a:gd name="T43" fmla="*/ 0 h 163"/>
                <a:gd name="T44" fmla="*/ 4 w 233"/>
                <a:gd name="T45" fmla="*/ 0 h 163"/>
                <a:gd name="T46" fmla="*/ 4 w 233"/>
                <a:gd name="T47" fmla="*/ 2 h 163"/>
                <a:gd name="T48" fmla="*/ 4 w 233"/>
                <a:gd name="T49" fmla="*/ 6 h 163"/>
                <a:gd name="T50" fmla="*/ 2 w 233"/>
                <a:gd name="T51" fmla="*/ 13 h 163"/>
                <a:gd name="T52" fmla="*/ 0 w 233"/>
                <a:gd name="T53" fmla="*/ 21 h 163"/>
                <a:gd name="T54" fmla="*/ 0 w 233"/>
                <a:gd name="T55" fmla="*/ 32 h 163"/>
                <a:gd name="T56" fmla="*/ 0 w 233"/>
                <a:gd name="T57" fmla="*/ 42 h 163"/>
                <a:gd name="T58" fmla="*/ 0 w 233"/>
                <a:gd name="T59" fmla="*/ 53 h 163"/>
                <a:gd name="T60" fmla="*/ 2 w 233"/>
                <a:gd name="T61" fmla="*/ 66 h 163"/>
                <a:gd name="T62" fmla="*/ 4 w 233"/>
                <a:gd name="T63" fmla="*/ 76 h 163"/>
                <a:gd name="T64" fmla="*/ 8 w 233"/>
                <a:gd name="T65" fmla="*/ 87 h 1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3"/>
                <a:gd name="T100" fmla="*/ 0 h 163"/>
                <a:gd name="T101" fmla="*/ 233 w 233"/>
                <a:gd name="T102" fmla="*/ 163 h 1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5" name="Freeform 192"/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>
                <a:gd name="T0" fmla="*/ 120 w 121"/>
                <a:gd name="T1" fmla="*/ 233 h 234"/>
                <a:gd name="T2" fmla="*/ 103 w 121"/>
                <a:gd name="T3" fmla="*/ 218 h 234"/>
                <a:gd name="T4" fmla="*/ 85 w 121"/>
                <a:gd name="T5" fmla="*/ 204 h 234"/>
                <a:gd name="T6" fmla="*/ 67 w 121"/>
                <a:gd name="T7" fmla="*/ 189 h 234"/>
                <a:gd name="T8" fmla="*/ 50 w 121"/>
                <a:gd name="T9" fmla="*/ 172 h 234"/>
                <a:gd name="T10" fmla="*/ 33 w 121"/>
                <a:gd name="T11" fmla="*/ 153 h 234"/>
                <a:gd name="T12" fmla="*/ 20 w 121"/>
                <a:gd name="T13" fmla="*/ 131 h 234"/>
                <a:gd name="T14" fmla="*/ 9 w 121"/>
                <a:gd name="T15" fmla="*/ 106 h 234"/>
                <a:gd name="T16" fmla="*/ 2 w 121"/>
                <a:gd name="T17" fmla="*/ 80 h 234"/>
                <a:gd name="T18" fmla="*/ 0 w 121"/>
                <a:gd name="T19" fmla="*/ 48 h 234"/>
                <a:gd name="T20" fmla="*/ 0 w 121"/>
                <a:gd name="T21" fmla="*/ 12 h 234"/>
                <a:gd name="T22" fmla="*/ 0 w 121"/>
                <a:gd name="T23" fmla="*/ 12 h 234"/>
                <a:gd name="T24" fmla="*/ 2 w 121"/>
                <a:gd name="T25" fmla="*/ 12 h 234"/>
                <a:gd name="T26" fmla="*/ 7 w 121"/>
                <a:gd name="T27" fmla="*/ 9 h 234"/>
                <a:gd name="T28" fmla="*/ 16 w 121"/>
                <a:gd name="T29" fmla="*/ 6 h 234"/>
                <a:gd name="T30" fmla="*/ 27 w 121"/>
                <a:gd name="T31" fmla="*/ 4 h 234"/>
                <a:gd name="T32" fmla="*/ 41 w 121"/>
                <a:gd name="T33" fmla="*/ 2 h 234"/>
                <a:gd name="T34" fmla="*/ 53 w 121"/>
                <a:gd name="T35" fmla="*/ 0 h 234"/>
                <a:gd name="T36" fmla="*/ 71 w 121"/>
                <a:gd name="T37" fmla="*/ 0 h 234"/>
                <a:gd name="T38" fmla="*/ 85 w 121"/>
                <a:gd name="T39" fmla="*/ 4 h 234"/>
                <a:gd name="T40" fmla="*/ 101 w 121"/>
                <a:gd name="T41" fmla="*/ 9 h 234"/>
                <a:gd name="T42" fmla="*/ 115 w 121"/>
                <a:gd name="T43" fmla="*/ 20 h 234"/>
                <a:gd name="T44" fmla="*/ 120 w 121"/>
                <a:gd name="T45" fmla="*/ 233 h 2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1"/>
                <a:gd name="T70" fmla="*/ 0 h 234"/>
                <a:gd name="T71" fmla="*/ 121 w 121"/>
                <a:gd name="T72" fmla="*/ 234 h 23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  <a:lnTo>
                    <a:pt x="120" y="2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6" name="Freeform 193"/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>
                <a:gd name="T0" fmla="*/ 120 w 121"/>
                <a:gd name="T1" fmla="*/ 233 h 234"/>
                <a:gd name="T2" fmla="*/ 103 w 121"/>
                <a:gd name="T3" fmla="*/ 218 h 234"/>
                <a:gd name="T4" fmla="*/ 85 w 121"/>
                <a:gd name="T5" fmla="*/ 204 h 234"/>
                <a:gd name="T6" fmla="*/ 67 w 121"/>
                <a:gd name="T7" fmla="*/ 189 h 234"/>
                <a:gd name="T8" fmla="*/ 50 w 121"/>
                <a:gd name="T9" fmla="*/ 172 h 234"/>
                <a:gd name="T10" fmla="*/ 33 w 121"/>
                <a:gd name="T11" fmla="*/ 153 h 234"/>
                <a:gd name="T12" fmla="*/ 20 w 121"/>
                <a:gd name="T13" fmla="*/ 131 h 234"/>
                <a:gd name="T14" fmla="*/ 9 w 121"/>
                <a:gd name="T15" fmla="*/ 106 h 234"/>
                <a:gd name="T16" fmla="*/ 2 w 121"/>
                <a:gd name="T17" fmla="*/ 80 h 234"/>
                <a:gd name="T18" fmla="*/ 0 w 121"/>
                <a:gd name="T19" fmla="*/ 48 h 234"/>
                <a:gd name="T20" fmla="*/ 0 w 121"/>
                <a:gd name="T21" fmla="*/ 12 h 234"/>
                <a:gd name="T22" fmla="*/ 0 w 121"/>
                <a:gd name="T23" fmla="*/ 12 h 234"/>
                <a:gd name="T24" fmla="*/ 2 w 121"/>
                <a:gd name="T25" fmla="*/ 12 h 234"/>
                <a:gd name="T26" fmla="*/ 7 w 121"/>
                <a:gd name="T27" fmla="*/ 9 h 234"/>
                <a:gd name="T28" fmla="*/ 16 w 121"/>
                <a:gd name="T29" fmla="*/ 6 h 234"/>
                <a:gd name="T30" fmla="*/ 27 w 121"/>
                <a:gd name="T31" fmla="*/ 4 h 234"/>
                <a:gd name="T32" fmla="*/ 41 w 121"/>
                <a:gd name="T33" fmla="*/ 2 h 234"/>
                <a:gd name="T34" fmla="*/ 53 w 121"/>
                <a:gd name="T35" fmla="*/ 0 h 234"/>
                <a:gd name="T36" fmla="*/ 71 w 121"/>
                <a:gd name="T37" fmla="*/ 0 h 234"/>
                <a:gd name="T38" fmla="*/ 85 w 121"/>
                <a:gd name="T39" fmla="*/ 4 h 234"/>
                <a:gd name="T40" fmla="*/ 101 w 121"/>
                <a:gd name="T41" fmla="*/ 9 h 234"/>
                <a:gd name="T42" fmla="*/ 115 w 121"/>
                <a:gd name="T43" fmla="*/ 20 h 2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1"/>
                <a:gd name="T67" fmla="*/ 0 h 234"/>
                <a:gd name="T68" fmla="*/ 121 w 121"/>
                <a:gd name="T69" fmla="*/ 234 h 2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7" name="Freeform 194"/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>
                <a:gd name="T0" fmla="*/ 80 w 109"/>
                <a:gd name="T1" fmla="*/ 362 h 363"/>
                <a:gd name="T2" fmla="*/ 71 w 109"/>
                <a:gd name="T3" fmla="*/ 352 h 363"/>
                <a:gd name="T4" fmla="*/ 61 w 109"/>
                <a:gd name="T5" fmla="*/ 341 h 363"/>
                <a:gd name="T6" fmla="*/ 50 w 109"/>
                <a:gd name="T7" fmla="*/ 332 h 363"/>
                <a:gd name="T8" fmla="*/ 40 w 109"/>
                <a:gd name="T9" fmla="*/ 322 h 363"/>
                <a:gd name="T10" fmla="*/ 29 w 109"/>
                <a:gd name="T11" fmla="*/ 309 h 363"/>
                <a:gd name="T12" fmla="*/ 20 w 109"/>
                <a:gd name="T13" fmla="*/ 294 h 363"/>
                <a:gd name="T14" fmla="*/ 13 w 109"/>
                <a:gd name="T15" fmla="*/ 276 h 363"/>
                <a:gd name="T16" fmla="*/ 6 w 109"/>
                <a:gd name="T17" fmla="*/ 253 h 363"/>
                <a:gd name="T18" fmla="*/ 2 w 109"/>
                <a:gd name="T19" fmla="*/ 225 h 363"/>
                <a:gd name="T20" fmla="*/ 0 w 109"/>
                <a:gd name="T21" fmla="*/ 193 h 363"/>
                <a:gd name="T22" fmla="*/ 0 w 109"/>
                <a:gd name="T23" fmla="*/ 193 h 363"/>
                <a:gd name="T24" fmla="*/ 0 w 109"/>
                <a:gd name="T25" fmla="*/ 159 h 363"/>
                <a:gd name="T26" fmla="*/ 2 w 109"/>
                <a:gd name="T27" fmla="*/ 130 h 363"/>
                <a:gd name="T28" fmla="*/ 8 w 109"/>
                <a:gd name="T29" fmla="*/ 107 h 363"/>
                <a:gd name="T30" fmla="*/ 16 w 109"/>
                <a:gd name="T31" fmla="*/ 86 h 363"/>
                <a:gd name="T32" fmla="*/ 25 w 109"/>
                <a:gd name="T33" fmla="*/ 67 h 363"/>
                <a:gd name="T34" fmla="*/ 34 w 109"/>
                <a:gd name="T35" fmla="*/ 50 h 363"/>
                <a:gd name="T36" fmla="*/ 44 w 109"/>
                <a:gd name="T37" fmla="*/ 37 h 363"/>
                <a:gd name="T38" fmla="*/ 52 w 109"/>
                <a:gd name="T39" fmla="*/ 23 h 363"/>
                <a:gd name="T40" fmla="*/ 63 w 109"/>
                <a:gd name="T41" fmla="*/ 13 h 363"/>
                <a:gd name="T42" fmla="*/ 69 w 109"/>
                <a:gd name="T43" fmla="*/ 0 h 363"/>
                <a:gd name="T44" fmla="*/ 69 w 109"/>
                <a:gd name="T45" fmla="*/ 0 h 363"/>
                <a:gd name="T46" fmla="*/ 69 w 109"/>
                <a:gd name="T47" fmla="*/ 2 h 363"/>
                <a:gd name="T48" fmla="*/ 71 w 109"/>
                <a:gd name="T49" fmla="*/ 6 h 363"/>
                <a:gd name="T50" fmla="*/ 76 w 109"/>
                <a:gd name="T51" fmla="*/ 13 h 363"/>
                <a:gd name="T52" fmla="*/ 80 w 109"/>
                <a:gd name="T53" fmla="*/ 20 h 363"/>
                <a:gd name="T54" fmla="*/ 84 w 109"/>
                <a:gd name="T55" fmla="*/ 34 h 363"/>
                <a:gd name="T56" fmla="*/ 89 w 109"/>
                <a:gd name="T57" fmla="*/ 46 h 363"/>
                <a:gd name="T58" fmla="*/ 92 w 109"/>
                <a:gd name="T59" fmla="*/ 59 h 363"/>
                <a:gd name="T60" fmla="*/ 99 w 109"/>
                <a:gd name="T61" fmla="*/ 75 h 363"/>
                <a:gd name="T62" fmla="*/ 103 w 109"/>
                <a:gd name="T63" fmla="*/ 92 h 363"/>
                <a:gd name="T64" fmla="*/ 108 w 109"/>
                <a:gd name="T65" fmla="*/ 107 h 363"/>
                <a:gd name="T66" fmla="*/ 80 w 109"/>
                <a:gd name="T67" fmla="*/ 362 h 3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"/>
                <a:gd name="T103" fmla="*/ 0 h 363"/>
                <a:gd name="T104" fmla="*/ 109 w 109"/>
                <a:gd name="T105" fmla="*/ 363 h 3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  <a:lnTo>
                    <a:pt x="80" y="3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8" name="Freeform 195"/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>
                <a:gd name="T0" fmla="*/ 80 w 109"/>
                <a:gd name="T1" fmla="*/ 362 h 363"/>
                <a:gd name="T2" fmla="*/ 71 w 109"/>
                <a:gd name="T3" fmla="*/ 352 h 363"/>
                <a:gd name="T4" fmla="*/ 61 w 109"/>
                <a:gd name="T5" fmla="*/ 341 h 363"/>
                <a:gd name="T6" fmla="*/ 50 w 109"/>
                <a:gd name="T7" fmla="*/ 332 h 363"/>
                <a:gd name="T8" fmla="*/ 40 w 109"/>
                <a:gd name="T9" fmla="*/ 322 h 363"/>
                <a:gd name="T10" fmla="*/ 29 w 109"/>
                <a:gd name="T11" fmla="*/ 309 h 363"/>
                <a:gd name="T12" fmla="*/ 20 w 109"/>
                <a:gd name="T13" fmla="*/ 294 h 363"/>
                <a:gd name="T14" fmla="*/ 13 w 109"/>
                <a:gd name="T15" fmla="*/ 276 h 363"/>
                <a:gd name="T16" fmla="*/ 6 w 109"/>
                <a:gd name="T17" fmla="*/ 253 h 363"/>
                <a:gd name="T18" fmla="*/ 2 w 109"/>
                <a:gd name="T19" fmla="*/ 225 h 363"/>
                <a:gd name="T20" fmla="*/ 0 w 109"/>
                <a:gd name="T21" fmla="*/ 193 h 363"/>
                <a:gd name="T22" fmla="*/ 0 w 109"/>
                <a:gd name="T23" fmla="*/ 193 h 363"/>
                <a:gd name="T24" fmla="*/ 0 w 109"/>
                <a:gd name="T25" fmla="*/ 159 h 363"/>
                <a:gd name="T26" fmla="*/ 2 w 109"/>
                <a:gd name="T27" fmla="*/ 130 h 363"/>
                <a:gd name="T28" fmla="*/ 8 w 109"/>
                <a:gd name="T29" fmla="*/ 107 h 363"/>
                <a:gd name="T30" fmla="*/ 16 w 109"/>
                <a:gd name="T31" fmla="*/ 86 h 363"/>
                <a:gd name="T32" fmla="*/ 25 w 109"/>
                <a:gd name="T33" fmla="*/ 67 h 363"/>
                <a:gd name="T34" fmla="*/ 34 w 109"/>
                <a:gd name="T35" fmla="*/ 50 h 363"/>
                <a:gd name="T36" fmla="*/ 44 w 109"/>
                <a:gd name="T37" fmla="*/ 37 h 363"/>
                <a:gd name="T38" fmla="*/ 52 w 109"/>
                <a:gd name="T39" fmla="*/ 23 h 363"/>
                <a:gd name="T40" fmla="*/ 63 w 109"/>
                <a:gd name="T41" fmla="*/ 13 h 363"/>
                <a:gd name="T42" fmla="*/ 69 w 109"/>
                <a:gd name="T43" fmla="*/ 0 h 363"/>
                <a:gd name="T44" fmla="*/ 69 w 109"/>
                <a:gd name="T45" fmla="*/ 0 h 363"/>
                <a:gd name="T46" fmla="*/ 69 w 109"/>
                <a:gd name="T47" fmla="*/ 2 h 363"/>
                <a:gd name="T48" fmla="*/ 71 w 109"/>
                <a:gd name="T49" fmla="*/ 6 h 363"/>
                <a:gd name="T50" fmla="*/ 76 w 109"/>
                <a:gd name="T51" fmla="*/ 13 h 363"/>
                <a:gd name="T52" fmla="*/ 80 w 109"/>
                <a:gd name="T53" fmla="*/ 20 h 363"/>
                <a:gd name="T54" fmla="*/ 84 w 109"/>
                <a:gd name="T55" fmla="*/ 34 h 363"/>
                <a:gd name="T56" fmla="*/ 89 w 109"/>
                <a:gd name="T57" fmla="*/ 46 h 363"/>
                <a:gd name="T58" fmla="*/ 92 w 109"/>
                <a:gd name="T59" fmla="*/ 59 h 363"/>
                <a:gd name="T60" fmla="*/ 99 w 109"/>
                <a:gd name="T61" fmla="*/ 75 h 363"/>
                <a:gd name="T62" fmla="*/ 103 w 109"/>
                <a:gd name="T63" fmla="*/ 92 h 363"/>
                <a:gd name="T64" fmla="*/ 108 w 109"/>
                <a:gd name="T65" fmla="*/ 107 h 3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9"/>
                <a:gd name="T100" fmla="*/ 0 h 363"/>
                <a:gd name="T101" fmla="*/ 109 w 109"/>
                <a:gd name="T102" fmla="*/ 363 h 3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9" name="Freeform 196"/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>
                <a:gd name="T0" fmla="*/ 34 w 111"/>
                <a:gd name="T1" fmla="*/ 318 h 319"/>
                <a:gd name="T2" fmla="*/ 23 w 111"/>
                <a:gd name="T3" fmla="*/ 292 h 319"/>
                <a:gd name="T4" fmla="*/ 15 w 111"/>
                <a:gd name="T5" fmla="*/ 267 h 319"/>
                <a:gd name="T6" fmla="*/ 8 w 111"/>
                <a:gd name="T7" fmla="*/ 242 h 319"/>
                <a:gd name="T8" fmla="*/ 2 w 111"/>
                <a:gd name="T9" fmla="*/ 216 h 319"/>
                <a:gd name="T10" fmla="*/ 0 w 111"/>
                <a:gd name="T11" fmla="*/ 191 h 319"/>
                <a:gd name="T12" fmla="*/ 0 w 111"/>
                <a:gd name="T13" fmla="*/ 168 h 319"/>
                <a:gd name="T14" fmla="*/ 0 w 111"/>
                <a:gd name="T15" fmla="*/ 145 h 319"/>
                <a:gd name="T16" fmla="*/ 2 w 111"/>
                <a:gd name="T17" fmla="*/ 126 h 319"/>
                <a:gd name="T18" fmla="*/ 8 w 111"/>
                <a:gd name="T19" fmla="*/ 106 h 319"/>
                <a:gd name="T20" fmla="*/ 15 w 111"/>
                <a:gd name="T21" fmla="*/ 88 h 319"/>
                <a:gd name="T22" fmla="*/ 15 w 111"/>
                <a:gd name="T23" fmla="*/ 88 h 319"/>
                <a:gd name="T24" fmla="*/ 23 w 111"/>
                <a:gd name="T25" fmla="*/ 75 h 319"/>
                <a:gd name="T26" fmla="*/ 29 w 111"/>
                <a:gd name="T27" fmla="*/ 60 h 319"/>
                <a:gd name="T28" fmla="*/ 38 w 111"/>
                <a:gd name="T29" fmla="*/ 50 h 319"/>
                <a:gd name="T30" fmla="*/ 45 w 111"/>
                <a:gd name="T31" fmla="*/ 39 h 319"/>
                <a:gd name="T32" fmla="*/ 50 w 111"/>
                <a:gd name="T33" fmla="*/ 30 h 319"/>
                <a:gd name="T34" fmla="*/ 57 w 111"/>
                <a:gd name="T35" fmla="*/ 23 h 319"/>
                <a:gd name="T36" fmla="*/ 63 w 111"/>
                <a:gd name="T37" fmla="*/ 16 h 319"/>
                <a:gd name="T38" fmla="*/ 72 w 111"/>
                <a:gd name="T39" fmla="*/ 9 h 319"/>
                <a:gd name="T40" fmla="*/ 78 w 111"/>
                <a:gd name="T41" fmla="*/ 4 h 319"/>
                <a:gd name="T42" fmla="*/ 86 w 111"/>
                <a:gd name="T43" fmla="*/ 0 h 319"/>
                <a:gd name="T44" fmla="*/ 86 w 111"/>
                <a:gd name="T45" fmla="*/ 0 h 319"/>
                <a:gd name="T46" fmla="*/ 86 w 111"/>
                <a:gd name="T47" fmla="*/ 2 h 319"/>
                <a:gd name="T48" fmla="*/ 89 w 111"/>
                <a:gd name="T49" fmla="*/ 5 h 319"/>
                <a:gd name="T50" fmla="*/ 91 w 111"/>
                <a:gd name="T51" fmla="*/ 14 h 319"/>
                <a:gd name="T52" fmla="*/ 95 w 111"/>
                <a:gd name="T53" fmla="*/ 25 h 319"/>
                <a:gd name="T54" fmla="*/ 99 w 111"/>
                <a:gd name="T55" fmla="*/ 35 h 319"/>
                <a:gd name="T56" fmla="*/ 101 w 111"/>
                <a:gd name="T57" fmla="*/ 48 h 319"/>
                <a:gd name="T58" fmla="*/ 105 w 111"/>
                <a:gd name="T59" fmla="*/ 60 h 319"/>
                <a:gd name="T60" fmla="*/ 107 w 111"/>
                <a:gd name="T61" fmla="*/ 75 h 319"/>
                <a:gd name="T62" fmla="*/ 110 w 111"/>
                <a:gd name="T63" fmla="*/ 88 h 319"/>
                <a:gd name="T64" fmla="*/ 107 w 111"/>
                <a:gd name="T65" fmla="*/ 101 h 319"/>
                <a:gd name="T66" fmla="*/ 34 w 111"/>
                <a:gd name="T67" fmla="*/ 318 h 3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319"/>
                <a:gd name="T104" fmla="*/ 111 w 111"/>
                <a:gd name="T105" fmla="*/ 319 h 3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  <a:lnTo>
                    <a:pt x="34" y="3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0" name="Freeform 197"/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>
                <a:gd name="T0" fmla="*/ 34 w 111"/>
                <a:gd name="T1" fmla="*/ 318 h 319"/>
                <a:gd name="T2" fmla="*/ 23 w 111"/>
                <a:gd name="T3" fmla="*/ 292 h 319"/>
                <a:gd name="T4" fmla="*/ 15 w 111"/>
                <a:gd name="T5" fmla="*/ 267 h 319"/>
                <a:gd name="T6" fmla="*/ 8 w 111"/>
                <a:gd name="T7" fmla="*/ 242 h 319"/>
                <a:gd name="T8" fmla="*/ 2 w 111"/>
                <a:gd name="T9" fmla="*/ 216 h 319"/>
                <a:gd name="T10" fmla="*/ 0 w 111"/>
                <a:gd name="T11" fmla="*/ 191 h 319"/>
                <a:gd name="T12" fmla="*/ 0 w 111"/>
                <a:gd name="T13" fmla="*/ 168 h 319"/>
                <a:gd name="T14" fmla="*/ 0 w 111"/>
                <a:gd name="T15" fmla="*/ 145 h 319"/>
                <a:gd name="T16" fmla="*/ 2 w 111"/>
                <a:gd name="T17" fmla="*/ 126 h 319"/>
                <a:gd name="T18" fmla="*/ 8 w 111"/>
                <a:gd name="T19" fmla="*/ 106 h 319"/>
                <a:gd name="T20" fmla="*/ 15 w 111"/>
                <a:gd name="T21" fmla="*/ 88 h 319"/>
                <a:gd name="T22" fmla="*/ 15 w 111"/>
                <a:gd name="T23" fmla="*/ 88 h 319"/>
                <a:gd name="T24" fmla="*/ 23 w 111"/>
                <a:gd name="T25" fmla="*/ 75 h 319"/>
                <a:gd name="T26" fmla="*/ 29 w 111"/>
                <a:gd name="T27" fmla="*/ 60 h 319"/>
                <a:gd name="T28" fmla="*/ 38 w 111"/>
                <a:gd name="T29" fmla="*/ 50 h 319"/>
                <a:gd name="T30" fmla="*/ 45 w 111"/>
                <a:gd name="T31" fmla="*/ 39 h 319"/>
                <a:gd name="T32" fmla="*/ 50 w 111"/>
                <a:gd name="T33" fmla="*/ 30 h 319"/>
                <a:gd name="T34" fmla="*/ 57 w 111"/>
                <a:gd name="T35" fmla="*/ 23 h 319"/>
                <a:gd name="T36" fmla="*/ 63 w 111"/>
                <a:gd name="T37" fmla="*/ 16 h 319"/>
                <a:gd name="T38" fmla="*/ 72 w 111"/>
                <a:gd name="T39" fmla="*/ 9 h 319"/>
                <a:gd name="T40" fmla="*/ 78 w 111"/>
                <a:gd name="T41" fmla="*/ 4 h 319"/>
                <a:gd name="T42" fmla="*/ 86 w 111"/>
                <a:gd name="T43" fmla="*/ 0 h 319"/>
                <a:gd name="T44" fmla="*/ 86 w 111"/>
                <a:gd name="T45" fmla="*/ 0 h 319"/>
                <a:gd name="T46" fmla="*/ 86 w 111"/>
                <a:gd name="T47" fmla="*/ 2 h 319"/>
                <a:gd name="T48" fmla="*/ 89 w 111"/>
                <a:gd name="T49" fmla="*/ 5 h 319"/>
                <a:gd name="T50" fmla="*/ 91 w 111"/>
                <a:gd name="T51" fmla="*/ 14 h 319"/>
                <a:gd name="T52" fmla="*/ 95 w 111"/>
                <a:gd name="T53" fmla="*/ 25 h 319"/>
                <a:gd name="T54" fmla="*/ 99 w 111"/>
                <a:gd name="T55" fmla="*/ 35 h 319"/>
                <a:gd name="T56" fmla="*/ 101 w 111"/>
                <a:gd name="T57" fmla="*/ 48 h 319"/>
                <a:gd name="T58" fmla="*/ 105 w 111"/>
                <a:gd name="T59" fmla="*/ 60 h 319"/>
                <a:gd name="T60" fmla="*/ 107 w 111"/>
                <a:gd name="T61" fmla="*/ 75 h 319"/>
                <a:gd name="T62" fmla="*/ 110 w 111"/>
                <a:gd name="T63" fmla="*/ 88 h 319"/>
                <a:gd name="T64" fmla="*/ 107 w 111"/>
                <a:gd name="T65" fmla="*/ 101 h 3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1"/>
                <a:gd name="T100" fmla="*/ 0 h 319"/>
                <a:gd name="T101" fmla="*/ 111 w 111"/>
                <a:gd name="T102" fmla="*/ 319 h 3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1" name="Freeform 198"/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>
                <a:gd name="T0" fmla="*/ 2 w 131"/>
                <a:gd name="T1" fmla="*/ 285 h 286"/>
                <a:gd name="T2" fmla="*/ 0 w 131"/>
                <a:gd name="T3" fmla="*/ 267 h 286"/>
                <a:gd name="T4" fmla="*/ 0 w 131"/>
                <a:gd name="T5" fmla="*/ 248 h 286"/>
                <a:gd name="T6" fmla="*/ 2 w 131"/>
                <a:gd name="T7" fmla="*/ 227 h 286"/>
                <a:gd name="T8" fmla="*/ 5 w 131"/>
                <a:gd name="T9" fmla="*/ 206 h 286"/>
                <a:gd name="T10" fmla="*/ 12 w 131"/>
                <a:gd name="T11" fmla="*/ 185 h 286"/>
                <a:gd name="T12" fmla="*/ 18 w 131"/>
                <a:gd name="T13" fmla="*/ 165 h 286"/>
                <a:gd name="T14" fmla="*/ 25 w 131"/>
                <a:gd name="T15" fmla="*/ 143 h 286"/>
                <a:gd name="T16" fmla="*/ 30 w 131"/>
                <a:gd name="T17" fmla="*/ 126 h 286"/>
                <a:gd name="T18" fmla="*/ 37 w 131"/>
                <a:gd name="T19" fmla="*/ 110 h 286"/>
                <a:gd name="T20" fmla="*/ 41 w 131"/>
                <a:gd name="T21" fmla="*/ 96 h 286"/>
                <a:gd name="T22" fmla="*/ 41 w 131"/>
                <a:gd name="T23" fmla="*/ 96 h 286"/>
                <a:gd name="T24" fmla="*/ 48 w 131"/>
                <a:gd name="T25" fmla="*/ 86 h 286"/>
                <a:gd name="T26" fmla="*/ 53 w 131"/>
                <a:gd name="T27" fmla="*/ 73 h 286"/>
                <a:gd name="T28" fmla="*/ 62 w 131"/>
                <a:gd name="T29" fmla="*/ 61 h 286"/>
                <a:gd name="T30" fmla="*/ 71 w 131"/>
                <a:gd name="T31" fmla="*/ 50 h 286"/>
                <a:gd name="T32" fmla="*/ 79 w 131"/>
                <a:gd name="T33" fmla="*/ 38 h 286"/>
                <a:gd name="T34" fmla="*/ 90 w 131"/>
                <a:gd name="T35" fmla="*/ 29 h 286"/>
                <a:gd name="T36" fmla="*/ 99 w 131"/>
                <a:gd name="T37" fmla="*/ 19 h 286"/>
                <a:gd name="T38" fmla="*/ 106 w 131"/>
                <a:gd name="T39" fmla="*/ 11 h 286"/>
                <a:gd name="T40" fmla="*/ 113 w 131"/>
                <a:gd name="T41" fmla="*/ 4 h 286"/>
                <a:gd name="T42" fmla="*/ 122 w 131"/>
                <a:gd name="T43" fmla="*/ 0 h 286"/>
                <a:gd name="T44" fmla="*/ 122 w 131"/>
                <a:gd name="T45" fmla="*/ 0 h 286"/>
                <a:gd name="T46" fmla="*/ 122 w 131"/>
                <a:gd name="T47" fmla="*/ 2 h 286"/>
                <a:gd name="T48" fmla="*/ 122 w 131"/>
                <a:gd name="T49" fmla="*/ 6 h 286"/>
                <a:gd name="T50" fmla="*/ 124 w 131"/>
                <a:gd name="T51" fmla="*/ 13 h 286"/>
                <a:gd name="T52" fmla="*/ 126 w 131"/>
                <a:gd name="T53" fmla="*/ 23 h 286"/>
                <a:gd name="T54" fmla="*/ 127 w 131"/>
                <a:gd name="T55" fmla="*/ 34 h 286"/>
                <a:gd name="T56" fmla="*/ 127 w 131"/>
                <a:gd name="T57" fmla="*/ 44 h 286"/>
                <a:gd name="T58" fmla="*/ 130 w 131"/>
                <a:gd name="T59" fmla="*/ 57 h 286"/>
                <a:gd name="T60" fmla="*/ 130 w 131"/>
                <a:gd name="T61" fmla="*/ 69 h 286"/>
                <a:gd name="T62" fmla="*/ 130 w 131"/>
                <a:gd name="T63" fmla="*/ 82 h 286"/>
                <a:gd name="T64" fmla="*/ 127 w 131"/>
                <a:gd name="T65" fmla="*/ 94 h 286"/>
                <a:gd name="T66" fmla="*/ 2 w 131"/>
                <a:gd name="T67" fmla="*/ 285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1"/>
                <a:gd name="T103" fmla="*/ 0 h 286"/>
                <a:gd name="T104" fmla="*/ 131 w 131"/>
                <a:gd name="T105" fmla="*/ 286 h 28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  <a:lnTo>
                    <a:pt x="2" y="28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2" name="Freeform 199"/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>
                <a:gd name="T0" fmla="*/ 2 w 131"/>
                <a:gd name="T1" fmla="*/ 285 h 286"/>
                <a:gd name="T2" fmla="*/ 0 w 131"/>
                <a:gd name="T3" fmla="*/ 267 h 286"/>
                <a:gd name="T4" fmla="*/ 0 w 131"/>
                <a:gd name="T5" fmla="*/ 248 h 286"/>
                <a:gd name="T6" fmla="*/ 2 w 131"/>
                <a:gd name="T7" fmla="*/ 227 h 286"/>
                <a:gd name="T8" fmla="*/ 5 w 131"/>
                <a:gd name="T9" fmla="*/ 206 h 286"/>
                <a:gd name="T10" fmla="*/ 12 w 131"/>
                <a:gd name="T11" fmla="*/ 185 h 286"/>
                <a:gd name="T12" fmla="*/ 18 w 131"/>
                <a:gd name="T13" fmla="*/ 165 h 286"/>
                <a:gd name="T14" fmla="*/ 25 w 131"/>
                <a:gd name="T15" fmla="*/ 143 h 286"/>
                <a:gd name="T16" fmla="*/ 30 w 131"/>
                <a:gd name="T17" fmla="*/ 126 h 286"/>
                <a:gd name="T18" fmla="*/ 37 w 131"/>
                <a:gd name="T19" fmla="*/ 110 h 286"/>
                <a:gd name="T20" fmla="*/ 41 w 131"/>
                <a:gd name="T21" fmla="*/ 96 h 286"/>
                <a:gd name="T22" fmla="*/ 41 w 131"/>
                <a:gd name="T23" fmla="*/ 96 h 286"/>
                <a:gd name="T24" fmla="*/ 48 w 131"/>
                <a:gd name="T25" fmla="*/ 86 h 286"/>
                <a:gd name="T26" fmla="*/ 53 w 131"/>
                <a:gd name="T27" fmla="*/ 73 h 286"/>
                <a:gd name="T28" fmla="*/ 62 w 131"/>
                <a:gd name="T29" fmla="*/ 61 h 286"/>
                <a:gd name="T30" fmla="*/ 71 w 131"/>
                <a:gd name="T31" fmla="*/ 50 h 286"/>
                <a:gd name="T32" fmla="*/ 79 w 131"/>
                <a:gd name="T33" fmla="*/ 38 h 286"/>
                <a:gd name="T34" fmla="*/ 90 w 131"/>
                <a:gd name="T35" fmla="*/ 29 h 286"/>
                <a:gd name="T36" fmla="*/ 99 w 131"/>
                <a:gd name="T37" fmla="*/ 19 h 286"/>
                <a:gd name="T38" fmla="*/ 106 w 131"/>
                <a:gd name="T39" fmla="*/ 11 h 286"/>
                <a:gd name="T40" fmla="*/ 113 w 131"/>
                <a:gd name="T41" fmla="*/ 4 h 286"/>
                <a:gd name="T42" fmla="*/ 122 w 131"/>
                <a:gd name="T43" fmla="*/ 0 h 286"/>
                <a:gd name="T44" fmla="*/ 122 w 131"/>
                <a:gd name="T45" fmla="*/ 0 h 286"/>
                <a:gd name="T46" fmla="*/ 122 w 131"/>
                <a:gd name="T47" fmla="*/ 2 h 286"/>
                <a:gd name="T48" fmla="*/ 122 w 131"/>
                <a:gd name="T49" fmla="*/ 6 h 286"/>
                <a:gd name="T50" fmla="*/ 124 w 131"/>
                <a:gd name="T51" fmla="*/ 13 h 286"/>
                <a:gd name="T52" fmla="*/ 126 w 131"/>
                <a:gd name="T53" fmla="*/ 23 h 286"/>
                <a:gd name="T54" fmla="*/ 127 w 131"/>
                <a:gd name="T55" fmla="*/ 34 h 286"/>
                <a:gd name="T56" fmla="*/ 127 w 131"/>
                <a:gd name="T57" fmla="*/ 44 h 286"/>
                <a:gd name="T58" fmla="*/ 130 w 131"/>
                <a:gd name="T59" fmla="*/ 57 h 286"/>
                <a:gd name="T60" fmla="*/ 130 w 131"/>
                <a:gd name="T61" fmla="*/ 69 h 286"/>
                <a:gd name="T62" fmla="*/ 130 w 131"/>
                <a:gd name="T63" fmla="*/ 82 h 286"/>
                <a:gd name="T64" fmla="*/ 127 w 131"/>
                <a:gd name="T65" fmla="*/ 94 h 2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1"/>
                <a:gd name="T100" fmla="*/ 0 h 286"/>
                <a:gd name="T101" fmla="*/ 131 w 131"/>
                <a:gd name="T102" fmla="*/ 286 h 2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3" name="Freeform 200"/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>
                <a:gd name="T0" fmla="*/ 0 w 134"/>
                <a:gd name="T1" fmla="*/ 218 h 219"/>
                <a:gd name="T2" fmla="*/ 2 w 134"/>
                <a:gd name="T3" fmla="*/ 202 h 219"/>
                <a:gd name="T4" fmla="*/ 4 w 134"/>
                <a:gd name="T5" fmla="*/ 186 h 219"/>
                <a:gd name="T6" fmla="*/ 6 w 134"/>
                <a:gd name="T7" fmla="*/ 167 h 219"/>
                <a:gd name="T8" fmla="*/ 8 w 134"/>
                <a:gd name="T9" fmla="*/ 147 h 219"/>
                <a:gd name="T10" fmla="*/ 13 w 134"/>
                <a:gd name="T11" fmla="*/ 131 h 219"/>
                <a:gd name="T12" fmla="*/ 19 w 134"/>
                <a:gd name="T13" fmla="*/ 112 h 219"/>
                <a:gd name="T14" fmla="*/ 25 w 134"/>
                <a:gd name="T15" fmla="*/ 96 h 219"/>
                <a:gd name="T16" fmla="*/ 31 w 134"/>
                <a:gd name="T17" fmla="*/ 81 h 219"/>
                <a:gd name="T18" fmla="*/ 38 w 134"/>
                <a:gd name="T19" fmla="*/ 69 h 219"/>
                <a:gd name="T20" fmla="*/ 47 w 134"/>
                <a:gd name="T21" fmla="*/ 58 h 219"/>
                <a:gd name="T22" fmla="*/ 47 w 134"/>
                <a:gd name="T23" fmla="*/ 58 h 219"/>
                <a:gd name="T24" fmla="*/ 52 w 134"/>
                <a:gd name="T25" fmla="*/ 49 h 219"/>
                <a:gd name="T26" fmla="*/ 61 w 134"/>
                <a:gd name="T27" fmla="*/ 41 h 219"/>
                <a:gd name="T28" fmla="*/ 70 w 134"/>
                <a:gd name="T29" fmla="*/ 32 h 219"/>
                <a:gd name="T30" fmla="*/ 75 w 134"/>
                <a:gd name="T31" fmla="*/ 26 h 219"/>
                <a:gd name="T32" fmla="*/ 84 w 134"/>
                <a:gd name="T33" fmla="*/ 20 h 219"/>
                <a:gd name="T34" fmla="*/ 93 w 134"/>
                <a:gd name="T35" fmla="*/ 16 h 219"/>
                <a:gd name="T36" fmla="*/ 101 w 134"/>
                <a:gd name="T37" fmla="*/ 12 h 219"/>
                <a:gd name="T38" fmla="*/ 107 w 134"/>
                <a:gd name="T39" fmla="*/ 5 h 219"/>
                <a:gd name="T40" fmla="*/ 116 w 134"/>
                <a:gd name="T41" fmla="*/ 1 h 219"/>
                <a:gd name="T42" fmla="*/ 124 w 134"/>
                <a:gd name="T43" fmla="*/ 0 h 219"/>
                <a:gd name="T44" fmla="*/ 124 w 134"/>
                <a:gd name="T45" fmla="*/ 0 h 219"/>
                <a:gd name="T46" fmla="*/ 124 w 134"/>
                <a:gd name="T47" fmla="*/ 0 h 219"/>
                <a:gd name="T48" fmla="*/ 124 w 134"/>
                <a:gd name="T49" fmla="*/ 3 h 219"/>
                <a:gd name="T50" fmla="*/ 126 w 134"/>
                <a:gd name="T51" fmla="*/ 9 h 219"/>
                <a:gd name="T52" fmla="*/ 128 w 134"/>
                <a:gd name="T53" fmla="*/ 18 h 219"/>
                <a:gd name="T54" fmla="*/ 130 w 134"/>
                <a:gd name="T55" fmla="*/ 26 h 219"/>
                <a:gd name="T56" fmla="*/ 133 w 134"/>
                <a:gd name="T57" fmla="*/ 37 h 219"/>
                <a:gd name="T58" fmla="*/ 133 w 134"/>
                <a:gd name="T59" fmla="*/ 46 h 219"/>
                <a:gd name="T60" fmla="*/ 133 w 134"/>
                <a:gd name="T61" fmla="*/ 55 h 219"/>
                <a:gd name="T62" fmla="*/ 133 w 134"/>
                <a:gd name="T63" fmla="*/ 66 h 219"/>
                <a:gd name="T64" fmla="*/ 130 w 134"/>
                <a:gd name="T65" fmla="*/ 76 h 219"/>
                <a:gd name="T66" fmla="*/ 0 w 134"/>
                <a:gd name="T67" fmla="*/ 218 h 2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4"/>
                <a:gd name="T103" fmla="*/ 0 h 219"/>
                <a:gd name="T104" fmla="*/ 134 w 134"/>
                <a:gd name="T105" fmla="*/ 219 h 2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  <a:lnTo>
                    <a:pt x="0" y="2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4" name="Freeform 201"/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>
                <a:gd name="T0" fmla="*/ 0 w 134"/>
                <a:gd name="T1" fmla="*/ 218 h 219"/>
                <a:gd name="T2" fmla="*/ 2 w 134"/>
                <a:gd name="T3" fmla="*/ 202 h 219"/>
                <a:gd name="T4" fmla="*/ 4 w 134"/>
                <a:gd name="T5" fmla="*/ 186 h 219"/>
                <a:gd name="T6" fmla="*/ 6 w 134"/>
                <a:gd name="T7" fmla="*/ 167 h 219"/>
                <a:gd name="T8" fmla="*/ 8 w 134"/>
                <a:gd name="T9" fmla="*/ 147 h 219"/>
                <a:gd name="T10" fmla="*/ 13 w 134"/>
                <a:gd name="T11" fmla="*/ 131 h 219"/>
                <a:gd name="T12" fmla="*/ 19 w 134"/>
                <a:gd name="T13" fmla="*/ 112 h 219"/>
                <a:gd name="T14" fmla="*/ 25 w 134"/>
                <a:gd name="T15" fmla="*/ 96 h 219"/>
                <a:gd name="T16" fmla="*/ 31 w 134"/>
                <a:gd name="T17" fmla="*/ 81 h 219"/>
                <a:gd name="T18" fmla="*/ 38 w 134"/>
                <a:gd name="T19" fmla="*/ 69 h 219"/>
                <a:gd name="T20" fmla="*/ 47 w 134"/>
                <a:gd name="T21" fmla="*/ 58 h 219"/>
                <a:gd name="T22" fmla="*/ 47 w 134"/>
                <a:gd name="T23" fmla="*/ 58 h 219"/>
                <a:gd name="T24" fmla="*/ 52 w 134"/>
                <a:gd name="T25" fmla="*/ 49 h 219"/>
                <a:gd name="T26" fmla="*/ 61 w 134"/>
                <a:gd name="T27" fmla="*/ 41 h 219"/>
                <a:gd name="T28" fmla="*/ 70 w 134"/>
                <a:gd name="T29" fmla="*/ 32 h 219"/>
                <a:gd name="T30" fmla="*/ 75 w 134"/>
                <a:gd name="T31" fmla="*/ 26 h 219"/>
                <a:gd name="T32" fmla="*/ 84 w 134"/>
                <a:gd name="T33" fmla="*/ 20 h 219"/>
                <a:gd name="T34" fmla="*/ 93 w 134"/>
                <a:gd name="T35" fmla="*/ 16 h 219"/>
                <a:gd name="T36" fmla="*/ 101 w 134"/>
                <a:gd name="T37" fmla="*/ 12 h 219"/>
                <a:gd name="T38" fmla="*/ 107 w 134"/>
                <a:gd name="T39" fmla="*/ 5 h 219"/>
                <a:gd name="T40" fmla="*/ 116 w 134"/>
                <a:gd name="T41" fmla="*/ 1 h 219"/>
                <a:gd name="T42" fmla="*/ 124 w 134"/>
                <a:gd name="T43" fmla="*/ 0 h 219"/>
                <a:gd name="T44" fmla="*/ 124 w 134"/>
                <a:gd name="T45" fmla="*/ 0 h 219"/>
                <a:gd name="T46" fmla="*/ 124 w 134"/>
                <a:gd name="T47" fmla="*/ 0 h 219"/>
                <a:gd name="T48" fmla="*/ 124 w 134"/>
                <a:gd name="T49" fmla="*/ 3 h 219"/>
                <a:gd name="T50" fmla="*/ 126 w 134"/>
                <a:gd name="T51" fmla="*/ 9 h 219"/>
                <a:gd name="T52" fmla="*/ 128 w 134"/>
                <a:gd name="T53" fmla="*/ 18 h 219"/>
                <a:gd name="T54" fmla="*/ 130 w 134"/>
                <a:gd name="T55" fmla="*/ 26 h 219"/>
                <a:gd name="T56" fmla="*/ 133 w 134"/>
                <a:gd name="T57" fmla="*/ 37 h 219"/>
                <a:gd name="T58" fmla="*/ 133 w 134"/>
                <a:gd name="T59" fmla="*/ 46 h 219"/>
                <a:gd name="T60" fmla="*/ 133 w 134"/>
                <a:gd name="T61" fmla="*/ 55 h 219"/>
                <a:gd name="T62" fmla="*/ 133 w 134"/>
                <a:gd name="T63" fmla="*/ 66 h 219"/>
                <a:gd name="T64" fmla="*/ 130 w 134"/>
                <a:gd name="T65" fmla="*/ 76 h 2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219"/>
                <a:gd name="T101" fmla="*/ 134 w 134"/>
                <a:gd name="T102" fmla="*/ 219 h 2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5" name="Freeform 202"/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>
                <a:gd name="T0" fmla="*/ 0 w 123"/>
                <a:gd name="T1" fmla="*/ 175 h 176"/>
                <a:gd name="T2" fmla="*/ 0 w 123"/>
                <a:gd name="T3" fmla="*/ 162 h 176"/>
                <a:gd name="T4" fmla="*/ 2 w 123"/>
                <a:gd name="T5" fmla="*/ 147 h 176"/>
                <a:gd name="T6" fmla="*/ 4 w 123"/>
                <a:gd name="T7" fmla="*/ 133 h 176"/>
                <a:gd name="T8" fmla="*/ 8 w 123"/>
                <a:gd name="T9" fmla="*/ 117 h 176"/>
                <a:gd name="T10" fmla="*/ 13 w 123"/>
                <a:gd name="T11" fmla="*/ 101 h 176"/>
                <a:gd name="T12" fmla="*/ 17 w 123"/>
                <a:gd name="T13" fmla="*/ 89 h 176"/>
                <a:gd name="T14" fmla="*/ 23 w 123"/>
                <a:gd name="T15" fmla="*/ 73 h 176"/>
                <a:gd name="T16" fmla="*/ 27 w 123"/>
                <a:gd name="T17" fmla="*/ 61 h 176"/>
                <a:gd name="T18" fmla="*/ 36 w 123"/>
                <a:gd name="T19" fmla="*/ 50 h 176"/>
                <a:gd name="T20" fmla="*/ 42 w 123"/>
                <a:gd name="T21" fmla="*/ 40 h 176"/>
                <a:gd name="T22" fmla="*/ 42 w 123"/>
                <a:gd name="T23" fmla="*/ 40 h 176"/>
                <a:gd name="T24" fmla="*/ 48 w 123"/>
                <a:gd name="T25" fmla="*/ 34 h 176"/>
                <a:gd name="T26" fmla="*/ 54 w 123"/>
                <a:gd name="T27" fmla="*/ 25 h 176"/>
                <a:gd name="T28" fmla="*/ 61 w 123"/>
                <a:gd name="T29" fmla="*/ 20 h 176"/>
                <a:gd name="T30" fmla="*/ 70 w 123"/>
                <a:gd name="T31" fmla="*/ 15 h 176"/>
                <a:gd name="T32" fmla="*/ 75 w 123"/>
                <a:gd name="T33" fmla="*/ 11 h 176"/>
                <a:gd name="T34" fmla="*/ 84 w 123"/>
                <a:gd name="T35" fmla="*/ 6 h 176"/>
                <a:gd name="T36" fmla="*/ 91 w 123"/>
                <a:gd name="T37" fmla="*/ 4 h 176"/>
                <a:gd name="T38" fmla="*/ 98 w 123"/>
                <a:gd name="T39" fmla="*/ 2 h 176"/>
                <a:gd name="T40" fmla="*/ 105 w 123"/>
                <a:gd name="T41" fmla="*/ 0 h 176"/>
                <a:gd name="T42" fmla="*/ 112 w 123"/>
                <a:gd name="T43" fmla="*/ 0 h 176"/>
                <a:gd name="T44" fmla="*/ 112 w 123"/>
                <a:gd name="T45" fmla="*/ 0 h 176"/>
                <a:gd name="T46" fmla="*/ 112 w 123"/>
                <a:gd name="T47" fmla="*/ 2 h 176"/>
                <a:gd name="T48" fmla="*/ 114 w 123"/>
                <a:gd name="T49" fmla="*/ 6 h 176"/>
                <a:gd name="T50" fmla="*/ 116 w 123"/>
                <a:gd name="T51" fmla="*/ 11 h 176"/>
                <a:gd name="T52" fmla="*/ 118 w 123"/>
                <a:gd name="T53" fmla="*/ 20 h 176"/>
                <a:gd name="T54" fmla="*/ 120 w 123"/>
                <a:gd name="T55" fmla="*/ 29 h 176"/>
                <a:gd name="T56" fmla="*/ 122 w 123"/>
                <a:gd name="T57" fmla="*/ 40 h 176"/>
                <a:gd name="T58" fmla="*/ 122 w 123"/>
                <a:gd name="T59" fmla="*/ 50 h 176"/>
                <a:gd name="T60" fmla="*/ 122 w 123"/>
                <a:gd name="T61" fmla="*/ 61 h 176"/>
                <a:gd name="T62" fmla="*/ 122 w 123"/>
                <a:gd name="T63" fmla="*/ 71 h 176"/>
                <a:gd name="T64" fmla="*/ 120 w 123"/>
                <a:gd name="T65" fmla="*/ 82 h 176"/>
                <a:gd name="T66" fmla="*/ 0 w 123"/>
                <a:gd name="T67" fmla="*/ 175 h 1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3"/>
                <a:gd name="T103" fmla="*/ 0 h 176"/>
                <a:gd name="T104" fmla="*/ 123 w 123"/>
                <a:gd name="T105" fmla="*/ 176 h 1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  <a:lnTo>
                    <a:pt x="0" y="1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6" name="Freeform 203"/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>
                <a:gd name="T0" fmla="*/ 0 w 123"/>
                <a:gd name="T1" fmla="*/ 175 h 176"/>
                <a:gd name="T2" fmla="*/ 0 w 123"/>
                <a:gd name="T3" fmla="*/ 162 h 176"/>
                <a:gd name="T4" fmla="*/ 2 w 123"/>
                <a:gd name="T5" fmla="*/ 147 h 176"/>
                <a:gd name="T6" fmla="*/ 4 w 123"/>
                <a:gd name="T7" fmla="*/ 133 h 176"/>
                <a:gd name="T8" fmla="*/ 8 w 123"/>
                <a:gd name="T9" fmla="*/ 117 h 176"/>
                <a:gd name="T10" fmla="*/ 13 w 123"/>
                <a:gd name="T11" fmla="*/ 101 h 176"/>
                <a:gd name="T12" fmla="*/ 17 w 123"/>
                <a:gd name="T13" fmla="*/ 89 h 176"/>
                <a:gd name="T14" fmla="*/ 23 w 123"/>
                <a:gd name="T15" fmla="*/ 73 h 176"/>
                <a:gd name="T16" fmla="*/ 27 w 123"/>
                <a:gd name="T17" fmla="*/ 61 h 176"/>
                <a:gd name="T18" fmla="*/ 36 w 123"/>
                <a:gd name="T19" fmla="*/ 50 h 176"/>
                <a:gd name="T20" fmla="*/ 42 w 123"/>
                <a:gd name="T21" fmla="*/ 40 h 176"/>
                <a:gd name="T22" fmla="*/ 42 w 123"/>
                <a:gd name="T23" fmla="*/ 40 h 176"/>
                <a:gd name="T24" fmla="*/ 48 w 123"/>
                <a:gd name="T25" fmla="*/ 34 h 176"/>
                <a:gd name="T26" fmla="*/ 54 w 123"/>
                <a:gd name="T27" fmla="*/ 25 h 176"/>
                <a:gd name="T28" fmla="*/ 61 w 123"/>
                <a:gd name="T29" fmla="*/ 20 h 176"/>
                <a:gd name="T30" fmla="*/ 70 w 123"/>
                <a:gd name="T31" fmla="*/ 15 h 176"/>
                <a:gd name="T32" fmla="*/ 75 w 123"/>
                <a:gd name="T33" fmla="*/ 11 h 176"/>
                <a:gd name="T34" fmla="*/ 84 w 123"/>
                <a:gd name="T35" fmla="*/ 6 h 176"/>
                <a:gd name="T36" fmla="*/ 91 w 123"/>
                <a:gd name="T37" fmla="*/ 4 h 176"/>
                <a:gd name="T38" fmla="*/ 98 w 123"/>
                <a:gd name="T39" fmla="*/ 2 h 176"/>
                <a:gd name="T40" fmla="*/ 105 w 123"/>
                <a:gd name="T41" fmla="*/ 0 h 176"/>
                <a:gd name="T42" fmla="*/ 112 w 123"/>
                <a:gd name="T43" fmla="*/ 0 h 176"/>
                <a:gd name="T44" fmla="*/ 112 w 123"/>
                <a:gd name="T45" fmla="*/ 0 h 176"/>
                <a:gd name="T46" fmla="*/ 112 w 123"/>
                <a:gd name="T47" fmla="*/ 2 h 176"/>
                <a:gd name="T48" fmla="*/ 114 w 123"/>
                <a:gd name="T49" fmla="*/ 6 h 176"/>
                <a:gd name="T50" fmla="*/ 116 w 123"/>
                <a:gd name="T51" fmla="*/ 11 h 176"/>
                <a:gd name="T52" fmla="*/ 118 w 123"/>
                <a:gd name="T53" fmla="*/ 20 h 176"/>
                <a:gd name="T54" fmla="*/ 120 w 123"/>
                <a:gd name="T55" fmla="*/ 29 h 176"/>
                <a:gd name="T56" fmla="*/ 122 w 123"/>
                <a:gd name="T57" fmla="*/ 40 h 176"/>
                <a:gd name="T58" fmla="*/ 122 w 123"/>
                <a:gd name="T59" fmla="*/ 50 h 176"/>
                <a:gd name="T60" fmla="*/ 122 w 123"/>
                <a:gd name="T61" fmla="*/ 61 h 176"/>
                <a:gd name="T62" fmla="*/ 122 w 123"/>
                <a:gd name="T63" fmla="*/ 71 h 176"/>
                <a:gd name="T64" fmla="*/ 120 w 123"/>
                <a:gd name="T65" fmla="*/ 82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3"/>
                <a:gd name="T100" fmla="*/ 0 h 176"/>
                <a:gd name="T101" fmla="*/ 123 w 123"/>
                <a:gd name="T102" fmla="*/ 176 h 1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7" name="Freeform 204"/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>
                <a:gd name="T0" fmla="*/ 0 w 117"/>
                <a:gd name="T1" fmla="*/ 149 h 150"/>
                <a:gd name="T2" fmla="*/ 0 w 117"/>
                <a:gd name="T3" fmla="*/ 136 h 150"/>
                <a:gd name="T4" fmla="*/ 2 w 117"/>
                <a:gd name="T5" fmla="*/ 123 h 150"/>
                <a:gd name="T6" fmla="*/ 5 w 117"/>
                <a:gd name="T7" fmla="*/ 105 h 150"/>
                <a:gd name="T8" fmla="*/ 9 w 117"/>
                <a:gd name="T9" fmla="*/ 86 h 150"/>
                <a:gd name="T10" fmla="*/ 16 w 117"/>
                <a:gd name="T11" fmla="*/ 67 h 150"/>
                <a:gd name="T12" fmla="*/ 27 w 117"/>
                <a:gd name="T13" fmla="*/ 48 h 150"/>
                <a:gd name="T14" fmla="*/ 39 w 117"/>
                <a:gd name="T15" fmla="*/ 31 h 150"/>
                <a:gd name="T16" fmla="*/ 55 w 117"/>
                <a:gd name="T17" fmla="*/ 17 h 150"/>
                <a:gd name="T18" fmla="*/ 74 w 117"/>
                <a:gd name="T19" fmla="*/ 6 h 150"/>
                <a:gd name="T20" fmla="*/ 95 w 117"/>
                <a:gd name="T21" fmla="*/ 0 h 150"/>
                <a:gd name="T22" fmla="*/ 95 w 117"/>
                <a:gd name="T23" fmla="*/ 0 h 150"/>
                <a:gd name="T24" fmla="*/ 97 w 117"/>
                <a:gd name="T25" fmla="*/ 0 h 150"/>
                <a:gd name="T26" fmla="*/ 99 w 117"/>
                <a:gd name="T27" fmla="*/ 4 h 150"/>
                <a:gd name="T28" fmla="*/ 101 w 117"/>
                <a:gd name="T29" fmla="*/ 8 h 150"/>
                <a:gd name="T30" fmla="*/ 106 w 117"/>
                <a:gd name="T31" fmla="*/ 15 h 150"/>
                <a:gd name="T32" fmla="*/ 107 w 117"/>
                <a:gd name="T33" fmla="*/ 23 h 150"/>
                <a:gd name="T34" fmla="*/ 111 w 117"/>
                <a:gd name="T35" fmla="*/ 33 h 150"/>
                <a:gd name="T36" fmla="*/ 113 w 117"/>
                <a:gd name="T37" fmla="*/ 47 h 150"/>
                <a:gd name="T38" fmla="*/ 116 w 117"/>
                <a:gd name="T39" fmla="*/ 59 h 150"/>
                <a:gd name="T40" fmla="*/ 116 w 117"/>
                <a:gd name="T41" fmla="*/ 73 h 150"/>
                <a:gd name="T42" fmla="*/ 113 w 117"/>
                <a:gd name="T43" fmla="*/ 90 h 150"/>
                <a:gd name="T44" fmla="*/ 0 w 117"/>
                <a:gd name="T45" fmla="*/ 149 h 1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7"/>
                <a:gd name="T70" fmla="*/ 0 h 150"/>
                <a:gd name="T71" fmla="*/ 117 w 117"/>
                <a:gd name="T72" fmla="*/ 150 h 1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  <a:lnTo>
                    <a:pt x="0" y="14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8" name="Freeform 205"/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>
                <a:gd name="T0" fmla="*/ 0 w 117"/>
                <a:gd name="T1" fmla="*/ 149 h 150"/>
                <a:gd name="T2" fmla="*/ 0 w 117"/>
                <a:gd name="T3" fmla="*/ 136 h 150"/>
                <a:gd name="T4" fmla="*/ 2 w 117"/>
                <a:gd name="T5" fmla="*/ 123 h 150"/>
                <a:gd name="T6" fmla="*/ 5 w 117"/>
                <a:gd name="T7" fmla="*/ 105 h 150"/>
                <a:gd name="T8" fmla="*/ 9 w 117"/>
                <a:gd name="T9" fmla="*/ 86 h 150"/>
                <a:gd name="T10" fmla="*/ 16 w 117"/>
                <a:gd name="T11" fmla="*/ 67 h 150"/>
                <a:gd name="T12" fmla="*/ 27 w 117"/>
                <a:gd name="T13" fmla="*/ 48 h 150"/>
                <a:gd name="T14" fmla="*/ 39 w 117"/>
                <a:gd name="T15" fmla="*/ 31 h 150"/>
                <a:gd name="T16" fmla="*/ 55 w 117"/>
                <a:gd name="T17" fmla="*/ 17 h 150"/>
                <a:gd name="T18" fmla="*/ 74 w 117"/>
                <a:gd name="T19" fmla="*/ 6 h 150"/>
                <a:gd name="T20" fmla="*/ 95 w 117"/>
                <a:gd name="T21" fmla="*/ 0 h 150"/>
                <a:gd name="T22" fmla="*/ 95 w 117"/>
                <a:gd name="T23" fmla="*/ 0 h 150"/>
                <a:gd name="T24" fmla="*/ 97 w 117"/>
                <a:gd name="T25" fmla="*/ 0 h 150"/>
                <a:gd name="T26" fmla="*/ 99 w 117"/>
                <a:gd name="T27" fmla="*/ 4 h 150"/>
                <a:gd name="T28" fmla="*/ 101 w 117"/>
                <a:gd name="T29" fmla="*/ 8 h 150"/>
                <a:gd name="T30" fmla="*/ 106 w 117"/>
                <a:gd name="T31" fmla="*/ 15 h 150"/>
                <a:gd name="T32" fmla="*/ 107 w 117"/>
                <a:gd name="T33" fmla="*/ 23 h 150"/>
                <a:gd name="T34" fmla="*/ 111 w 117"/>
                <a:gd name="T35" fmla="*/ 33 h 150"/>
                <a:gd name="T36" fmla="*/ 113 w 117"/>
                <a:gd name="T37" fmla="*/ 47 h 150"/>
                <a:gd name="T38" fmla="*/ 116 w 117"/>
                <a:gd name="T39" fmla="*/ 59 h 150"/>
                <a:gd name="T40" fmla="*/ 116 w 117"/>
                <a:gd name="T41" fmla="*/ 73 h 150"/>
                <a:gd name="T42" fmla="*/ 113 w 117"/>
                <a:gd name="T43" fmla="*/ 90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7"/>
                <a:gd name="T67" fmla="*/ 0 h 150"/>
                <a:gd name="T68" fmla="*/ 117 w 117"/>
                <a:gd name="T69" fmla="*/ 150 h 1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9" name="Freeform 206"/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>
                <a:gd name="T0" fmla="*/ 0 w 270"/>
                <a:gd name="T1" fmla="*/ 200 h 201"/>
                <a:gd name="T2" fmla="*/ 4 w 270"/>
                <a:gd name="T3" fmla="*/ 186 h 201"/>
                <a:gd name="T4" fmla="*/ 13 w 270"/>
                <a:gd name="T5" fmla="*/ 172 h 201"/>
                <a:gd name="T6" fmla="*/ 22 w 270"/>
                <a:gd name="T7" fmla="*/ 156 h 201"/>
                <a:gd name="T8" fmla="*/ 34 w 270"/>
                <a:gd name="T9" fmla="*/ 138 h 201"/>
                <a:gd name="T10" fmla="*/ 47 w 270"/>
                <a:gd name="T11" fmla="*/ 119 h 201"/>
                <a:gd name="T12" fmla="*/ 59 w 270"/>
                <a:gd name="T13" fmla="*/ 103 h 201"/>
                <a:gd name="T14" fmla="*/ 74 w 270"/>
                <a:gd name="T15" fmla="*/ 87 h 201"/>
                <a:gd name="T16" fmla="*/ 89 w 270"/>
                <a:gd name="T17" fmla="*/ 71 h 201"/>
                <a:gd name="T18" fmla="*/ 103 w 270"/>
                <a:gd name="T19" fmla="*/ 59 h 201"/>
                <a:gd name="T20" fmla="*/ 119 w 270"/>
                <a:gd name="T21" fmla="*/ 48 h 201"/>
                <a:gd name="T22" fmla="*/ 119 w 270"/>
                <a:gd name="T23" fmla="*/ 48 h 201"/>
                <a:gd name="T24" fmla="*/ 135 w 270"/>
                <a:gd name="T25" fmla="*/ 37 h 201"/>
                <a:gd name="T26" fmla="*/ 151 w 270"/>
                <a:gd name="T27" fmla="*/ 27 h 201"/>
                <a:gd name="T28" fmla="*/ 167 w 270"/>
                <a:gd name="T29" fmla="*/ 20 h 201"/>
                <a:gd name="T30" fmla="*/ 181 w 270"/>
                <a:gd name="T31" fmla="*/ 14 h 201"/>
                <a:gd name="T32" fmla="*/ 197 w 270"/>
                <a:gd name="T33" fmla="*/ 10 h 201"/>
                <a:gd name="T34" fmla="*/ 209 w 270"/>
                <a:gd name="T35" fmla="*/ 6 h 201"/>
                <a:gd name="T36" fmla="*/ 224 w 270"/>
                <a:gd name="T37" fmla="*/ 4 h 201"/>
                <a:gd name="T38" fmla="*/ 239 w 270"/>
                <a:gd name="T39" fmla="*/ 2 h 201"/>
                <a:gd name="T40" fmla="*/ 253 w 270"/>
                <a:gd name="T41" fmla="*/ 0 h 201"/>
                <a:gd name="T42" fmla="*/ 269 w 270"/>
                <a:gd name="T43" fmla="*/ 0 h 201"/>
                <a:gd name="T44" fmla="*/ 269 w 270"/>
                <a:gd name="T45" fmla="*/ 0 h 201"/>
                <a:gd name="T46" fmla="*/ 266 w 270"/>
                <a:gd name="T47" fmla="*/ 2 h 201"/>
                <a:gd name="T48" fmla="*/ 266 w 270"/>
                <a:gd name="T49" fmla="*/ 8 h 201"/>
                <a:gd name="T50" fmla="*/ 264 w 270"/>
                <a:gd name="T51" fmla="*/ 18 h 201"/>
                <a:gd name="T52" fmla="*/ 262 w 270"/>
                <a:gd name="T53" fmla="*/ 31 h 201"/>
                <a:gd name="T54" fmla="*/ 257 w 270"/>
                <a:gd name="T55" fmla="*/ 43 h 201"/>
                <a:gd name="T56" fmla="*/ 251 w 270"/>
                <a:gd name="T57" fmla="*/ 61 h 201"/>
                <a:gd name="T58" fmla="*/ 243 w 270"/>
                <a:gd name="T59" fmla="*/ 75 h 201"/>
                <a:gd name="T60" fmla="*/ 234 w 270"/>
                <a:gd name="T61" fmla="*/ 92 h 201"/>
                <a:gd name="T62" fmla="*/ 222 w 270"/>
                <a:gd name="T63" fmla="*/ 105 h 201"/>
                <a:gd name="T64" fmla="*/ 207 w 270"/>
                <a:gd name="T65" fmla="*/ 117 h 201"/>
                <a:gd name="T66" fmla="*/ 0 w 270"/>
                <a:gd name="T67" fmla="*/ 200 h 2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0"/>
                <a:gd name="T103" fmla="*/ 0 h 201"/>
                <a:gd name="T104" fmla="*/ 270 w 270"/>
                <a:gd name="T105" fmla="*/ 201 h 2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  <a:lnTo>
                    <a:pt x="0" y="20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0" name="Freeform 207"/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>
                <a:gd name="T0" fmla="*/ 0 w 270"/>
                <a:gd name="T1" fmla="*/ 200 h 201"/>
                <a:gd name="T2" fmla="*/ 4 w 270"/>
                <a:gd name="T3" fmla="*/ 186 h 201"/>
                <a:gd name="T4" fmla="*/ 13 w 270"/>
                <a:gd name="T5" fmla="*/ 172 h 201"/>
                <a:gd name="T6" fmla="*/ 22 w 270"/>
                <a:gd name="T7" fmla="*/ 156 h 201"/>
                <a:gd name="T8" fmla="*/ 34 w 270"/>
                <a:gd name="T9" fmla="*/ 138 h 201"/>
                <a:gd name="T10" fmla="*/ 47 w 270"/>
                <a:gd name="T11" fmla="*/ 119 h 201"/>
                <a:gd name="T12" fmla="*/ 59 w 270"/>
                <a:gd name="T13" fmla="*/ 103 h 201"/>
                <a:gd name="T14" fmla="*/ 74 w 270"/>
                <a:gd name="T15" fmla="*/ 87 h 201"/>
                <a:gd name="T16" fmla="*/ 89 w 270"/>
                <a:gd name="T17" fmla="*/ 71 h 201"/>
                <a:gd name="T18" fmla="*/ 103 w 270"/>
                <a:gd name="T19" fmla="*/ 59 h 201"/>
                <a:gd name="T20" fmla="*/ 119 w 270"/>
                <a:gd name="T21" fmla="*/ 48 h 201"/>
                <a:gd name="T22" fmla="*/ 119 w 270"/>
                <a:gd name="T23" fmla="*/ 48 h 201"/>
                <a:gd name="T24" fmla="*/ 135 w 270"/>
                <a:gd name="T25" fmla="*/ 37 h 201"/>
                <a:gd name="T26" fmla="*/ 151 w 270"/>
                <a:gd name="T27" fmla="*/ 27 h 201"/>
                <a:gd name="T28" fmla="*/ 167 w 270"/>
                <a:gd name="T29" fmla="*/ 20 h 201"/>
                <a:gd name="T30" fmla="*/ 181 w 270"/>
                <a:gd name="T31" fmla="*/ 14 h 201"/>
                <a:gd name="T32" fmla="*/ 197 w 270"/>
                <a:gd name="T33" fmla="*/ 10 h 201"/>
                <a:gd name="T34" fmla="*/ 209 w 270"/>
                <a:gd name="T35" fmla="*/ 6 h 201"/>
                <a:gd name="T36" fmla="*/ 224 w 270"/>
                <a:gd name="T37" fmla="*/ 4 h 201"/>
                <a:gd name="T38" fmla="*/ 239 w 270"/>
                <a:gd name="T39" fmla="*/ 2 h 201"/>
                <a:gd name="T40" fmla="*/ 253 w 270"/>
                <a:gd name="T41" fmla="*/ 0 h 201"/>
                <a:gd name="T42" fmla="*/ 269 w 270"/>
                <a:gd name="T43" fmla="*/ 0 h 201"/>
                <a:gd name="T44" fmla="*/ 269 w 270"/>
                <a:gd name="T45" fmla="*/ 0 h 201"/>
                <a:gd name="T46" fmla="*/ 266 w 270"/>
                <a:gd name="T47" fmla="*/ 2 h 201"/>
                <a:gd name="T48" fmla="*/ 266 w 270"/>
                <a:gd name="T49" fmla="*/ 8 h 201"/>
                <a:gd name="T50" fmla="*/ 264 w 270"/>
                <a:gd name="T51" fmla="*/ 18 h 201"/>
                <a:gd name="T52" fmla="*/ 262 w 270"/>
                <a:gd name="T53" fmla="*/ 31 h 201"/>
                <a:gd name="T54" fmla="*/ 257 w 270"/>
                <a:gd name="T55" fmla="*/ 43 h 201"/>
                <a:gd name="T56" fmla="*/ 251 w 270"/>
                <a:gd name="T57" fmla="*/ 61 h 201"/>
                <a:gd name="T58" fmla="*/ 243 w 270"/>
                <a:gd name="T59" fmla="*/ 75 h 201"/>
                <a:gd name="T60" fmla="*/ 234 w 270"/>
                <a:gd name="T61" fmla="*/ 92 h 201"/>
                <a:gd name="T62" fmla="*/ 222 w 270"/>
                <a:gd name="T63" fmla="*/ 105 h 201"/>
                <a:gd name="T64" fmla="*/ 207 w 270"/>
                <a:gd name="T65" fmla="*/ 117 h 2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0"/>
                <a:gd name="T100" fmla="*/ 0 h 201"/>
                <a:gd name="T101" fmla="*/ 270 w 270"/>
                <a:gd name="T102" fmla="*/ 201 h 2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1" name="Freeform 208"/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>
                <a:gd name="T0" fmla="*/ 243 w 341"/>
                <a:gd name="T1" fmla="*/ 338 h 339"/>
                <a:gd name="T2" fmla="*/ 211 w 341"/>
                <a:gd name="T3" fmla="*/ 312 h 339"/>
                <a:gd name="T4" fmla="*/ 179 w 341"/>
                <a:gd name="T5" fmla="*/ 285 h 339"/>
                <a:gd name="T6" fmla="*/ 148 w 341"/>
                <a:gd name="T7" fmla="*/ 254 h 339"/>
                <a:gd name="T8" fmla="*/ 116 w 341"/>
                <a:gd name="T9" fmla="*/ 218 h 339"/>
                <a:gd name="T10" fmla="*/ 84 w 341"/>
                <a:gd name="T11" fmla="*/ 183 h 339"/>
                <a:gd name="T12" fmla="*/ 57 w 341"/>
                <a:gd name="T13" fmla="*/ 144 h 339"/>
                <a:gd name="T14" fmla="*/ 34 w 341"/>
                <a:gd name="T15" fmla="*/ 109 h 339"/>
                <a:gd name="T16" fmla="*/ 17 w 341"/>
                <a:gd name="T17" fmla="*/ 73 h 339"/>
                <a:gd name="T18" fmla="*/ 4 w 341"/>
                <a:gd name="T19" fmla="*/ 38 h 339"/>
                <a:gd name="T20" fmla="*/ 0 w 341"/>
                <a:gd name="T21" fmla="*/ 6 h 339"/>
                <a:gd name="T22" fmla="*/ 0 w 341"/>
                <a:gd name="T23" fmla="*/ 6 h 339"/>
                <a:gd name="T24" fmla="*/ 6 w 341"/>
                <a:gd name="T25" fmla="*/ 4 h 339"/>
                <a:gd name="T26" fmla="*/ 24 w 341"/>
                <a:gd name="T27" fmla="*/ 2 h 339"/>
                <a:gd name="T28" fmla="*/ 50 w 341"/>
                <a:gd name="T29" fmla="*/ 0 h 339"/>
                <a:gd name="T30" fmla="*/ 84 w 341"/>
                <a:gd name="T31" fmla="*/ 0 h 339"/>
                <a:gd name="T32" fmla="*/ 125 w 341"/>
                <a:gd name="T33" fmla="*/ 4 h 339"/>
                <a:gd name="T34" fmla="*/ 167 w 341"/>
                <a:gd name="T35" fmla="*/ 13 h 339"/>
                <a:gd name="T36" fmla="*/ 211 w 341"/>
                <a:gd name="T37" fmla="*/ 31 h 339"/>
                <a:gd name="T38" fmla="*/ 257 w 341"/>
                <a:gd name="T39" fmla="*/ 59 h 339"/>
                <a:gd name="T40" fmla="*/ 300 w 341"/>
                <a:gd name="T41" fmla="*/ 100 h 339"/>
                <a:gd name="T42" fmla="*/ 340 w 341"/>
                <a:gd name="T43" fmla="*/ 155 h 339"/>
                <a:gd name="T44" fmla="*/ 243 w 341"/>
                <a:gd name="T45" fmla="*/ 338 h 3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1"/>
                <a:gd name="T70" fmla="*/ 0 h 339"/>
                <a:gd name="T71" fmla="*/ 341 w 341"/>
                <a:gd name="T72" fmla="*/ 339 h 3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  <a:lnTo>
                    <a:pt x="243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2" name="Freeform 209"/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>
                <a:gd name="T0" fmla="*/ 243 w 341"/>
                <a:gd name="T1" fmla="*/ 338 h 339"/>
                <a:gd name="T2" fmla="*/ 211 w 341"/>
                <a:gd name="T3" fmla="*/ 312 h 339"/>
                <a:gd name="T4" fmla="*/ 179 w 341"/>
                <a:gd name="T5" fmla="*/ 285 h 339"/>
                <a:gd name="T6" fmla="*/ 148 w 341"/>
                <a:gd name="T7" fmla="*/ 254 h 339"/>
                <a:gd name="T8" fmla="*/ 116 w 341"/>
                <a:gd name="T9" fmla="*/ 218 h 339"/>
                <a:gd name="T10" fmla="*/ 84 w 341"/>
                <a:gd name="T11" fmla="*/ 183 h 339"/>
                <a:gd name="T12" fmla="*/ 57 w 341"/>
                <a:gd name="T13" fmla="*/ 144 h 339"/>
                <a:gd name="T14" fmla="*/ 34 w 341"/>
                <a:gd name="T15" fmla="*/ 109 h 339"/>
                <a:gd name="T16" fmla="*/ 17 w 341"/>
                <a:gd name="T17" fmla="*/ 73 h 339"/>
                <a:gd name="T18" fmla="*/ 4 w 341"/>
                <a:gd name="T19" fmla="*/ 38 h 339"/>
                <a:gd name="T20" fmla="*/ 0 w 341"/>
                <a:gd name="T21" fmla="*/ 6 h 339"/>
                <a:gd name="T22" fmla="*/ 0 w 341"/>
                <a:gd name="T23" fmla="*/ 6 h 339"/>
                <a:gd name="T24" fmla="*/ 6 w 341"/>
                <a:gd name="T25" fmla="*/ 4 h 339"/>
                <a:gd name="T26" fmla="*/ 24 w 341"/>
                <a:gd name="T27" fmla="*/ 2 h 339"/>
                <a:gd name="T28" fmla="*/ 50 w 341"/>
                <a:gd name="T29" fmla="*/ 0 h 339"/>
                <a:gd name="T30" fmla="*/ 84 w 341"/>
                <a:gd name="T31" fmla="*/ 0 h 339"/>
                <a:gd name="T32" fmla="*/ 125 w 341"/>
                <a:gd name="T33" fmla="*/ 4 h 339"/>
                <a:gd name="T34" fmla="*/ 167 w 341"/>
                <a:gd name="T35" fmla="*/ 13 h 339"/>
                <a:gd name="T36" fmla="*/ 211 w 341"/>
                <a:gd name="T37" fmla="*/ 31 h 339"/>
                <a:gd name="T38" fmla="*/ 257 w 341"/>
                <a:gd name="T39" fmla="*/ 59 h 339"/>
                <a:gd name="T40" fmla="*/ 300 w 341"/>
                <a:gd name="T41" fmla="*/ 100 h 339"/>
                <a:gd name="T42" fmla="*/ 340 w 341"/>
                <a:gd name="T43" fmla="*/ 155 h 3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41"/>
                <a:gd name="T67" fmla="*/ 0 h 339"/>
                <a:gd name="T68" fmla="*/ 341 w 341"/>
                <a:gd name="T69" fmla="*/ 339 h 33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3" name="Freeform 210"/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>
                <a:gd name="T0" fmla="*/ 27 w 55"/>
                <a:gd name="T1" fmla="*/ 57 h 58"/>
                <a:gd name="T2" fmla="*/ 35 w 55"/>
                <a:gd name="T3" fmla="*/ 54 h 58"/>
                <a:gd name="T4" fmla="*/ 44 w 55"/>
                <a:gd name="T5" fmla="*/ 50 h 58"/>
                <a:gd name="T6" fmla="*/ 50 w 55"/>
                <a:gd name="T7" fmla="*/ 44 h 58"/>
                <a:gd name="T8" fmla="*/ 54 w 55"/>
                <a:gd name="T9" fmla="*/ 35 h 58"/>
                <a:gd name="T10" fmla="*/ 54 w 55"/>
                <a:gd name="T11" fmla="*/ 26 h 58"/>
                <a:gd name="T12" fmla="*/ 54 w 55"/>
                <a:gd name="T13" fmla="*/ 26 h 58"/>
                <a:gd name="T14" fmla="*/ 54 w 55"/>
                <a:gd name="T15" fmla="*/ 19 h 58"/>
                <a:gd name="T16" fmla="*/ 50 w 55"/>
                <a:gd name="T17" fmla="*/ 12 h 58"/>
                <a:gd name="T18" fmla="*/ 44 w 55"/>
                <a:gd name="T19" fmla="*/ 5 h 58"/>
                <a:gd name="T20" fmla="*/ 35 w 55"/>
                <a:gd name="T21" fmla="*/ 1 h 58"/>
                <a:gd name="T22" fmla="*/ 27 w 55"/>
                <a:gd name="T23" fmla="*/ 0 h 58"/>
                <a:gd name="T24" fmla="*/ 27 w 55"/>
                <a:gd name="T25" fmla="*/ 0 h 58"/>
                <a:gd name="T26" fmla="*/ 18 w 55"/>
                <a:gd name="T27" fmla="*/ 1 h 58"/>
                <a:gd name="T28" fmla="*/ 12 w 55"/>
                <a:gd name="T29" fmla="*/ 5 h 58"/>
                <a:gd name="T30" fmla="*/ 5 w 55"/>
                <a:gd name="T31" fmla="*/ 12 h 58"/>
                <a:gd name="T32" fmla="*/ 2 w 55"/>
                <a:gd name="T33" fmla="*/ 19 h 58"/>
                <a:gd name="T34" fmla="*/ 0 w 55"/>
                <a:gd name="T35" fmla="*/ 26 h 58"/>
                <a:gd name="T36" fmla="*/ 0 w 55"/>
                <a:gd name="T37" fmla="*/ 26 h 58"/>
                <a:gd name="T38" fmla="*/ 2 w 55"/>
                <a:gd name="T39" fmla="*/ 35 h 58"/>
                <a:gd name="T40" fmla="*/ 5 w 55"/>
                <a:gd name="T41" fmla="*/ 44 h 58"/>
                <a:gd name="T42" fmla="*/ 12 w 55"/>
                <a:gd name="T43" fmla="*/ 50 h 58"/>
                <a:gd name="T44" fmla="*/ 18 w 55"/>
                <a:gd name="T45" fmla="*/ 54 h 58"/>
                <a:gd name="T46" fmla="*/ 27 w 55"/>
                <a:gd name="T47" fmla="*/ 57 h 58"/>
                <a:gd name="T48" fmla="*/ 27 w 55"/>
                <a:gd name="T49" fmla="*/ 57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5"/>
                <a:gd name="T76" fmla="*/ 0 h 58"/>
                <a:gd name="T77" fmla="*/ 55 w 55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4" name="Freeform 211"/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>
                <a:gd name="T0" fmla="*/ 27 w 55"/>
                <a:gd name="T1" fmla="*/ 57 h 58"/>
                <a:gd name="T2" fmla="*/ 35 w 55"/>
                <a:gd name="T3" fmla="*/ 54 h 58"/>
                <a:gd name="T4" fmla="*/ 44 w 55"/>
                <a:gd name="T5" fmla="*/ 50 h 58"/>
                <a:gd name="T6" fmla="*/ 50 w 55"/>
                <a:gd name="T7" fmla="*/ 44 h 58"/>
                <a:gd name="T8" fmla="*/ 54 w 55"/>
                <a:gd name="T9" fmla="*/ 35 h 58"/>
                <a:gd name="T10" fmla="*/ 54 w 55"/>
                <a:gd name="T11" fmla="*/ 26 h 58"/>
                <a:gd name="T12" fmla="*/ 54 w 55"/>
                <a:gd name="T13" fmla="*/ 26 h 58"/>
                <a:gd name="T14" fmla="*/ 54 w 55"/>
                <a:gd name="T15" fmla="*/ 19 h 58"/>
                <a:gd name="T16" fmla="*/ 50 w 55"/>
                <a:gd name="T17" fmla="*/ 12 h 58"/>
                <a:gd name="T18" fmla="*/ 44 w 55"/>
                <a:gd name="T19" fmla="*/ 5 h 58"/>
                <a:gd name="T20" fmla="*/ 35 w 55"/>
                <a:gd name="T21" fmla="*/ 1 h 58"/>
                <a:gd name="T22" fmla="*/ 27 w 55"/>
                <a:gd name="T23" fmla="*/ 0 h 58"/>
                <a:gd name="T24" fmla="*/ 27 w 55"/>
                <a:gd name="T25" fmla="*/ 0 h 58"/>
                <a:gd name="T26" fmla="*/ 18 w 55"/>
                <a:gd name="T27" fmla="*/ 1 h 58"/>
                <a:gd name="T28" fmla="*/ 12 w 55"/>
                <a:gd name="T29" fmla="*/ 5 h 58"/>
                <a:gd name="T30" fmla="*/ 5 w 55"/>
                <a:gd name="T31" fmla="*/ 12 h 58"/>
                <a:gd name="T32" fmla="*/ 2 w 55"/>
                <a:gd name="T33" fmla="*/ 19 h 58"/>
                <a:gd name="T34" fmla="*/ 0 w 55"/>
                <a:gd name="T35" fmla="*/ 26 h 58"/>
                <a:gd name="T36" fmla="*/ 0 w 55"/>
                <a:gd name="T37" fmla="*/ 26 h 58"/>
                <a:gd name="T38" fmla="*/ 2 w 55"/>
                <a:gd name="T39" fmla="*/ 35 h 58"/>
                <a:gd name="T40" fmla="*/ 5 w 55"/>
                <a:gd name="T41" fmla="*/ 44 h 58"/>
                <a:gd name="T42" fmla="*/ 12 w 55"/>
                <a:gd name="T43" fmla="*/ 50 h 58"/>
                <a:gd name="T44" fmla="*/ 18 w 55"/>
                <a:gd name="T45" fmla="*/ 54 h 58"/>
                <a:gd name="T46" fmla="*/ 27 w 55"/>
                <a:gd name="T47" fmla="*/ 57 h 58"/>
                <a:gd name="T48" fmla="*/ 27 w 55"/>
                <a:gd name="T49" fmla="*/ 57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5"/>
                <a:gd name="T76" fmla="*/ 0 h 58"/>
                <a:gd name="T77" fmla="*/ 55 w 55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5" name="Freeform 212"/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5 w 56"/>
                <a:gd name="T3" fmla="*/ 52 h 56"/>
                <a:gd name="T4" fmla="*/ 44 w 56"/>
                <a:gd name="T5" fmla="*/ 48 h 56"/>
                <a:gd name="T6" fmla="*/ 48 w 56"/>
                <a:gd name="T7" fmla="*/ 44 h 56"/>
                <a:gd name="T8" fmla="*/ 52 w 56"/>
                <a:gd name="T9" fmla="*/ 36 h 56"/>
                <a:gd name="T10" fmla="*/ 55 w 56"/>
                <a:gd name="T11" fmla="*/ 25 h 56"/>
                <a:gd name="T12" fmla="*/ 55 w 56"/>
                <a:gd name="T13" fmla="*/ 25 h 56"/>
                <a:gd name="T14" fmla="*/ 52 w 56"/>
                <a:gd name="T15" fmla="*/ 16 h 56"/>
                <a:gd name="T16" fmla="*/ 48 w 56"/>
                <a:gd name="T17" fmla="*/ 11 h 56"/>
                <a:gd name="T18" fmla="*/ 44 w 56"/>
                <a:gd name="T19" fmla="*/ 4 h 56"/>
                <a:gd name="T20" fmla="*/ 35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9 w 56"/>
                <a:gd name="T29" fmla="*/ 4 h 56"/>
                <a:gd name="T30" fmla="*/ 5 w 56"/>
                <a:gd name="T31" fmla="*/ 11 h 56"/>
                <a:gd name="T32" fmla="*/ 2 w 56"/>
                <a:gd name="T33" fmla="*/ 16 h 56"/>
                <a:gd name="T34" fmla="*/ 0 w 56"/>
                <a:gd name="T35" fmla="*/ 25 h 56"/>
                <a:gd name="T36" fmla="*/ 0 w 56"/>
                <a:gd name="T37" fmla="*/ 25 h 56"/>
                <a:gd name="T38" fmla="*/ 2 w 56"/>
                <a:gd name="T39" fmla="*/ 36 h 56"/>
                <a:gd name="T40" fmla="*/ 5 w 56"/>
                <a:gd name="T41" fmla="*/ 44 h 56"/>
                <a:gd name="T42" fmla="*/ 9 w 56"/>
                <a:gd name="T43" fmla="*/ 48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6" name="Freeform 213"/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5 w 56"/>
                <a:gd name="T3" fmla="*/ 52 h 56"/>
                <a:gd name="T4" fmla="*/ 44 w 56"/>
                <a:gd name="T5" fmla="*/ 48 h 56"/>
                <a:gd name="T6" fmla="*/ 48 w 56"/>
                <a:gd name="T7" fmla="*/ 44 h 56"/>
                <a:gd name="T8" fmla="*/ 52 w 56"/>
                <a:gd name="T9" fmla="*/ 36 h 56"/>
                <a:gd name="T10" fmla="*/ 55 w 56"/>
                <a:gd name="T11" fmla="*/ 25 h 56"/>
                <a:gd name="T12" fmla="*/ 55 w 56"/>
                <a:gd name="T13" fmla="*/ 25 h 56"/>
                <a:gd name="T14" fmla="*/ 52 w 56"/>
                <a:gd name="T15" fmla="*/ 16 h 56"/>
                <a:gd name="T16" fmla="*/ 48 w 56"/>
                <a:gd name="T17" fmla="*/ 11 h 56"/>
                <a:gd name="T18" fmla="*/ 44 w 56"/>
                <a:gd name="T19" fmla="*/ 4 h 56"/>
                <a:gd name="T20" fmla="*/ 35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9 w 56"/>
                <a:gd name="T29" fmla="*/ 4 h 56"/>
                <a:gd name="T30" fmla="*/ 5 w 56"/>
                <a:gd name="T31" fmla="*/ 11 h 56"/>
                <a:gd name="T32" fmla="*/ 2 w 56"/>
                <a:gd name="T33" fmla="*/ 16 h 56"/>
                <a:gd name="T34" fmla="*/ 0 w 56"/>
                <a:gd name="T35" fmla="*/ 25 h 56"/>
                <a:gd name="T36" fmla="*/ 0 w 56"/>
                <a:gd name="T37" fmla="*/ 25 h 56"/>
                <a:gd name="T38" fmla="*/ 2 w 56"/>
                <a:gd name="T39" fmla="*/ 36 h 56"/>
                <a:gd name="T40" fmla="*/ 5 w 56"/>
                <a:gd name="T41" fmla="*/ 44 h 56"/>
                <a:gd name="T42" fmla="*/ 9 w 56"/>
                <a:gd name="T43" fmla="*/ 48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7" name="Freeform 214"/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>
                <a:gd name="T0" fmla="*/ 0 w 192"/>
                <a:gd name="T1" fmla="*/ 140 h 141"/>
                <a:gd name="T2" fmla="*/ 18 w 192"/>
                <a:gd name="T3" fmla="*/ 137 h 141"/>
                <a:gd name="T4" fmla="*/ 37 w 192"/>
                <a:gd name="T5" fmla="*/ 135 h 141"/>
                <a:gd name="T6" fmla="*/ 59 w 192"/>
                <a:gd name="T7" fmla="*/ 131 h 141"/>
                <a:gd name="T8" fmla="*/ 80 w 192"/>
                <a:gd name="T9" fmla="*/ 124 h 141"/>
                <a:gd name="T10" fmla="*/ 98 w 192"/>
                <a:gd name="T11" fmla="*/ 120 h 141"/>
                <a:gd name="T12" fmla="*/ 117 w 192"/>
                <a:gd name="T13" fmla="*/ 114 h 141"/>
                <a:gd name="T14" fmla="*/ 137 w 192"/>
                <a:gd name="T15" fmla="*/ 108 h 141"/>
                <a:gd name="T16" fmla="*/ 149 w 192"/>
                <a:gd name="T17" fmla="*/ 101 h 141"/>
                <a:gd name="T18" fmla="*/ 161 w 192"/>
                <a:gd name="T19" fmla="*/ 94 h 141"/>
                <a:gd name="T20" fmla="*/ 167 w 192"/>
                <a:gd name="T21" fmla="*/ 87 h 141"/>
                <a:gd name="T22" fmla="*/ 167 w 192"/>
                <a:gd name="T23" fmla="*/ 87 h 141"/>
                <a:gd name="T24" fmla="*/ 172 w 192"/>
                <a:gd name="T25" fmla="*/ 80 h 141"/>
                <a:gd name="T26" fmla="*/ 176 w 192"/>
                <a:gd name="T27" fmla="*/ 71 h 141"/>
                <a:gd name="T28" fmla="*/ 181 w 192"/>
                <a:gd name="T29" fmla="*/ 63 h 141"/>
                <a:gd name="T30" fmla="*/ 185 w 192"/>
                <a:gd name="T31" fmla="*/ 55 h 141"/>
                <a:gd name="T32" fmla="*/ 186 w 192"/>
                <a:gd name="T33" fmla="*/ 46 h 141"/>
                <a:gd name="T34" fmla="*/ 188 w 192"/>
                <a:gd name="T35" fmla="*/ 36 h 141"/>
                <a:gd name="T36" fmla="*/ 191 w 192"/>
                <a:gd name="T37" fmla="*/ 27 h 141"/>
                <a:gd name="T38" fmla="*/ 188 w 192"/>
                <a:gd name="T39" fmla="*/ 17 h 141"/>
                <a:gd name="T40" fmla="*/ 186 w 192"/>
                <a:gd name="T41" fmla="*/ 8 h 141"/>
                <a:gd name="T42" fmla="*/ 183 w 192"/>
                <a:gd name="T43" fmla="*/ 0 h 141"/>
                <a:gd name="T44" fmla="*/ 0 w 192"/>
                <a:gd name="T45" fmla="*/ 140 h 1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2"/>
                <a:gd name="T70" fmla="*/ 0 h 141"/>
                <a:gd name="T71" fmla="*/ 192 w 192"/>
                <a:gd name="T72" fmla="*/ 141 h 1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8" name="Freeform 215"/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>
                <a:gd name="T0" fmla="*/ 0 w 192"/>
                <a:gd name="T1" fmla="*/ 140 h 141"/>
                <a:gd name="T2" fmla="*/ 18 w 192"/>
                <a:gd name="T3" fmla="*/ 137 h 141"/>
                <a:gd name="T4" fmla="*/ 37 w 192"/>
                <a:gd name="T5" fmla="*/ 135 h 141"/>
                <a:gd name="T6" fmla="*/ 59 w 192"/>
                <a:gd name="T7" fmla="*/ 131 h 141"/>
                <a:gd name="T8" fmla="*/ 80 w 192"/>
                <a:gd name="T9" fmla="*/ 124 h 141"/>
                <a:gd name="T10" fmla="*/ 98 w 192"/>
                <a:gd name="T11" fmla="*/ 120 h 141"/>
                <a:gd name="T12" fmla="*/ 117 w 192"/>
                <a:gd name="T13" fmla="*/ 114 h 141"/>
                <a:gd name="T14" fmla="*/ 137 w 192"/>
                <a:gd name="T15" fmla="*/ 108 h 141"/>
                <a:gd name="T16" fmla="*/ 149 w 192"/>
                <a:gd name="T17" fmla="*/ 101 h 141"/>
                <a:gd name="T18" fmla="*/ 161 w 192"/>
                <a:gd name="T19" fmla="*/ 94 h 141"/>
                <a:gd name="T20" fmla="*/ 167 w 192"/>
                <a:gd name="T21" fmla="*/ 87 h 141"/>
                <a:gd name="T22" fmla="*/ 167 w 192"/>
                <a:gd name="T23" fmla="*/ 87 h 141"/>
                <a:gd name="T24" fmla="*/ 172 w 192"/>
                <a:gd name="T25" fmla="*/ 80 h 141"/>
                <a:gd name="T26" fmla="*/ 176 w 192"/>
                <a:gd name="T27" fmla="*/ 71 h 141"/>
                <a:gd name="T28" fmla="*/ 181 w 192"/>
                <a:gd name="T29" fmla="*/ 63 h 141"/>
                <a:gd name="T30" fmla="*/ 185 w 192"/>
                <a:gd name="T31" fmla="*/ 55 h 141"/>
                <a:gd name="T32" fmla="*/ 186 w 192"/>
                <a:gd name="T33" fmla="*/ 46 h 141"/>
                <a:gd name="T34" fmla="*/ 188 w 192"/>
                <a:gd name="T35" fmla="*/ 36 h 141"/>
                <a:gd name="T36" fmla="*/ 191 w 192"/>
                <a:gd name="T37" fmla="*/ 27 h 141"/>
                <a:gd name="T38" fmla="*/ 188 w 192"/>
                <a:gd name="T39" fmla="*/ 17 h 141"/>
                <a:gd name="T40" fmla="*/ 186 w 192"/>
                <a:gd name="T41" fmla="*/ 8 h 141"/>
                <a:gd name="T42" fmla="*/ 183 w 192"/>
                <a:gd name="T43" fmla="*/ 0 h 1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2"/>
                <a:gd name="T67" fmla="*/ 0 h 141"/>
                <a:gd name="T68" fmla="*/ 192 w 192"/>
                <a:gd name="T69" fmla="*/ 141 h 1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9" name="Freeform 216"/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>
                <a:gd name="T0" fmla="*/ 0 w 167"/>
                <a:gd name="T1" fmla="*/ 129 h 130"/>
                <a:gd name="T2" fmla="*/ 14 w 167"/>
                <a:gd name="T3" fmla="*/ 124 h 130"/>
                <a:gd name="T4" fmla="*/ 29 w 167"/>
                <a:gd name="T5" fmla="*/ 121 h 130"/>
                <a:gd name="T6" fmla="*/ 41 w 167"/>
                <a:gd name="T7" fmla="*/ 116 h 130"/>
                <a:gd name="T8" fmla="*/ 57 w 167"/>
                <a:gd name="T9" fmla="*/ 112 h 130"/>
                <a:gd name="T10" fmla="*/ 71 w 167"/>
                <a:gd name="T11" fmla="*/ 105 h 130"/>
                <a:gd name="T12" fmla="*/ 85 w 167"/>
                <a:gd name="T13" fmla="*/ 99 h 130"/>
                <a:gd name="T14" fmla="*/ 98 w 167"/>
                <a:gd name="T15" fmla="*/ 93 h 130"/>
                <a:gd name="T16" fmla="*/ 111 w 167"/>
                <a:gd name="T17" fmla="*/ 87 h 130"/>
                <a:gd name="T18" fmla="*/ 126 w 167"/>
                <a:gd name="T19" fmla="*/ 76 h 130"/>
                <a:gd name="T20" fmla="*/ 138 w 167"/>
                <a:gd name="T21" fmla="*/ 66 h 130"/>
                <a:gd name="T22" fmla="*/ 138 w 167"/>
                <a:gd name="T23" fmla="*/ 66 h 130"/>
                <a:gd name="T24" fmla="*/ 149 w 167"/>
                <a:gd name="T25" fmla="*/ 55 h 130"/>
                <a:gd name="T26" fmla="*/ 158 w 167"/>
                <a:gd name="T27" fmla="*/ 47 h 130"/>
                <a:gd name="T28" fmla="*/ 161 w 167"/>
                <a:gd name="T29" fmla="*/ 38 h 130"/>
                <a:gd name="T30" fmla="*/ 166 w 167"/>
                <a:gd name="T31" fmla="*/ 29 h 130"/>
                <a:gd name="T32" fmla="*/ 166 w 167"/>
                <a:gd name="T33" fmla="*/ 23 h 130"/>
                <a:gd name="T34" fmla="*/ 166 w 167"/>
                <a:gd name="T35" fmla="*/ 17 h 130"/>
                <a:gd name="T36" fmla="*/ 166 w 167"/>
                <a:gd name="T37" fmla="*/ 13 h 130"/>
                <a:gd name="T38" fmla="*/ 166 w 167"/>
                <a:gd name="T39" fmla="*/ 8 h 130"/>
                <a:gd name="T40" fmla="*/ 163 w 167"/>
                <a:gd name="T41" fmla="*/ 4 h 130"/>
                <a:gd name="T42" fmla="*/ 163 w 167"/>
                <a:gd name="T43" fmla="*/ 0 h 130"/>
                <a:gd name="T44" fmla="*/ 163 w 167"/>
                <a:gd name="T45" fmla="*/ 0 h 130"/>
                <a:gd name="T46" fmla="*/ 161 w 167"/>
                <a:gd name="T47" fmla="*/ 0 h 130"/>
                <a:gd name="T48" fmla="*/ 158 w 167"/>
                <a:gd name="T49" fmla="*/ 0 h 130"/>
                <a:gd name="T50" fmla="*/ 149 w 167"/>
                <a:gd name="T51" fmla="*/ 2 h 130"/>
                <a:gd name="T52" fmla="*/ 138 w 167"/>
                <a:gd name="T53" fmla="*/ 4 h 130"/>
                <a:gd name="T54" fmla="*/ 128 w 167"/>
                <a:gd name="T55" fmla="*/ 8 h 130"/>
                <a:gd name="T56" fmla="*/ 117 w 167"/>
                <a:gd name="T57" fmla="*/ 11 h 130"/>
                <a:gd name="T58" fmla="*/ 105 w 167"/>
                <a:gd name="T59" fmla="*/ 15 h 130"/>
                <a:gd name="T60" fmla="*/ 94 w 167"/>
                <a:gd name="T61" fmla="*/ 17 h 130"/>
                <a:gd name="T62" fmla="*/ 85 w 167"/>
                <a:gd name="T63" fmla="*/ 22 h 130"/>
                <a:gd name="T64" fmla="*/ 78 w 167"/>
                <a:gd name="T65" fmla="*/ 25 h 130"/>
                <a:gd name="T66" fmla="*/ 0 w 167"/>
                <a:gd name="T67" fmla="*/ 129 h 13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7"/>
                <a:gd name="T103" fmla="*/ 0 h 130"/>
                <a:gd name="T104" fmla="*/ 167 w 167"/>
                <a:gd name="T105" fmla="*/ 130 h 13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  <a:lnTo>
                    <a:pt x="0" y="12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0" name="Freeform 217"/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>
                <a:gd name="T0" fmla="*/ 0 w 167"/>
                <a:gd name="T1" fmla="*/ 129 h 130"/>
                <a:gd name="T2" fmla="*/ 14 w 167"/>
                <a:gd name="T3" fmla="*/ 124 h 130"/>
                <a:gd name="T4" fmla="*/ 29 w 167"/>
                <a:gd name="T5" fmla="*/ 121 h 130"/>
                <a:gd name="T6" fmla="*/ 41 w 167"/>
                <a:gd name="T7" fmla="*/ 116 h 130"/>
                <a:gd name="T8" fmla="*/ 57 w 167"/>
                <a:gd name="T9" fmla="*/ 112 h 130"/>
                <a:gd name="T10" fmla="*/ 71 w 167"/>
                <a:gd name="T11" fmla="*/ 105 h 130"/>
                <a:gd name="T12" fmla="*/ 85 w 167"/>
                <a:gd name="T13" fmla="*/ 99 h 130"/>
                <a:gd name="T14" fmla="*/ 98 w 167"/>
                <a:gd name="T15" fmla="*/ 93 h 130"/>
                <a:gd name="T16" fmla="*/ 111 w 167"/>
                <a:gd name="T17" fmla="*/ 87 h 130"/>
                <a:gd name="T18" fmla="*/ 126 w 167"/>
                <a:gd name="T19" fmla="*/ 76 h 130"/>
                <a:gd name="T20" fmla="*/ 138 w 167"/>
                <a:gd name="T21" fmla="*/ 66 h 130"/>
                <a:gd name="T22" fmla="*/ 138 w 167"/>
                <a:gd name="T23" fmla="*/ 66 h 130"/>
                <a:gd name="T24" fmla="*/ 149 w 167"/>
                <a:gd name="T25" fmla="*/ 55 h 130"/>
                <a:gd name="T26" fmla="*/ 158 w 167"/>
                <a:gd name="T27" fmla="*/ 47 h 130"/>
                <a:gd name="T28" fmla="*/ 161 w 167"/>
                <a:gd name="T29" fmla="*/ 38 h 130"/>
                <a:gd name="T30" fmla="*/ 166 w 167"/>
                <a:gd name="T31" fmla="*/ 29 h 130"/>
                <a:gd name="T32" fmla="*/ 166 w 167"/>
                <a:gd name="T33" fmla="*/ 23 h 130"/>
                <a:gd name="T34" fmla="*/ 166 w 167"/>
                <a:gd name="T35" fmla="*/ 17 h 130"/>
                <a:gd name="T36" fmla="*/ 166 w 167"/>
                <a:gd name="T37" fmla="*/ 13 h 130"/>
                <a:gd name="T38" fmla="*/ 166 w 167"/>
                <a:gd name="T39" fmla="*/ 8 h 130"/>
                <a:gd name="T40" fmla="*/ 163 w 167"/>
                <a:gd name="T41" fmla="*/ 4 h 130"/>
                <a:gd name="T42" fmla="*/ 163 w 167"/>
                <a:gd name="T43" fmla="*/ 0 h 130"/>
                <a:gd name="T44" fmla="*/ 163 w 167"/>
                <a:gd name="T45" fmla="*/ 0 h 130"/>
                <a:gd name="T46" fmla="*/ 161 w 167"/>
                <a:gd name="T47" fmla="*/ 0 h 130"/>
                <a:gd name="T48" fmla="*/ 158 w 167"/>
                <a:gd name="T49" fmla="*/ 0 h 130"/>
                <a:gd name="T50" fmla="*/ 149 w 167"/>
                <a:gd name="T51" fmla="*/ 2 h 130"/>
                <a:gd name="T52" fmla="*/ 138 w 167"/>
                <a:gd name="T53" fmla="*/ 4 h 130"/>
                <a:gd name="T54" fmla="*/ 128 w 167"/>
                <a:gd name="T55" fmla="*/ 8 h 130"/>
                <a:gd name="T56" fmla="*/ 117 w 167"/>
                <a:gd name="T57" fmla="*/ 11 h 130"/>
                <a:gd name="T58" fmla="*/ 105 w 167"/>
                <a:gd name="T59" fmla="*/ 15 h 130"/>
                <a:gd name="T60" fmla="*/ 94 w 167"/>
                <a:gd name="T61" fmla="*/ 17 h 130"/>
                <a:gd name="T62" fmla="*/ 85 w 167"/>
                <a:gd name="T63" fmla="*/ 22 h 130"/>
                <a:gd name="T64" fmla="*/ 78 w 167"/>
                <a:gd name="T65" fmla="*/ 25 h 1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7"/>
                <a:gd name="T100" fmla="*/ 0 h 130"/>
                <a:gd name="T101" fmla="*/ 167 w 167"/>
                <a:gd name="T102" fmla="*/ 130 h 1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1" name="Freeform 218"/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>
                <a:gd name="T0" fmla="*/ 0 w 131"/>
                <a:gd name="T1" fmla="*/ 94 h 95"/>
                <a:gd name="T2" fmla="*/ 16 w 131"/>
                <a:gd name="T3" fmla="*/ 87 h 95"/>
                <a:gd name="T4" fmla="*/ 30 w 131"/>
                <a:gd name="T5" fmla="*/ 80 h 95"/>
                <a:gd name="T6" fmla="*/ 46 w 131"/>
                <a:gd name="T7" fmla="*/ 76 h 95"/>
                <a:gd name="T8" fmla="*/ 60 w 131"/>
                <a:gd name="T9" fmla="*/ 70 h 95"/>
                <a:gd name="T10" fmla="*/ 76 w 131"/>
                <a:gd name="T11" fmla="*/ 64 h 95"/>
                <a:gd name="T12" fmla="*/ 88 w 131"/>
                <a:gd name="T13" fmla="*/ 57 h 95"/>
                <a:gd name="T14" fmla="*/ 101 w 131"/>
                <a:gd name="T15" fmla="*/ 47 h 95"/>
                <a:gd name="T16" fmla="*/ 111 w 131"/>
                <a:gd name="T17" fmla="*/ 36 h 95"/>
                <a:gd name="T18" fmla="*/ 122 w 131"/>
                <a:gd name="T19" fmla="*/ 24 h 95"/>
                <a:gd name="T20" fmla="*/ 130 w 131"/>
                <a:gd name="T21" fmla="*/ 11 h 95"/>
                <a:gd name="T22" fmla="*/ 130 w 131"/>
                <a:gd name="T23" fmla="*/ 11 h 95"/>
                <a:gd name="T24" fmla="*/ 130 w 131"/>
                <a:gd name="T25" fmla="*/ 11 h 95"/>
                <a:gd name="T26" fmla="*/ 126 w 131"/>
                <a:gd name="T27" fmla="*/ 8 h 95"/>
                <a:gd name="T28" fmla="*/ 122 w 131"/>
                <a:gd name="T29" fmla="*/ 6 h 95"/>
                <a:gd name="T30" fmla="*/ 115 w 131"/>
                <a:gd name="T31" fmla="*/ 4 h 95"/>
                <a:gd name="T32" fmla="*/ 109 w 131"/>
                <a:gd name="T33" fmla="*/ 2 h 95"/>
                <a:gd name="T34" fmla="*/ 99 w 131"/>
                <a:gd name="T35" fmla="*/ 2 h 95"/>
                <a:gd name="T36" fmla="*/ 88 w 131"/>
                <a:gd name="T37" fmla="*/ 0 h 95"/>
                <a:gd name="T38" fmla="*/ 78 w 131"/>
                <a:gd name="T39" fmla="*/ 0 h 95"/>
                <a:gd name="T40" fmla="*/ 65 w 131"/>
                <a:gd name="T41" fmla="*/ 2 h 95"/>
                <a:gd name="T42" fmla="*/ 52 w 131"/>
                <a:gd name="T43" fmla="*/ 6 h 95"/>
                <a:gd name="T44" fmla="*/ 0 w 131"/>
                <a:gd name="T45" fmla="*/ 94 h 9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1"/>
                <a:gd name="T70" fmla="*/ 0 h 95"/>
                <a:gd name="T71" fmla="*/ 131 w 131"/>
                <a:gd name="T72" fmla="*/ 95 h 9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  <a:lnTo>
                    <a:pt x="0" y="9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2" name="Freeform 219"/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>
                <a:gd name="T0" fmla="*/ 0 w 131"/>
                <a:gd name="T1" fmla="*/ 94 h 95"/>
                <a:gd name="T2" fmla="*/ 16 w 131"/>
                <a:gd name="T3" fmla="*/ 87 h 95"/>
                <a:gd name="T4" fmla="*/ 30 w 131"/>
                <a:gd name="T5" fmla="*/ 80 h 95"/>
                <a:gd name="T6" fmla="*/ 46 w 131"/>
                <a:gd name="T7" fmla="*/ 76 h 95"/>
                <a:gd name="T8" fmla="*/ 60 w 131"/>
                <a:gd name="T9" fmla="*/ 70 h 95"/>
                <a:gd name="T10" fmla="*/ 76 w 131"/>
                <a:gd name="T11" fmla="*/ 64 h 95"/>
                <a:gd name="T12" fmla="*/ 88 w 131"/>
                <a:gd name="T13" fmla="*/ 57 h 95"/>
                <a:gd name="T14" fmla="*/ 101 w 131"/>
                <a:gd name="T15" fmla="*/ 47 h 95"/>
                <a:gd name="T16" fmla="*/ 111 w 131"/>
                <a:gd name="T17" fmla="*/ 36 h 95"/>
                <a:gd name="T18" fmla="*/ 122 w 131"/>
                <a:gd name="T19" fmla="*/ 24 h 95"/>
                <a:gd name="T20" fmla="*/ 130 w 131"/>
                <a:gd name="T21" fmla="*/ 11 h 95"/>
                <a:gd name="T22" fmla="*/ 130 w 131"/>
                <a:gd name="T23" fmla="*/ 11 h 95"/>
                <a:gd name="T24" fmla="*/ 130 w 131"/>
                <a:gd name="T25" fmla="*/ 11 h 95"/>
                <a:gd name="T26" fmla="*/ 126 w 131"/>
                <a:gd name="T27" fmla="*/ 8 h 95"/>
                <a:gd name="T28" fmla="*/ 122 w 131"/>
                <a:gd name="T29" fmla="*/ 6 h 95"/>
                <a:gd name="T30" fmla="*/ 115 w 131"/>
                <a:gd name="T31" fmla="*/ 4 h 95"/>
                <a:gd name="T32" fmla="*/ 109 w 131"/>
                <a:gd name="T33" fmla="*/ 2 h 95"/>
                <a:gd name="T34" fmla="*/ 99 w 131"/>
                <a:gd name="T35" fmla="*/ 2 h 95"/>
                <a:gd name="T36" fmla="*/ 88 w 131"/>
                <a:gd name="T37" fmla="*/ 0 h 95"/>
                <a:gd name="T38" fmla="*/ 78 w 131"/>
                <a:gd name="T39" fmla="*/ 0 h 95"/>
                <a:gd name="T40" fmla="*/ 65 w 131"/>
                <a:gd name="T41" fmla="*/ 2 h 95"/>
                <a:gd name="T42" fmla="*/ 52 w 131"/>
                <a:gd name="T43" fmla="*/ 6 h 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1"/>
                <a:gd name="T67" fmla="*/ 0 h 95"/>
                <a:gd name="T68" fmla="*/ 131 w 131"/>
                <a:gd name="T69" fmla="*/ 95 h 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3" name="Freeform 220"/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>
                <a:gd name="T0" fmla="*/ 0 w 165"/>
                <a:gd name="T1" fmla="*/ 133 h 134"/>
                <a:gd name="T2" fmla="*/ 9 w 165"/>
                <a:gd name="T3" fmla="*/ 128 h 134"/>
                <a:gd name="T4" fmla="*/ 23 w 165"/>
                <a:gd name="T5" fmla="*/ 124 h 134"/>
                <a:gd name="T6" fmla="*/ 33 w 165"/>
                <a:gd name="T7" fmla="*/ 119 h 134"/>
                <a:gd name="T8" fmla="*/ 46 w 165"/>
                <a:gd name="T9" fmla="*/ 114 h 134"/>
                <a:gd name="T10" fmla="*/ 58 w 165"/>
                <a:gd name="T11" fmla="*/ 107 h 134"/>
                <a:gd name="T12" fmla="*/ 71 w 165"/>
                <a:gd name="T13" fmla="*/ 101 h 134"/>
                <a:gd name="T14" fmla="*/ 83 w 165"/>
                <a:gd name="T15" fmla="*/ 93 h 134"/>
                <a:gd name="T16" fmla="*/ 94 w 165"/>
                <a:gd name="T17" fmla="*/ 84 h 134"/>
                <a:gd name="T18" fmla="*/ 105 w 165"/>
                <a:gd name="T19" fmla="*/ 75 h 134"/>
                <a:gd name="T20" fmla="*/ 115 w 165"/>
                <a:gd name="T21" fmla="*/ 63 h 134"/>
                <a:gd name="T22" fmla="*/ 115 w 165"/>
                <a:gd name="T23" fmla="*/ 63 h 134"/>
                <a:gd name="T24" fmla="*/ 130 w 165"/>
                <a:gd name="T25" fmla="*/ 45 h 134"/>
                <a:gd name="T26" fmla="*/ 140 w 165"/>
                <a:gd name="T27" fmla="*/ 27 h 134"/>
                <a:gd name="T28" fmla="*/ 149 w 165"/>
                <a:gd name="T29" fmla="*/ 17 h 134"/>
                <a:gd name="T30" fmla="*/ 156 w 165"/>
                <a:gd name="T31" fmla="*/ 6 h 134"/>
                <a:gd name="T32" fmla="*/ 164 w 165"/>
                <a:gd name="T33" fmla="*/ 0 h 134"/>
                <a:gd name="T34" fmla="*/ 164 w 165"/>
                <a:gd name="T35" fmla="*/ 0 h 134"/>
                <a:gd name="T36" fmla="*/ 161 w 165"/>
                <a:gd name="T37" fmla="*/ 0 h 134"/>
                <a:gd name="T38" fmla="*/ 156 w 165"/>
                <a:gd name="T39" fmla="*/ 0 h 134"/>
                <a:gd name="T40" fmla="*/ 147 w 165"/>
                <a:gd name="T41" fmla="*/ 0 h 134"/>
                <a:gd name="T42" fmla="*/ 136 w 165"/>
                <a:gd name="T43" fmla="*/ 0 h 134"/>
                <a:gd name="T44" fmla="*/ 124 w 165"/>
                <a:gd name="T45" fmla="*/ 0 h 134"/>
                <a:gd name="T46" fmla="*/ 108 w 165"/>
                <a:gd name="T47" fmla="*/ 0 h 134"/>
                <a:gd name="T48" fmla="*/ 96 w 165"/>
                <a:gd name="T49" fmla="*/ 2 h 134"/>
                <a:gd name="T50" fmla="*/ 81 w 165"/>
                <a:gd name="T51" fmla="*/ 4 h 134"/>
                <a:gd name="T52" fmla="*/ 67 w 165"/>
                <a:gd name="T53" fmla="*/ 8 h 134"/>
                <a:gd name="T54" fmla="*/ 57 w 165"/>
                <a:gd name="T55" fmla="*/ 13 h 134"/>
                <a:gd name="T56" fmla="*/ 0 w 165"/>
                <a:gd name="T57" fmla="*/ 133 h 1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5"/>
                <a:gd name="T88" fmla="*/ 0 h 134"/>
                <a:gd name="T89" fmla="*/ 165 w 165"/>
                <a:gd name="T90" fmla="*/ 134 h 1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0" y="1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4" name="Freeform 221"/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>
                <a:gd name="T0" fmla="*/ 0 w 165"/>
                <a:gd name="T1" fmla="*/ 133 h 134"/>
                <a:gd name="T2" fmla="*/ 9 w 165"/>
                <a:gd name="T3" fmla="*/ 128 h 134"/>
                <a:gd name="T4" fmla="*/ 23 w 165"/>
                <a:gd name="T5" fmla="*/ 124 h 134"/>
                <a:gd name="T6" fmla="*/ 33 w 165"/>
                <a:gd name="T7" fmla="*/ 119 h 134"/>
                <a:gd name="T8" fmla="*/ 46 w 165"/>
                <a:gd name="T9" fmla="*/ 114 h 134"/>
                <a:gd name="T10" fmla="*/ 58 w 165"/>
                <a:gd name="T11" fmla="*/ 107 h 134"/>
                <a:gd name="T12" fmla="*/ 71 w 165"/>
                <a:gd name="T13" fmla="*/ 101 h 134"/>
                <a:gd name="T14" fmla="*/ 83 w 165"/>
                <a:gd name="T15" fmla="*/ 93 h 134"/>
                <a:gd name="T16" fmla="*/ 94 w 165"/>
                <a:gd name="T17" fmla="*/ 84 h 134"/>
                <a:gd name="T18" fmla="*/ 105 w 165"/>
                <a:gd name="T19" fmla="*/ 75 h 134"/>
                <a:gd name="T20" fmla="*/ 115 w 165"/>
                <a:gd name="T21" fmla="*/ 63 h 134"/>
                <a:gd name="T22" fmla="*/ 115 w 165"/>
                <a:gd name="T23" fmla="*/ 63 h 134"/>
                <a:gd name="T24" fmla="*/ 130 w 165"/>
                <a:gd name="T25" fmla="*/ 45 h 134"/>
                <a:gd name="T26" fmla="*/ 140 w 165"/>
                <a:gd name="T27" fmla="*/ 27 h 134"/>
                <a:gd name="T28" fmla="*/ 149 w 165"/>
                <a:gd name="T29" fmla="*/ 17 h 134"/>
                <a:gd name="T30" fmla="*/ 156 w 165"/>
                <a:gd name="T31" fmla="*/ 6 h 134"/>
                <a:gd name="T32" fmla="*/ 164 w 165"/>
                <a:gd name="T33" fmla="*/ 0 h 134"/>
                <a:gd name="T34" fmla="*/ 164 w 165"/>
                <a:gd name="T35" fmla="*/ 0 h 134"/>
                <a:gd name="T36" fmla="*/ 161 w 165"/>
                <a:gd name="T37" fmla="*/ 0 h 134"/>
                <a:gd name="T38" fmla="*/ 156 w 165"/>
                <a:gd name="T39" fmla="*/ 0 h 134"/>
                <a:gd name="T40" fmla="*/ 147 w 165"/>
                <a:gd name="T41" fmla="*/ 0 h 134"/>
                <a:gd name="T42" fmla="*/ 136 w 165"/>
                <a:gd name="T43" fmla="*/ 0 h 134"/>
                <a:gd name="T44" fmla="*/ 124 w 165"/>
                <a:gd name="T45" fmla="*/ 0 h 134"/>
                <a:gd name="T46" fmla="*/ 108 w 165"/>
                <a:gd name="T47" fmla="*/ 0 h 134"/>
                <a:gd name="T48" fmla="*/ 96 w 165"/>
                <a:gd name="T49" fmla="*/ 2 h 134"/>
                <a:gd name="T50" fmla="*/ 81 w 165"/>
                <a:gd name="T51" fmla="*/ 4 h 134"/>
                <a:gd name="T52" fmla="*/ 67 w 165"/>
                <a:gd name="T53" fmla="*/ 8 h 134"/>
                <a:gd name="T54" fmla="*/ 57 w 165"/>
                <a:gd name="T55" fmla="*/ 13 h 1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"/>
                <a:gd name="T85" fmla="*/ 0 h 134"/>
                <a:gd name="T86" fmla="*/ 165 w 165"/>
                <a:gd name="T87" fmla="*/ 134 h 1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5" name="Freeform 222"/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>
                <a:gd name="T0" fmla="*/ 0 w 145"/>
                <a:gd name="T1" fmla="*/ 140 h 141"/>
                <a:gd name="T2" fmla="*/ 13 w 145"/>
                <a:gd name="T3" fmla="*/ 135 h 141"/>
                <a:gd name="T4" fmla="*/ 25 w 145"/>
                <a:gd name="T5" fmla="*/ 132 h 141"/>
                <a:gd name="T6" fmla="*/ 40 w 145"/>
                <a:gd name="T7" fmla="*/ 125 h 141"/>
                <a:gd name="T8" fmla="*/ 52 w 145"/>
                <a:gd name="T9" fmla="*/ 117 h 141"/>
                <a:gd name="T10" fmla="*/ 68 w 145"/>
                <a:gd name="T11" fmla="*/ 109 h 141"/>
                <a:gd name="T12" fmla="*/ 82 w 145"/>
                <a:gd name="T13" fmla="*/ 100 h 141"/>
                <a:gd name="T14" fmla="*/ 97 w 145"/>
                <a:gd name="T15" fmla="*/ 89 h 141"/>
                <a:gd name="T16" fmla="*/ 107 w 145"/>
                <a:gd name="T17" fmla="*/ 79 h 141"/>
                <a:gd name="T18" fmla="*/ 118 w 145"/>
                <a:gd name="T19" fmla="*/ 66 h 141"/>
                <a:gd name="T20" fmla="*/ 126 w 145"/>
                <a:gd name="T21" fmla="*/ 56 h 141"/>
                <a:gd name="T22" fmla="*/ 126 w 145"/>
                <a:gd name="T23" fmla="*/ 56 h 141"/>
                <a:gd name="T24" fmla="*/ 139 w 145"/>
                <a:gd name="T25" fmla="*/ 33 h 141"/>
                <a:gd name="T26" fmla="*/ 144 w 145"/>
                <a:gd name="T27" fmla="*/ 18 h 141"/>
                <a:gd name="T28" fmla="*/ 144 w 145"/>
                <a:gd name="T29" fmla="*/ 8 h 141"/>
                <a:gd name="T30" fmla="*/ 144 w 145"/>
                <a:gd name="T31" fmla="*/ 2 h 141"/>
                <a:gd name="T32" fmla="*/ 144 w 145"/>
                <a:gd name="T33" fmla="*/ 0 h 141"/>
                <a:gd name="T34" fmla="*/ 144 w 145"/>
                <a:gd name="T35" fmla="*/ 0 h 141"/>
                <a:gd name="T36" fmla="*/ 135 w 145"/>
                <a:gd name="T37" fmla="*/ 2 h 141"/>
                <a:gd name="T38" fmla="*/ 126 w 145"/>
                <a:gd name="T39" fmla="*/ 2 h 141"/>
                <a:gd name="T40" fmla="*/ 118 w 145"/>
                <a:gd name="T41" fmla="*/ 2 h 141"/>
                <a:gd name="T42" fmla="*/ 107 w 145"/>
                <a:gd name="T43" fmla="*/ 4 h 141"/>
                <a:gd name="T44" fmla="*/ 100 w 145"/>
                <a:gd name="T45" fmla="*/ 6 h 141"/>
                <a:gd name="T46" fmla="*/ 91 w 145"/>
                <a:gd name="T47" fmla="*/ 8 h 141"/>
                <a:gd name="T48" fmla="*/ 80 w 145"/>
                <a:gd name="T49" fmla="*/ 10 h 141"/>
                <a:gd name="T50" fmla="*/ 72 w 145"/>
                <a:gd name="T51" fmla="*/ 13 h 141"/>
                <a:gd name="T52" fmla="*/ 61 w 145"/>
                <a:gd name="T53" fmla="*/ 16 h 141"/>
                <a:gd name="T54" fmla="*/ 52 w 145"/>
                <a:gd name="T55" fmla="*/ 22 h 141"/>
                <a:gd name="T56" fmla="*/ 0 w 145"/>
                <a:gd name="T57" fmla="*/ 140 h 1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5"/>
                <a:gd name="T88" fmla="*/ 0 h 141"/>
                <a:gd name="T89" fmla="*/ 145 w 145"/>
                <a:gd name="T90" fmla="*/ 141 h 1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6" name="Freeform 223"/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>
                <a:gd name="T0" fmla="*/ 0 w 145"/>
                <a:gd name="T1" fmla="*/ 140 h 141"/>
                <a:gd name="T2" fmla="*/ 13 w 145"/>
                <a:gd name="T3" fmla="*/ 135 h 141"/>
                <a:gd name="T4" fmla="*/ 25 w 145"/>
                <a:gd name="T5" fmla="*/ 132 h 141"/>
                <a:gd name="T6" fmla="*/ 40 w 145"/>
                <a:gd name="T7" fmla="*/ 125 h 141"/>
                <a:gd name="T8" fmla="*/ 52 w 145"/>
                <a:gd name="T9" fmla="*/ 117 h 141"/>
                <a:gd name="T10" fmla="*/ 68 w 145"/>
                <a:gd name="T11" fmla="*/ 109 h 141"/>
                <a:gd name="T12" fmla="*/ 82 w 145"/>
                <a:gd name="T13" fmla="*/ 100 h 141"/>
                <a:gd name="T14" fmla="*/ 97 w 145"/>
                <a:gd name="T15" fmla="*/ 89 h 141"/>
                <a:gd name="T16" fmla="*/ 107 w 145"/>
                <a:gd name="T17" fmla="*/ 79 h 141"/>
                <a:gd name="T18" fmla="*/ 118 w 145"/>
                <a:gd name="T19" fmla="*/ 66 h 141"/>
                <a:gd name="T20" fmla="*/ 126 w 145"/>
                <a:gd name="T21" fmla="*/ 56 h 141"/>
                <a:gd name="T22" fmla="*/ 126 w 145"/>
                <a:gd name="T23" fmla="*/ 56 h 141"/>
                <a:gd name="T24" fmla="*/ 139 w 145"/>
                <a:gd name="T25" fmla="*/ 33 h 141"/>
                <a:gd name="T26" fmla="*/ 144 w 145"/>
                <a:gd name="T27" fmla="*/ 18 h 141"/>
                <a:gd name="T28" fmla="*/ 144 w 145"/>
                <a:gd name="T29" fmla="*/ 8 h 141"/>
                <a:gd name="T30" fmla="*/ 144 w 145"/>
                <a:gd name="T31" fmla="*/ 2 h 141"/>
                <a:gd name="T32" fmla="*/ 144 w 145"/>
                <a:gd name="T33" fmla="*/ 0 h 141"/>
                <a:gd name="T34" fmla="*/ 144 w 145"/>
                <a:gd name="T35" fmla="*/ 0 h 141"/>
                <a:gd name="T36" fmla="*/ 135 w 145"/>
                <a:gd name="T37" fmla="*/ 2 h 141"/>
                <a:gd name="T38" fmla="*/ 126 w 145"/>
                <a:gd name="T39" fmla="*/ 2 h 141"/>
                <a:gd name="T40" fmla="*/ 118 w 145"/>
                <a:gd name="T41" fmla="*/ 2 h 141"/>
                <a:gd name="T42" fmla="*/ 107 w 145"/>
                <a:gd name="T43" fmla="*/ 4 h 141"/>
                <a:gd name="T44" fmla="*/ 100 w 145"/>
                <a:gd name="T45" fmla="*/ 6 h 141"/>
                <a:gd name="T46" fmla="*/ 91 w 145"/>
                <a:gd name="T47" fmla="*/ 8 h 141"/>
                <a:gd name="T48" fmla="*/ 80 w 145"/>
                <a:gd name="T49" fmla="*/ 10 h 141"/>
                <a:gd name="T50" fmla="*/ 72 w 145"/>
                <a:gd name="T51" fmla="*/ 13 h 141"/>
                <a:gd name="T52" fmla="*/ 61 w 145"/>
                <a:gd name="T53" fmla="*/ 16 h 141"/>
                <a:gd name="T54" fmla="*/ 52 w 145"/>
                <a:gd name="T55" fmla="*/ 22 h 1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5"/>
                <a:gd name="T85" fmla="*/ 0 h 141"/>
                <a:gd name="T86" fmla="*/ 145 w 145"/>
                <a:gd name="T87" fmla="*/ 141 h 14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7" name="Freeform 224"/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>
                <a:gd name="T0" fmla="*/ 0 w 90"/>
                <a:gd name="T1" fmla="*/ 142 h 143"/>
                <a:gd name="T2" fmla="*/ 8 w 90"/>
                <a:gd name="T3" fmla="*/ 133 h 143"/>
                <a:gd name="T4" fmla="*/ 16 w 90"/>
                <a:gd name="T5" fmla="*/ 124 h 143"/>
                <a:gd name="T6" fmla="*/ 27 w 90"/>
                <a:gd name="T7" fmla="*/ 116 h 143"/>
                <a:gd name="T8" fmla="*/ 38 w 90"/>
                <a:gd name="T9" fmla="*/ 105 h 143"/>
                <a:gd name="T10" fmla="*/ 48 w 90"/>
                <a:gd name="T11" fmla="*/ 94 h 143"/>
                <a:gd name="T12" fmla="*/ 59 w 90"/>
                <a:gd name="T13" fmla="*/ 80 h 143"/>
                <a:gd name="T14" fmla="*/ 67 w 90"/>
                <a:gd name="T15" fmla="*/ 66 h 143"/>
                <a:gd name="T16" fmla="*/ 75 w 90"/>
                <a:gd name="T17" fmla="*/ 46 h 143"/>
                <a:gd name="T18" fmla="*/ 84 w 90"/>
                <a:gd name="T19" fmla="*/ 25 h 143"/>
                <a:gd name="T20" fmla="*/ 89 w 90"/>
                <a:gd name="T21" fmla="*/ 0 h 143"/>
                <a:gd name="T22" fmla="*/ 89 w 90"/>
                <a:gd name="T23" fmla="*/ 0 h 143"/>
                <a:gd name="T24" fmla="*/ 89 w 90"/>
                <a:gd name="T25" fmla="*/ 0 h 143"/>
                <a:gd name="T26" fmla="*/ 84 w 90"/>
                <a:gd name="T27" fmla="*/ 0 h 143"/>
                <a:gd name="T28" fmla="*/ 75 w 90"/>
                <a:gd name="T29" fmla="*/ 2 h 143"/>
                <a:gd name="T30" fmla="*/ 67 w 90"/>
                <a:gd name="T31" fmla="*/ 2 h 143"/>
                <a:gd name="T32" fmla="*/ 57 w 90"/>
                <a:gd name="T33" fmla="*/ 4 h 143"/>
                <a:gd name="T34" fmla="*/ 46 w 90"/>
                <a:gd name="T35" fmla="*/ 6 h 143"/>
                <a:gd name="T36" fmla="*/ 36 w 90"/>
                <a:gd name="T37" fmla="*/ 11 h 143"/>
                <a:gd name="T38" fmla="*/ 25 w 90"/>
                <a:gd name="T39" fmla="*/ 15 h 143"/>
                <a:gd name="T40" fmla="*/ 15 w 90"/>
                <a:gd name="T41" fmla="*/ 19 h 143"/>
                <a:gd name="T42" fmla="*/ 6 w 90"/>
                <a:gd name="T43" fmla="*/ 25 h 143"/>
                <a:gd name="T44" fmla="*/ 0 w 90"/>
                <a:gd name="T45" fmla="*/ 142 h 14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0"/>
                <a:gd name="T70" fmla="*/ 0 h 143"/>
                <a:gd name="T71" fmla="*/ 90 w 90"/>
                <a:gd name="T72" fmla="*/ 143 h 14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  <a:lnTo>
                    <a:pt x="0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8" name="Freeform 225"/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>
                <a:gd name="T0" fmla="*/ 0 w 90"/>
                <a:gd name="T1" fmla="*/ 142 h 143"/>
                <a:gd name="T2" fmla="*/ 8 w 90"/>
                <a:gd name="T3" fmla="*/ 133 h 143"/>
                <a:gd name="T4" fmla="*/ 16 w 90"/>
                <a:gd name="T5" fmla="*/ 124 h 143"/>
                <a:gd name="T6" fmla="*/ 27 w 90"/>
                <a:gd name="T7" fmla="*/ 116 h 143"/>
                <a:gd name="T8" fmla="*/ 38 w 90"/>
                <a:gd name="T9" fmla="*/ 105 h 143"/>
                <a:gd name="T10" fmla="*/ 48 w 90"/>
                <a:gd name="T11" fmla="*/ 94 h 143"/>
                <a:gd name="T12" fmla="*/ 59 w 90"/>
                <a:gd name="T13" fmla="*/ 80 h 143"/>
                <a:gd name="T14" fmla="*/ 67 w 90"/>
                <a:gd name="T15" fmla="*/ 66 h 143"/>
                <a:gd name="T16" fmla="*/ 75 w 90"/>
                <a:gd name="T17" fmla="*/ 46 h 143"/>
                <a:gd name="T18" fmla="*/ 84 w 90"/>
                <a:gd name="T19" fmla="*/ 25 h 143"/>
                <a:gd name="T20" fmla="*/ 89 w 90"/>
                <a:gd name="T21" fmla="*/ 0 h 143"/>
                <a:gd name="T22" fmla="*/ 89 w 90"/>
                <a:gd name="T23" fmla="*/ 0 h 143"/>
                <a:gd name="T24" fmla="*/ 89 w 90"/>
                <a:gd name="T25" fmla="*/ 0 h 143"/>
                <a:gd name="T26" fmla="*/ 84 w 90"/>
                <a:gd name="T27" fmla="*/ 0 h 143"/>
                <a:gd name="T28" fmla="*/ 75 w 90"/>
                <a:gd name="T29" fmla="*/ 2 h 143"/>
                <a:gd name="T30" fmla="*/ 67 w 90"/>
                <a:gd name="T31" fmla="*/ 2 h 143"/>
                <a:gd name="T32" fmla="*/ 57 w 90"/>
                <a:gd name="T33" fmla="*/ 4 h 143"/>
                <a:gd name="T34" fmla="*/ 46 w 90"/>
                <a:gd name="T35" fmla="*/ 6 h 143"/>
                <a:gd name="T36" fmla="*/ 36 w 90"/>
                <a:gd name="T37" fmla="*/ 11 h 143"/>
                <a:gd name="T38" fmla="*/ 25 w 90"/>
                <a:gd name="T39" fmla="*/ 15 h 143"/>
                <a:gd name="T40" fmla="*/ 15 w 90"/>
                <a:gd name="T41" fmla="*/ 19 h 143"/>
                <a:gd name="T42" fmla="*/ 6 w 90"/>
                <a:gd name="T43" fmla="*/ 25 h 1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143"/>
                <a:gd name="T68" fmla="*/ 90 w 90"/>
                <a:gd name="T69" fmla="*/ 143 h 1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9" name="Freeform 226"/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>
                <a:gd name="T0" fmla="*/ 8 w 91"/>
                <a:gd name="T1" fmla="*/ 196 h 197"/>
                <a:gd name="T2" fmla="*/ 16 w 91"/>
                <a:gd name="T3" fmla="*/ 182 h 197"/>
                <a:gd name="T4" fmla="*/ 25 w 91"/>
                <a:gd name="T5" fmla="*/ 166 h 197"/>
                <a:gd name="T6" fmla="*/ 36 w 91"/>
                <a:gd name="T7" fmla="*/ 149 h 197"/>
                <a:gd name="T8" fmla="*/ 46 w 91"/>
                <a:gd name="T9" fmla="*/ 129 h 197"/>
                <a:gd name="T10" fmla="*/ 57 w 91"/>
                <a:gd name="T11" fmla="*/ 109 h 197"/>
                <a:gd name="T12" fmla="*/ 66 w 91"/>
                <a:gd name="T13" fmla="*/ 88 h 197"/>
                <a:gd name="T14" fmla="*/ 75 w 91"/>
                <a:gd name="T15" fmla="*/ 64 h 197"/>
                <a:gd name="T16" fmla="*/ 84 w 91"/>
                <a:gd name="T17" fmla="*/ 44 h 197"/>
                <a:gd name="T18" fmla="*/ 88 w 91"/>
                <a:gd name="T19" fmla="*/ 20 h 197"/>
                <a:gd name="T20" fmla="*/ 90 w 91"/>
                <a:gd name="T21" fmla="*/ 2 h 197"/>
                <a:gd name="T22" fmla="*/ 90 w 91"/>
                <a:gd name="T23" fmla="*/ 2 h 197"/>
                <a:gd name="T24" fmla="*/ 88 w 91"/>
                <a:gd name="T25" fmla="*/ 0 h 197"/>
                <a:gd name="T26" fmla="*/ 84 w 91"/>
                <a:gd name="T27" fmla="*/ 0 h 197"/>
                <a:gd name="T28" fmla="*/ 77 w 91"/>
                <a:gd name="T29" fmla="*/ 0 h 197"/>
                <a:gd name="T30" fmla="*/ 69 w 91"/>
                <a:gd name="T31" fmla="*/ 0 h 197"/>
                <a:gd name="T32" fmla="*/ 59 w 91"/>
                <a:gd name="T33" fmla="*/ 0 h 197"/>
                <a:gd name="T34" fmla="*/ 48 w 91"/>
                <a:gd name="T35" fmla="*/ 2 h 197"/>
                <a:gd name="T36" fmla="*/ 36 w 91"/>
                <a:gd name="T37" fmla="*/ 5 h 197"/>
                <a:gd name="T38" fmla="*/ 25 w 91"/>
                <a:gd name="T39" fmla="*/ 12 h 197"/>
                <a:gd name="T40" fmla="*/ 13 w 91"/>
                <a:gd name="T41" fmla="*/ 20 h 197"/>
                <a:gd name="T42" fmla="*/ 0 w 91"/>
                <a:gd name="T43" fmla="*/ 33 h 197"/>
                <a:gd name="T44" fmla="*/ 8 w 91"/>
                <a:gd name="T45" fmla="*/ 196 h 1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1"/>
                <a:gd name="T70" fmla="*/ 0 h 197"/>
                <a:gd name="T71" fmla="*/ 91 w 91"/>
                <a:gd name="T72" fmla="*/ 197 h 19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8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0" name="Freeform 227"/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>
                <a:gd name="T0" fmla="*/ 8 w 91"/>
                <a:gd name="T1" fmla="*/ 196 h 197"/>
                <a:gd name="T2" fmla="*/ 16 w 91"/>
                <a:gd name="T3" fmla="*/ 182 h 197"/>
                <a:gd name="T4" fmla="*/ 25 w 91"/>
                <a:gd name="T5" fmla="*/ 166 h 197"/>
                <a:gd name="T6" fmla="*/ 36 w 91"/>
                <a:gd name="T7" fmla="*/ 149 h 197"/>
                <a:gd name="T8" fmla="*/ 46 w 91"/>
                <a:gd name="T9" fmla="*/ 129 h 197"/>
                <a:gd name="T10" fmla="*/ 57 w 91"/>
                <a:gd name="T11" fmla="*/ 109 h 197"/>
                <a:gd name="T12" fmla="*/ 66 w 91"/>
                <a:gd name="T13" fmla="*/ 88 h 197"/>
                <a:gd name="T14" fmla="*/ 75 w 91"/>
                <a:gd name="T15" fmla="*/ 64 h 197"/>
                <a:gd name="T16" fmla="*/ 84 w 91"/>
                <a:gd name="T17" fmla="*/ 44 h 197"/>
                <a:gd name="T18" fmla="*/ 88 w 91"/>
                <a:gd name="T19" fmla="*/ 20 h 197"/>
                <a:gd name="T20" fmla="*/ 90 w 91"/>
                <a:gd name="T21" fmla="*/ 2 h 197"/>
                <a:gd name="T22" fmla="*/ 90 w 91"/>
                <a:gd name="T23" fmla="*/ 2 h 197"/>
                <a:gd name="T24" fmla="*/ 88 w 91"/>
                <a:gd name="T25" fmla="*/ 0 h 197"/>
                <a:gd name="T26" fmla="*/ 84 w 91"/>
                <a:gd name="T27" fmla="*/ 0 h 197"/>
                <a:gd name="T28" fmla="*/ 77 w 91"/>
                <a:gd name="T29" fmla="*/ 0 h 197"/>
                <a:gd name="T30" fmla="*/ 69 w 91"/>
                <a:gd name="T31" fmla="*/ 0 h 197"/>
                <a:gd name="T32" fmla="*/ 59 w 91"/>
                <a:gd name="T33" fmla="*/ 0 h 197"/>
                <a:gd name="T34" fmla="*/ 48 w 91"/>
                <a:gd name="T35" fmla="*/ 2 h 197"/>
                <a:gd name="T36" fmla="*/ 36 w 91"/>
                <a:gd name="T37" fmla="*/ 5 h 197"/>
                <a:gd name="T38" fmla="*/ 25 w 91"/>
                <a:gd name="T39" fmla="*/ 12 h 197"/>
                <a:gd name="T40" fmla="*/ 13 w 91"/>
                <a:gd name="T41" fmla="*/ 20 h 197"/>
                <a:gd name="T42" fmla="*/ 0 w 91"/>
                <a:gd name="T43" fmla="*/ 33 h 19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1"/>
                <a:gd name="T67" fmla="*/ 0 h 197"/>
                <a:gd name="T68" fmla="*/ 91 w 91"/>
                <a:gd name="T69" fmla="*/ 197 h 19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1" name="Freeform 228"/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>
                <a:gd name="T0" fmla="*/ 143 w 279"/>
                <a:gd name="T1" fmla="*/ 504 h 505"/>
                <a:gd name="T2" fmla="*/ 127 w 279"/>
                <a:gd name="T3" fmla="*/ 486 h 505"/>
                <a:gd name="T4" fmla="*/ 109 w 279"/>
                <a:gd name="T5" fmla="*/ 465 h 505"/>
                <a:gd name="T6" fmla="*/ 92 w 279"/>
                <a:gd name="T7" fmla="*/ 444 h 505"/>
                <a:gd name="T8" fmla="*/ 76 w 279"/>
                <a:gd name="T9" fmla="*/ 419 h 505"/>
                <a:gd name="T10" fmla="*/ 58 w 279"/>
                <a:gd name="T11" fmla="*/ 391 h 505"/>
                <a:gd name="T12" fmla="*/ 41 w 279"/>
                <a:gd name="T13" fmla="*/ 364 h 505"/>
                <a:gd name="T14" fmla="*/ 26 w 279"/>
                <a:gd name="T15" fmla="*/ 337 h 505"/>
                <a:gd name="T16" fmla="*/ 16 w 279"/>
                <a:gd name="T17" fmla="*/ 305 h 505"/>
                <a:gd name="T18" fmla="*/ 7 w 279"/>
                <a:gd name="T19" fmla="*/ 276 h 505"/>
                <a:gd name="T20" fmla="*/ 2 w 279"/>
                <a:gd name="T21" fmla="*/ 246 h 505"/>
                <a:gd name="T22" fmla="*/ 2 w 279"/>
                <a:gd name="T23" fmla="*/ 246 h 505"/>
                <a:gd name="T24" fmla="*/ 0 w 279"/>
                <a:gd name="T25" fmla="*/ 215 h 505"/>
                <a:gd name="T26" fmla="*/ 0 w 279"/>
                <a:gd name="T27" fmla="*/ 185 h 505"/>
                <a:gd name="T28" fmla="*/ 0 w 279"/>
                <a:gd name="T29" fmla="*/ 158 h 505"/>
                <a:gd name="T30" fmla="*/ 2 w 279"/>
                <a:gd name="T31" fmla="*/ 130 h 505"/>
                <a:gd name="T32" fmla="*/ 3 w 279"/>
                <a:gd name="T33" fmla="*/ 103 h 505"/>
                <a:gd name="T34" fmla="*/ 7 w 279"/>
                <a:gd name="T35" fmla="*/ 78 h 505"/>
                <a:gd name="T36" fmla="*/ 12 w 279"/>
                <a:gd name="T37" fmla="*/ 57 h 505"/>
                <a:gd name="T38" fmla="*/ 18 w 279"/>
                <a:gd name="T39" fmla="*/ 36 h 505"/>
                <a:gd name="T40" fmla="*/ 23 w 279"/>
                <a:gd name="T41" fmla="*/ 17 h 505"/>
                <a:gd name="T42" fmla="*/ 28 w 279"/>
                <a:gd name="T43" fmla="*/ 0 h 505"/>
                <a:gd name="T44" fmla="*/ 28 w 279"/>
                <a:gd name="T45" fmla="*/ 0 h 505"/>
                <a:gd name="T46" fmla="*/ 33 w 279"/>
                <a:gd name="T47" fmla="*/ 4 h 505"/>
                <a:gd name="T48" fmla="*/ 46 w 279"/>
                <a:gd name="T49" fmla="*/ 13 h 505"/>
                <a:gd name="T50" fmla="*/ 65 w 279"/>
                <a:gd name="T51" fmla="*/ 27 h 505"/>
                <a:gd name="T52" fmla="*/ 88 w 279"/>
                <a:gd name="T53" fmla="*/ 46 h 505"/>
                <a:gd name="T54" fmla="*/ 115 w 279"/>
                <a:gd name="T55" fmla="*/ 70 h 505"/>
                <a:gd name="T56" fmla="*/ 145 w 279"/>
                <a:gd name="T57" fmla="*/ 99 h 505"/>
                <a:gd name="T58" fmla="*/ 173 w 279"/>
                <a:gd name="T59" fmla="*/ 130 h 505"/>
                <a:gd name="T60" fmla="*/ 198 w 279"/>
                <a:gd name="T61" fmla="*/ 167 h 505"/>
                <a:gd name="T62" fmla="*/ 221 w 279"/>
                <a:gd name="T63" fmla="*/ 204 h 505"/>
                <a:gd name="T64" fmla="*/ 238 w 279"/>
                <a:gd name="T65" fmla="*/ 246 h 505"/>
                <a:gd name="T66" fmla="*/ 238 w 279"/>
                <a:gd name="T67" fmla="*/ 246 h 505"/>
                <a:gd name="T68" fmla="*/ 249 w 279"/>
                <a:gd name="T69" fmla="*/ 285 h 505"/>
                <a:gd name="T70" fmla="*/ 259 w 279"/>
                <a:gd name="T71" fmla="*/ 318 h 505"/>
                <a:gd name="T72" fmla="*/ 265 w 279"/>
                <a:gd name="T73" fmla="*/ 345 h 505"/>
                <a:gd name="T74" fmla="*/ 272 w 279"/>
                <a:gd name="T75" fmla="*/ 368 h 505"/>
                <a:gd name="T76" fmla="*/ 274 w 279"/>
                <a:gd name="T77" fmla="*/ 388 h 505"/>
                <a:gd name="T78" fmla="*/ 276 w 279"/>
                <a:gd name="T79" fmla="*/ 404 h 505"/>
                <a:gd name="T80" fmla="*/ 278 w 279"/>
                <a:gd name="T81" fmla="*/ 419 h 505"/>
                <a:gd name="T82" fmla="*/ 278 w 279"/>
                <a:gd name="T83" fmla="*/ 434 h 505"/>
                <a:gd name="T84" fmla="*/ 278 w 279"/>
                <a:gd name="T85" fmla="*/ 446 h 505"/>
                <a:gd name="T86" fmla="*/ 278 w 279"/>
                <a:gd name="T87" fmla="*/ 462 h 505"/>
                <a:gd name="T88" fmla="*/ 143 w 279"/>
                <a:gd name="T89" fmla="*/ 504 h 50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9"/>
                <a:gd name="T136" fmla="*/ 0 h 505"/>
                <a:gd name="T137" fmla="*/ 279 w 279"/>
                <a:gd name="T138" fmla="*/ 505 h 50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  <a:lnTo>
                    <a:pt x="143" y="50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2" name="Freeform 229"/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>
                <a:gd name="T0" fmla="*/ 143 w 279"/>
                <a:gd name="T1" fmla="*/ 504 h 505"/>
                <a:gd name="T2" fmla="*/ 127 w 279"/>
                <a:gd name="T3" fmla="*/ 486 h 505"/>
                <a:gd name="T4" fmla="*/ 109 w 279"/>
                <a:gd name="T5" fmla="*/ 465 h 505"/>
                <a:gd name="T6" fmla="*/ 92 w 279"/>
                <a:gd name="T7" fmla="*/ 444 h 505"/>
                <a:gd name="T8" fmla="*/ 76 w 279"/>
                <a:gd name="T9" fmla="*/ 419 h 505"/>
                <a:gd name="T10" fmla="*/ 58 w 279"/>
                <a:gd name="T11" fmla="*/ 391 h 505"/>
                <a:gd name="T12" fmla="*/ 41 w 279"/>
                <a:gd name="T13" fmla="*/ 364 h 505"/>
                <a:gd name="T14" fmla="*/ 26 w 279"/>
                <a:gd name="T15" fmla="*/ 337 h 505"/>
                <a:gd name="T16" fmla="*/ 16 w 279"/>
                <a:gd name="T17" fmla="*/ 305 h 505"/>
                <a:gd name="T18" fmla="*/ 7 w 279"/>
                <a:gd name="T19" fmla="*/ 276 h 505"/>
                <a:gd name="T20" fmla="*/ 2 w 279"/>
                <a:gd name="T21" fmla="*/ 246 h 505"/>
                <a:gd name="T22" fmla="*/ 2 w 279"/>
                <a:gd name="T23" fmla="*/ 246 h 505"/>
                <a:gd name="T24" fmla="*/ 0 w 279"/>
                <a:gd name="T25" fmla="*/ 215 h 505"/>
                <a:gd name="T26" fmla="*/ 0 w 279"/>
                <a:gd name="T27" fmla="*/ 185 h 505"/>
                <a:gd name="T28" fmla="*/ 0 w 279"/>
                <a:gd name="T29" fmla="*/ 158 h 505"/>
                <a:gd name="T30" fmla="*/ 2 w 279"/>
                <a:gd name="T31" fmla="*/ 130 h 505"/>
                <a:gd name="T32" fmla="*/ 3 w 279"/>
                <a:gd name="T33" fmla="*/ 103 h 505"/>
                <a:gd name="T34" fmla="*/ 7 w 279"/>
                <a:gd name="T35" fmla="*/ 78 h 505"/>
                <a:gd name="T36" fmla="*/ 12 w 279"/>
                <a:gd name="T37" fmla="*/ 57 h 505"/>
                <a:gd name="T38" fmla="*/ 18 w 279"/>
                <a:gd name="T39" fmla="*/ 36 h 505"/>
                <a:gd name="T40" fmla="*/ 23 w 279"/>
                <a:gd name="T41" fmla="*/ 17 h 505"/>
                <a:gd name="T42" fmla="*/ 28 w 279"/>
                <a:gd name="T43" fmla="*/ 0 h 505"/>
                <a:gd name="T44" fmla="*/ 28 w 279"/>
                <a:gd name="T45" fmla="*/ 0 h 505"/>
                <a:gd name="T46" fmla="*/ 33 w 279"/>
                <a:gd name="T47" fmla="*/ 4 h 505"/>
                <a:gd name="T48" fmla="*/ 46 w 279"/>
                <a:gd name="T49" fmla="*/ 13 h 505"/>
                <a:gd name="T50" fmla="*/ 65 w 279"/>
                <a:gd name="T51" fmla="*/ 27 h 505"/>
                <a:gd name="T52" fmla="*/ 88 w 279"/>
                <a:gd name="T53" fmla="*/ 46 h 505"/>
                <a:gd name="T54" fmla="*/ 115 w 279"/>
                <a:gd name="T55" fmla="*/ 70 h 505"/>
                <a:gd name="T56" fmla="*/ 145 w 279"/>
                <a:gd name="T57" fmla="*/ 99 h 505"/>
                <a:gd name="T58" fmla="*/ 173 w 279"/>
                <a:gd name="T59" fmla="*/ 130 h 505"/>
                <a:gd name="T60" fmla="*/ 198 w 279"/>
                <a:gd name="T61" fmla="*/ 167 h 505"/>
                <a:gd name="T62" fmla="*/ 221 w 279"/>
                <a:gd name="T63" fmla="*/ 204 h 505"/>
                <a:gd name="T64" fmla="*/ 238 w 279"/>
                <a:gd name="T65" fmla="*/ 246 h 505"/>
                <a:gd name="T66" fmla="*/ 238 w 279"/>
                <a:gd name="T67" fmla="*/ 246 h 505"/>
                <a:gd name="T68" fmla="*/ 249 w 279"/>
                <a:gd name="T69" fmla="*/ 285 h 505"/>
                <a:gd name="T70" fmla="*/ 259 w 279"/>
                <a:gd name="T71" fmla="*/ 318 h 505"/>
                <a:gd name="T72" fmla="*/ 265 w 279"/>
                <a:gd name="T73" fmla="*/ 345 h 505"/>
                <a:gd name="T74" fmla="*/ 272 w 279"/>
                <a:gd name="T75" fmla="*/ 368 h 505"/>
                <a:gd name="T76" fmla="*/ 274 w 279"/>
                <a:gd name="T77" fmla="*/ 388 h 505"/>
                <a:gd name="T78" fmla="*/ 276 w 279"/>
                <a:gd name="T79" fmla="*/ 404 h 505"/>
                <a:gd name="T80" fmla="*/ 278 w 279"/>
                <a:gd name="T81" fmla="*/ 419 h 505"/>
                <a:gd name="T82" fmla="*/ 278 w 279"/>
                <a:gd name="T83" fmla="*/ 434 h 505"/>
                <a:gd name="T84" fmla="*/ 278 w 279"/>
                <a:gd name="T85" fmla="*/ 446 h 505"/>
                <a:gd name="T86" fmla="*/ 278 w 279"/>
                <a:gd name="T87" fmla="*/ 462 h 5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9"/>
                <a:gd name="T133" fmla="*/ 0 h 505"/>
                <a:gd name="T134" fmla="*/ 279 w 279"/>
                <a:gd name="T135" fmla="*/ 505 h 5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3" name="Freeform 230"/>
            <p:cNvSpPr>
              <a:spLocks/>
            </p:cNvSpPr>
            <p:nvPr/>
          </p:nvSpPr>
          <p:spPr bwMode="auto">
            <a:xfrm>
              <a:off x="2175" y="2330"/>
              <a:ext cx="126" cy="386"/>
            </a:xfrm>
            <a:custGeom>
              <a:avLst/>
              <a:gdLst>
                <a:gd name="T0" fmla="*/ 125 w 126"/>
                <a:gd name="T1" fmla="*/ 380 h 386"/>
                <a:gd name="T2" fmla="*/ 103 w 126"/>
                <a:gd name="T3" fmla="*/ 338 h 386"/>
                <a:gd name="T4" fmla="*/ 85 w 126"/>
                <a:gd name="T5" fmla="*/ 299 h 386"/>
                <a:gd name="T6" fmla="*/ 67 w 126"/>
                <a:gd name="T7" fmla="*/ 256 h 386"/>
                <a:gd name="T8" fmla="*/ 50 w 126"/>
                <a:gd name="T9" fmla="*/ 216 h 386"/>
                <a:gd name="T10" fmla="*/ 37 w 126"/>
                <a:gd name="T11" fmla="*/ 177 h 386"/>
                <a:gd name="T12" fmla="*/ 27 w 126"/>
                <a:gd name="T13" fmla="*/ 136 h 386"/>
                <a:gd name="T14" fmla="*/ 16 w 126"/>
                <a:gd name="T15" fmla="*/ 101 h 386"/>
                <a:gd name="T16" fmla="*/ 9 w 126"/>
                <a:gd name="T17" fmla="*/ 64 h 386"/>
                <a:gd name="T18" fmla="*/ 4 w 126"/>
                <a:gd name="T19" fmla="*/ 30 h 386"/>
                <a:gd name="T20" fmla="*/ 0 w 126"/>
                <a:gd name="T21" fmla="*/ 0 h 386"/>
                <a:gd name="T22" fmla="*/ 0 w 126"/>
                <a:gd name="T23" fmla="*/ 0 h 386"/>
                <a:gd name="T24" fmla="*/ 4 w 126"/>
                <a:gd name="T25" fmla="*/ 30 h 386"/>
                <a:gd name="T26" fmla="*/ 8 w 126"/>
                <a:gd name="T27" fmla="*/ 64 h 386"/>
                <a:gd name="T28" fmla="*/ 14 w 126"/>
                <a:gd name="T29" fmla="*/ 101 h 386"/>
                <a:gd name="T30" fmla="*/ 21 w 126"/>
                <a:gd name="T31" fmla="*/ 138 h 386"/>
                <a:gd name="T32" fmla="*/ 32 w 126"/>
                <a:gd name="T33" fmla="*/ 178 h 386"/>
                <a:gd name="T34" fmla="*/ 42 w 126"/>
                <a:gd name="T35" fmla="*/ 218 h 386"/>
                <a:gd name="T36" fmla="*/ 55 w 126"/>
                <a:gd name="T37" fmla="*/ 258 h 386"/>
                <a:gd name="T38" fmla="*/ 69 w 126"/>
                <a:gd name="T39" fmla="*/ 300 h 386"/>
                <a:gd name="T40" fmla="*/ 88 w 126"/>
                <a:gd name="T41" fmla="*/ 343 h 386"/>
                <a:gd name="T42" fmla="*/ 110 w 126"/>
                <a:gd name="T43" fmla="*/ 385 h 386"/>
                <a:gd name="T44" fmla="*/ 125 w 126"/>
                <a:gd name="T45" fmla="*/ 380 h 38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6"/>
                <a:gd name="T70" fmla="*/ 0 h 386"/>
                <a:gd name="T71" fmla="*/ 126 w 126"/>
                <a:gd name="T72" fmla="*/ 386 h 38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6" h="386">
                  <a:moveTo>
                    <a:pt x="125" y="380"/>
                  </a:moveTo>
                  <a:lnTo>
                    <a:pt x="103" y="338"/>
                  </a:lnTo>
                  <a:lnTo>
                    <a:pt x="85" y="299"/>
                  </a:lnTo>
                  <a:lnTo>
                    <a:pt x="67" y="256"/>
                  </a:lnTo>
                  <a:lnTo>
                    <a:pt x="50" y="216"/>
                  </a:lnTo>
                  <a:lnTo>
                    <a:pt x="37" y="177"/>
                  </a:lnTo>
                  <a:lnTo>
                    <a:pt x="27" y="136"/>
                  </a:lnTo>
                  <a:lnTo>
                    <a:pt x="16" y="101"/>
                  </a:lnTo>
                  <a:lnTo>
                    <a:pt x="9" y="64"/>
                  </a:lnTo>
                  <a:lnTo>
                    <a:pt x="4" y="3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8" y="64"/>
                  </a:lnTo>
                  <a:lnTo>
                    <a:pt x="14" y="101"/>
                  </a:lnTo>
                  <a:lnTo>
                    <a:pt x="21" y="138"/>
                  </a:lnTo>
                  <a:lnTo>
                    <a:pt x="32" y="178"/>
                  </a:lnTo>
                  <a:lnTo>
                    <a:pt x="42" y="218"/>
                  </a:lnTo>
                  <a:lnTo>
                    <a:pt x="55" y="258"/>
                  </a:lnTo>
                  <a:lnTo>
                    <a:pt x="69" y="300"/>
                  </a:lnTo>
                  <a:lnTo>
                    <a:pt x="88" y="343"/>
                  </a:lnTo>
                  <a:lnTo>
                    <a:pt x="110" y="385"/>
                  </a:lnTo>
                  <a:lnTo>
                    <a:pt x="125" y="38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4" name="Freeform 231"/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>
                <a:gd name="T0" fmla="*/ 115 w 156"/>
                <a:gd name="T1" fmla="*/ 408 h 409"/>
                <a:gd name="T2" fmla="*/ 98 w 156"/>
                <a:gd name="T3" fmla="*/ 391 h 409"/>
                <a:gd name="T4" fmla="*/ 81 w 156"/>
                <a:gd name="T5" fmla="*/ 375 h 409"/>
                <a:gd name="T6" fmla="*/ 64 w 156"/>
                <a:gd name="T7" fmla="*/ 353 h 409"/>
                <a:gd name="T8" fmla="*/ 50 w 156"/>
                <a:gd name="T9" fmla="*/ 332 h 409"/>
                <a:gd name="T10" fmla="*/ 35 w 156"/>
                <a:gd name="T11" fmla="*/ 309 h 409"/>
                <a:gd name="T12" fmla="*/ 23 w 156"/>
                <a:gd name="T13" fmla="*/ 288 h 409"/>
                <a:gd name="T14" fmla="*/ 12 w 156"/>
                <a:gd name="T15" fmla="*/ 262 h 409"/>
                <a:gd name="T16" fmla="*/ 5 w 156"/>
                <a:gd name="T17" fmla="*/ 239 h 409"/>
                <a:gd name="T18" fmla="*/ 0 w 156"/>
                <a:gd name="T19" fmla="*/ 214 h 409"/>
                <a:gd name="T20" fmla="*/ 0 w 156"/>
                <a:gd name="T21" fmla="*/ 193 h 409"/>
                <a:gd name="T22" fmla="*/ 0 w 156"/>
                <a:gd name="T23" fmla="*/ 193 h 409"/>
                <a:gd name="T24" fmla="*/ 0 w 156"/>
                <a:gd name="T25" fmla="*/ 168 h 409"/>
                <a:gd name="T26" fmla="*/ 0 w 156"/>
                <a:gd name="T27" fmla="*/ 145 h 409"/>
                <a:gd name="T28" fmla="*/ 3 w 156"/>
                <a:gd name="T29" fmla="*/ 124 h 409"/>
                <a:gd name="T30" fmla="*/ 5 w 156"/>
                <a:gd name="T31" fmla="*/ 103 h 409"/>
                <a:gd name="T32" fmla="*/ 9 w 156"/>
                <a:gd name="T33" fmla="*/ 82 h 409"/>
                <a:gd name="T34" fmla="*/ 16 w 156"/>
                <a:gd name="T35" fmla="*/ 60 h 409"/>
                <a:gd name="T36" fmla="*/ 20 w 156"/>
                <a:gd name="T37" fmla="*/ 43 h 409"/>
                <a:gd name="T38" fmla="*/ 28 w 156"/>
                <a:gd name="T39" fmla="*/ 27 h 409"/>
                <a:gd name="T40" fmla="*/ 37 w 156"/>
                <a:gd name="T41" fmla="*/ 12 h 409"/>
                <a:gd name="T42" fmla="*/ 46 w 156"/>
                <a:gd name="T43" fmla="*/ 0 h 409"/>
                <a:gd name="T44" fmla="*/ 46 w 156"/>
                <a:gd name="T45" fmla="*/ 0 h 409"/>
                <a:gd name="T46" fmla="*/ 50 w 156"/>
                <a:gd name="T47" fmla="*/ 4 h 409"/>
                <a:gd name="T48" fmla="*/ 58 w 156"/>
                <a:gd name="T49" fmla="*/ 16 h 409"/>
                <a:gd name="T50" fmla="*/ 69 w 156"/>
                <a:gd name="T51" fmla="*/ 35 h 409"/>
                <a:gd name="T52" fmla="*/ 83 w 156"/>
                <a:gd name="T53" fmla="*/ 60 h 409"/>
                <a:gd name="T54" fmla="*/ 98 w 156"/>
                <a:gd name="T55" fmla="*/ 90 h 409"/>
                <a:gd name="T56" fmla="*/ 113 w 156"/>
                <a:gd name="T57" fmla="*/ 119 h 409"/>
                <a:gd name="T58" fmla="*/ 127 w 156"/>
                <a:gd name="T59" fmla="*/ 153 h 409"/>
                <a:gd name="T60" fmla="*/ 140 w 156"/>
                <a:gd name="T61" fmla="*/ 184 h 409"/>
                <a:gd name="T62" fmla="*/ 149 w 156"/>
                <a:gd name="T63" fmla="*/ 216 h 409"/>
                <a:gd name="T64" fmla="*/ 155 w 156"/>
                <a:gd name="T65" fmla="*/ 244 h 409"/>
                <a:gd name="T66" fmla="*/ 115 w 156"/>
                <a:gd name="T67" fmla="*/ 408 h 4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6"/>
                <a:gd name="T103" fmla="*/ 0 h 409"/>
                <a:gd name="T104" fmla="*/ 156 w 156"/>
                <a:gd name="T105" fmla="*/ 409 h 4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  <a:lnTo>
                    <a:pt x="115" y="40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5" name="Freeform 232"/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>
                <a:gd name="T0" fmla="*/ 115 w 156"/>
                <a:gd name="T1" fmla="*/ 408 h 409"/>
                <a:gd name="T2" fmla="*/ 98 w 156"/>
                <a:gd name="T3" fmla="*/ 391 h 409"/>
                <a:gd name="T4" fmla="*/ 81 w 156"/>
                <a:gd name="T5" fmla="*/ 375 h 409"/>
                <a:gd name="T6" fmla="*/ 64 w 156"/>
                <a:gd name="T7" fmla="*/ 353 h 409"/>
                <a:gd name="T8" fmla="*/ 50 w 156"/>
                <a:gd name="T9" fmla="*/ 332 h 409"/>
                <a:gd name="T10" fmla="*/ 35 w 156"/>
                <a:gd name="T11" fmla="*/ 309 h 409"/>
                <a:gd name="T12" fmla="*/ 23 w 156"/>
                <a:gd name="T13" fmla="*/ 288 h 409"/>
                <a:gd name="T14" fmla="*/ 12 w 156"/>
                <a:gd name="T15" fmla="*/ 262 h 409"/>
                <a:gd name="T16" fmla="*/ 5 w 156"/>
                <a:gd name="T17" fmla="*/ 239 h 409"/>
                <a:gd name="T18" fmla="*/ 0 w 156"/>
                <a:gd name="T19" fmla="*/ 214 h 409"/>
                <a:gd name="T20" fmla="*/ 0 w 156"/>
                <a:gd name="T21" fmla="*/ 193 h 409"/>
                <a:gd name="T22" fmla="*/ 0 w 156"/>
                <a:gd name="T23" fmla="*/ 193 h 409"/>
                <a:gd name="T24" fmla="*/ 0 w 156"/>
                <a:gd name="T25" fmla="*/ 168 h 409"/>
                <a:gd name="T26" fmla="*/ 0 w 156"/>
                <a:gd name="T27" fmla="*/ 145 h 409"/>
                <a:gd name="T28" fmla="*/ 3 w 156"/>
                <a:gd name="T29" fmla="*/ 124 h 409"/>
                <a:gd name="T30" fmla="*/ 5 w 156"/>
                <a:gd name="T31" fmla="*/ 103 h 409"/>
                <a:gd name="T32" fmla="*/ 9 w 156"/>
                <a:gd name="T33" fmla="*/ 82 h 409"/>
                <a:gd name="T34" fmla="*/ 16 w 156"/>
                <a:gd name="T35" fmla="*/ 60 h 409"/>
                <a:gd name="T36" fmla="*/ 20 w 156"/>
                <a:gd name="T37" fmla="*/ 43 h 409"/>
                <a:gd name="T38" fmla="*/ 28 w 156"/>
                <a:gd name="T39" fmla="*/ 27 h 409"/>
                <a:gd name="T40" fmla="*/ 37 w 156"/>
                <a:gd name="T41" fmla="*/ 12 h 409"/>
                <a:gd name="T42" fmla="*/ 46 w 156"/>
                <a:gd name="T43" fmla="*/ 0 h 409"/>
                <a:gd name="T44" fmla="*/ 46 w 156"/>
                <a:gd name="T45" fmla="*/ 0 h 409"/>
                <a:gd name="T46" fmla="*/ 50 w 156"/>
                <a:gd name="T47" fmla="*/ 4 h 409"/>
                <a:gd name="T48" fmla="*/ 58 w 156"/>
                <a:gd name="T49" fmla="*/ 16 h 409"/>
                <a:gd name="T50" fmla="*/ 69 w 156"/>
                <a:gd name="T51" fmla="*/ 35 h 409"/>
                <a:gd name="T52" fmla="*/ 83 w 156"/>
                <a:gd name="T53" fmla="*/ 60 h 409"/>
                <a:gd name="T54" fmla="*/ 98 w 156"/>
                <a:gd name="T55" fmla="*/ 90 h 409"/>
                <a:gd name="T56" fmla="*/ 113 w 156"/>
                <a:gd name="T57" fmla="*/ 119 h 409"/>
                <a:gd name="T58" fmla="*/ 127 w 156"/>
                <a:gd name="T59" fmla="*/ 153 h 409"/>
                <a:gd name="T60" fmla="*/ 140 w 156"/>
                <a:gd name="T61" fmla="*/ 184 h 409"/>
                <a:gd name="T62" fmla="*/ 149 w 156"/>
                <a:gd name="T63" fmla="*/ 216 h 409"/>
                <a:gd name="T64" fmla="*/ 155 w 156"/>
                <a:gd name="T65" fmla="*/ 244 h 4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6"/>
                <a:gd name="T100" fmla="*/ 0 h 409"/>
                <a:gd name="T101" fmla="*/ 156 w 156"/>
                <a:gd name="T102" fmla="*/ 409 h 4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6" name="Freeform 233"/>
            <p:cNvSpPr>
              <a:spLocks/>
            </p:cNvSpPr>
            <p:nvPr/>
          </p:nvSpPr>
          <p:spPr bwMode="auto">
            <a:xfrm>
              <a:off x="2273" y="2398"/>
              <a:ext cx="75" cy="318"/>
            </a:xfrm>
            <a:custGeom>
              <a:avLst/>
              <a:gdLst>
                <a:gd name="T0" fmla="*/ 74 w 75"/>
                <a:gd name="T1" fmla="*/ 304 h 318"/>
                <a:gd name="T2" fmla="*/ 53 w 75"/>
                <a:gd name="T3" fmla="*/ 268 h 318"/>
                <a:gd name="T4" fmla="*/ 38 w 75"/>
                <a:gd name="T5" fmla="*/ 231 h 318"/>
                <a:gd name="T6" fmla="*/ 25 w 75"/>
                <a:gd name="T7" fmla="*/ 195 h 318"/>
                <a:gd name="T8" fmla="*/ 16 w 75"/>
                <a:gd name="T9" fmla="*/ 161 h 318"/>
                <a:gd name="T10" fmla="*/ 8 w 75"/>
                <a:gd name="T11" fmla="*/ 128 h 318"/>
                <a:gd name="T12" fmla="*/ 4 w 75"/>
                <a:gd name="T13" fmla="*/ 98 h 318"/>
                <a:gd name="T14" fmla="*/ 4 w 75"/>
                <a:gd name="T15" fmla="*/ 69 h 318"/>
                <a:gd name="T16" fmla="*/ 4 w 75"/>
                <a:gd name="T17" fmla="*/ 41 h 318"/>
                <a:gd name="T18" fmla="*/ 6 w 75"/>
                <a:gd name="T19" fmla="*/ 18 h 318"/>
                <a:gd name="T20" fmla="*/ 8 w 75"/>
                <a:gd name="T21" fmla="*/ 0 h 318"/>
                <a:gd name="T22" fmla="*/ 8 w 75"/>
                <a:gd name="T23" fmla="*/ 0 h 318"/>
                <a:gd name="T24" fmla="*/ 4 w 75"/>
                <a:gd name="T25" fmla="*/ 20 h 318"/>
                <a:gd name="T26" fmla="*/ 2 w 75"/>
                <a:gd name="T27" fmla="*/ 43 h 318"/>
                <a:gd name="T28" fmla="*/ 0 w 75"/>
                <a:gd name="T29" fmla="*/ 71 h 318"/>
                <a:gd name="T30" fmla="*/ 0 w 75"/>
                <a:gd name="T31" fmla="*/ 103 h 318"/>
                <a:gd name="T32" fmla="*/ 2 w 75"/>
                <a:gd name="T33" fmla="*/ 134 h 318"/>
                <a:gd name="T34" fmla="*/ 6 w 75"/>
                <a:gd name="T35" fmla="*/ 167 h 318"/>
                <a:gd name="T36" fmla="*/ 13 w 75"/>
                <a:gd name="T37" fmla="*/ 204 h 318"/>
                <a:gd name="T38" fmla="*/ 25 w 75"/>
                <a:gd name="T39" fmla="*/ 241 h 318"/>
                <a:gd name="T40" fmla="*/ 39 w 75"/>
                <a:gd name="T41" fmla="*/ 279 h 318"/>
                <a:gd name="T42" fmla="*/ 59 w 75"/>
                <a:gd name="T43" fmla="*/ 317 h 318"/>
                <a:gd name="T44" fmla="*/ 74 w 75"/>
                <a:gd name="T45" fmla="*/ 304 h 3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5"/>
                <a:gd name="T70" fmla="*/ 0 h 318"/>
                <a:gd name="T71" fmla="*/ 75 w 75"/>
                <a:gd name="T72" fmla="*/ 318 h 3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5" h="318">
                  <a:moveTo>
                    <a:pt x="74" y="304"/>
                  </a:moveTo>
                  <a:lnTo>
                    <a:pt x="53" y="268"/>
                  </a:lnTo>
                  <a:lnTo>
                    <a:pt x="38" y="231"/>
                  </a:lnTo>
                  <a:lnTo>
                    <a:pt x="25" y="195"/>
                  </a:lnTo>
                  <a:lnTo>
                    <a:pt x="16" y="161"/>
                  </a:lnTo>
                  <a:lnTo>
                    <a:pt x="8" y="128"/>
                  </a:lnTo>
                  <a:lnTo>
                    <a:pt x="4" y="98"/>
                  </a:lnTo>
                  <a:lnTo>
                    <a:pt x="4" y="69"/>
                  </a:lnTo>
                  <a:lnTo>
                    <a:pt x="4" y="41"/>
                  </a:lnTo>
                  <a:lnTo>
                    <a:pt x="6" y="18"/>
                  </a:lnTo>
                  <a:lnTo>
                    <a:pt x="8" y="0"/>
                  </a:lnTo>
                  <a:lnTo>
                    <a:pt x="4" y="20"/>
                  </a:lnTo>
                  <a:lnTo>
                    <a:pt x="2" y="43"/>
                  </a:lnTo>
                  <a:lnTo>
                    <a:pt x="0" y="71"/>
                  </a:lnTo>
                  <a:lnTo>
                    <a:pt x="0" y="103"/>
                  </a:lnTo>
                  <a:lnTo>
                    <a:pt x="2" y="134"/>
                  </a:lnTo>
                  <a:lnTo>
                    <a:pt x="6" y="167"/>
                  </a:lnTo>
                  <a:lnTo>
                    <a:pt x="13" y="204"/>
                  </a:lnTo>
                  <a:lnTo>
                    <a:pt x="25" y="241"/>
                  </a:lnTo>
                  <a:lnTo>
                    <a:pt x="39" y="279"/>
                  </a:lnTo>
                  <a:lnTo>
                    <a:pt x="59" y="317"/>
                  </a:lnTo>
                  <a:lnTo>
                    <a:pt x="74" y="30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7" name="Freeform 234"/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>
                <a:gd name="T0" fmla="*/ 38 w 187"/>
                <a:gd name="T1" fmla="*/ 339 h 405"/>
                <a:gd name="T2" fmla="*/ 31 w 187"/>
                <a:gd name="T3" fmla="*/ 319 h 405"/>
                <a:gd name="T4" fmla="*/ 23 w 187"/>
                <a:gd name="T5" fmla="*/ 300 h 405"/>
                <a:gd name="T6" fmla="*/ 17 w 187"/>
                <a:gd name="T7" fmla="*/ 279 h 405"/>
                <a:gd name="T8" fmla="*/ 13 w 187"/>
                <a:gd name="T9" fmla="*/ 259 h 405"/>
                <a:gd name="T10" fmla="*/ 8 w 187"/>
                <a:gd name="T11" fmla="*/ 238 h 405"/>
                <a:gd name="T12" fmla="*/ 4 w 187"/>
                <a:gd name="T13" fmla="*/ 217 h 405"/>
                <a:gd name="T14" fmla="*/ 2 w 187"/>
                <a:gd name="T15" fmla="*/ 197 h 405"/>
                <a:gd name="T16" fmla="*/ 0 w 187"/>
                <a:gd name="T17" fmla="*/ 176 h 405"/>
                <a:gd name="T18" fmla="*/ 0 w 187"/>
                <a:gd name="T19" fmla="*/ 160 h 405"/>
                <a:gd name="T20" fmla="*/ 0 w 187"/>
                <a:gd name="T21" fmla="*/ 146 h 405"/>
                <a:gd name="T22" fmla="*/ 0 w 187"/>
                <a:gd name="T23" fmla="*/ 146 h 405"/>
                <a:gd name="T24" fmla="*/ 2 w 187"/>
                <a:gd name="T25" fmla="*/ 128 h 405"/>
                <a:gd name="T26" fmla="*/ 6 w 187"/>
                <a:gd name="T27" fmla="*/ 114 h 405"/>
                <a:gd name="T28" fmla="*/ 8 w 187"/>
                <a:gd name="T29" fmla="*/ 97 h 405"/>
                <a:gd name="T30" fmla="*/ 15 w 187"/>
                <a:gd name="T31" fmla="*/ 80 h 405"/>
                <a:gd name="T32" fmla="*/ 18 w 187"/>
                <a:gd name="T33" fmla="*/ 65 h 405"/>
                <a:gd name="T34" fmla="*/ 25 w 187"/>
                <a:gd name="T35" fmla="*/ 49 h 405"/>
                <a:gd name="T36" fmla="*/ 31 w 187"/>
                <a:gd name="T37" fmla="*/ 34 h 405"/>
                <a:gd name="T38" fmla="*/ 38 w 187"/>
                <a:gd name="T39" fmla="*/ 21 h 405"/>
                <a:gd name="T40" fmla="*/ 44 w 187"/>
                <a:gd name="T41" fmla="*/ 13 h 405"/>
                <a:gd name="T42" fmla="*/ 52 w 187"/>
                <a:gd name="T43" fmla="*/ 4 h 405"/>
                <a:gd name="T44" fmla="*/ 52 w 187"/>
                <a:gd name="T45" fmla="*/ 4 h 405"/>
                <a:gd name="T46" fmla="*/ 57 w 187"/>
                <a:gd name="T47" fmla="*/ 0 h 405"/>
                <a:gd name="T48" fmla="*/ 59 w 187"/>
                <a:gd name="T49" fmla="*/ 0 h 405"/>
                <a:gd name="T50" fmla="*/ 61 w 187"/>
                <a:gd name="T51" fmla="*/ 2 h 405"/>
                <a:gd name="T52" fmla="*/ 63 w 187"/>
                <a:gd name="T53" fmla="*/ 2 h 405"/>
                <a:gd name="T54" fmla="*/ 63 w 187"/>
                <a:gd name="T55" fmla="*/ 4 h 405"/>
                <a:gd name="T56" fmla="*/ 63 w 187"/>
                <a:gd name="T57" fmla="*/ 4 h 405"/>
                <a:gd name="T58" fmla="*/ 66 w 187"/>
                <a:gd name="T59" fmla="*/ 4 h 405"/>
                <a:gd name="T60" fmla="*/ 69 w 187"/>
                <a:gd name="T61" fmla="*/ 10 h 405"/>
                <a:gd name="T62" fmla="*/ 73 w 187"/>
                <a:gd name="T63" fmla="*/ 19 h 405"/>
                <a:gd name="T64" fmla="*/ 80 w 187"/>
                <a:gd name="T65" fmla="*/ 29 h 405"/>
                <a:gd name="T66" fmla="*/ 86 w 187"/>
                <a:gd name="T67" fmla="*/ 42 h 405"/>
                <a:gd name="T68" fmla="*/ 94 w 187"/>
                <a:gd name="T69" fmla="*/ 54 h 405"/>
                <a:gd name="T70" fmla="*/ 101 w 187"/>
                <a:gd name="T71" fmla="*/ 72 h 405"/>
                <a:gd name="T72" fmla="*/ 107 w 187"/>
                <a:gd name="T73" fmla="*/ 86 h 405"/>
                <a:gd name="T74" fmla="*/ 112 w 187"/>
                <a:gd name="T75" fmla="*/ 101 h 405"/>
                <a:gd name="T76" fmla="*/ 116 w 187"/>
                <a:gd name="T77" fmla="*/ 116 h 405"/>
                <a:gd name="T78" fmla="*/ 116 w 187"/>
                <a:gd name="T79" fmla="*/ 116 h 405"/>
                <a:gd name="T80" fmla="*/ 119 w 187"/>
                <a:gd name="T81" fmla="*/ 132 h 405"/>
                <a:gd name="T82" fmla="*/ 124 w 187"/>
                <a:gd name="T83" fmla="*/ 155 h 405"/>
                <a:gd name="T84" fmla="*/ 133 w 187"/>
                <a:gd name="T85" fmla="*/ 185 h 405"/>
                <a:gd name="T86" fmla="*/ 143 w 187"/>
                <a:gd name="T87" fmla="*/ 217 h 405"/>
                <a:gd name="T88" fmla="*/ 151 w 187"/>
                <a:gd name="T89" fmla="*/ 252 h 405"/>
                <a:gd name="T90" fmla="*/ 160 w 187"/>
                <a:gd name="T91" fmla="*/ 286 h 405"/>
                <a:gd name="T92" fmla="*/ 168 w 187"/>
                <a:gd name="T93" fmla="*/ 321 h 405"/>
                <a:gd name="T94" fmla="*/ 177 w 187"/>
                <a:gd name="T95" fmla="*/ 353 h 405"/>
                <a:gd name="T96" fmla="*/ 183 w 187"/>
                <a:gd name="T97" fmla="*/ 383 h 405"/>
                <a:gd name="T98" fmla="*/ 186 w 187"/>
                <a:gd name="T99" fmla="*/ 404 h 405"/>
                <a:gd name="T100" fmla="*/ 38 w 187"/>
                <a:gd name="T101" fmla="*/ 339 h 4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7"/>
                <a:gd name="T154" fmla="*/ 0 h 405"/>
                <a:gd name="T155" fmla="*/ 187 w 187"/>
                <a:gd name="T156" fmla="*/ 405 h 4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  <a:lnTo>
                    <a:pt x="38" y="33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8" name="Freeform 235"/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>
                <a:gd name="T0" fmla="*/ 38 w 187"/>
                <a:gd name="T1" fmla="*/ 339 h 405"/>
                <a:gd name="T2" fmla="*/ 31 w 187"/>
                <a:gd name="T3" fmla="*/ 319 h 405"/>
                <a:gd name="T4" fmla="*/ 23 w 187"/>
                <a:gd name="T5" fmla="*/ 300 h 405"/>
                <a:gd name="T6" fmla="*/ 17 w 187"/>
                <a:gd name="T7" fmla="*/ 279 h 405"/>
                <a:gd name="T8" fmla="*/ 13 w 187"/>
                <a:gd name="T9" fmla="*/ 259 h 405"/>
                <a:gd name="T10" fmla="*/ 8 w 187"/>
                <a:gd name="T11" fmla="*/ 238 h 405"/>
                <a:gd name="T12" fmla="*/ 4 w 187"/>
                <a:gd name="T13" fmla="*/ 217 h 405"/>
                <a:gd name="T14" fmla="*/ 2 w 187"/>
                <a:gd name="T15" fmla="*/ 197 h 405"/>
                <a:gd name="T16" fmla="*/ 0 w 187"/>
                <a:gd name="T17" fmla="*/ 176 h 405"/>
                <a:gd name="T18" fmla="*/ 0 w 187"/>
                <a:gd name="T19" fmla="*/ 160 h 405"/>
                <a:gd name="T20" fmla="*/ 0 w 187"/>
                <a:gd name="T21" fmla="*/ 146 h 405"/>
                <a:gd name="T22" fmla="*/ 0 w 187"/>
                <a:gd name="T23" fmla="*/ 146 h 405"/>
                <a:gd name="T24" fmla="*/ 2 w 187"/>
                <a:gd name="T25" fmla="*/ 128 h 405"/>
                <a:gd name="T26" fmla="*/ 6 w 187"/>
                <a:gd name="T27" fmla="*/ 114 h 405"/>
                <a:gd name="T28" fmla="*/ 8 w 187"/>
                <a:gd name="T29" fmla="*/ 97 h 405"/>
                <a:gd name="T30" fmla="*/ 15 w 187"/>
                <a:gd name="T31" fmla="*/ 80 h 405"/>
                <a:gd name="T32" fmla="*/ 18 w 187"/>
                <a:gd name="T33" fmla="*/ 65 h 405"/>
                <a:gd name="T34" fmla="*/ 25 w 187"/>
                <a:gd name="T35" fmla="*/ 49 h 405"/>
                <a:gd name="T36" fmla="*/ 31 w 187"/>
                <a:gd name="T37" fmla="*/ 34 h 405"/>
                <a:gd name="T38" fmla="*/ 38 w 187"/>
                <a:gd name="T39" fmla="*/ 21 h 405"/>
                <a:gd name="T40" fmla="*/ 44 w 187"/>
                <a:gd name="T41" fmla="*/ 13 h 405"/>
                <a:gd name="T42" fmla="*/ 52 w 187"/>
                <a:gd name="T43" fmla="*/ 4 h 405"/>
                <a:gd name="T44" fmla="*/ 52 w 187"/>
                <a:gd name="T45" fmla="*/ 4 h 405"/>
                <a:gd name="T46" fmla="*/ 57 w 187"/>
                <a:gd name="T47" fmla="*/ 0 h 405"/>
                <a:gd name="T48" fmla="*/ 59 w 187"/>
                <a:gd name="T49" fmla="*/ 0 h 405"/>
                <a:gd name="T50" fmla="*/ 61 w 187"/>
                <a:gd name="T51" fmla="*/ 2 h 405"/>
                <a:gd name="T52" fmla="*/ 63 w 187"/>
                <a:gd name="T53" fmla="*/ 2 h 405"/>
                <a:gd name="T54" fmla="*/ 63 w 187"/>
                <a:gd name="T55" fmla="*/ 4 h 405"/>
                <a:gd name="T56" fmla="*/ 63 w 187"/>
                <a:gd name="T57" fmla="*/ 4 h 405"/>
                <a:gd name="T58" fmla="*/ 66 w 187"/>
                <a:gd name="T59" fmla="*/ 4 h 405"/>
                <a:gd name="T60" fmla="*/ 69 w 187"/>
                <a:gd name="T61" fmla="*/ 10 h 405"/>
                <a:gd name="T62" fmla="*/ 73 w 187"/>
                <a:gd name="T63" fmla="*/ 19 h 405"/>
                <a:gd name="T64" fmla="*/ 80 w 187"/>
                <a:gd name="T65" fmla="*/ 29 h 405"/>
                <a:gd name="T66" fmla="*/ 86 w 187"/>
                <a:gd name="T67" fmla="*/ 42 h 405"/>
                <a:gd name="T68" fmla="*/ 94 w 187"/>
                <a:gd name="T69" fmla="*/ 54 h 405"/>
                <a:gd name="T70" fmla="*/ 101 w 187"/>
                <a:gd name="T71" fmla="*/ 72 h 405"/>
                <a:gd name="T72" fmla="*/ 107 w 187"/>
                <a:gd name="T73" fmla="*/ 86 h 405"/>
                <a:gd name="T74" fmla="*/ 112 w 187"/>
                <a:gd name="T75" fmla="*/ 101 h 405"/>
                <a:gd name="T76" fmla="*/ 116 w 187"/>
                <a:gd name="T77" fmla="*/ 116 h 405"/>
                <a:gd name="T78" fmla="*/ 116 w 187"/>
                <a:gd name="T79" fmla="*/ 116 h 405"/>
                <a:gd name="T80" fmla="*/ 119 w 187"/>
                <a:gd name="T81" fmla="*/ 132 h 405"/>
                <a:gd name="T82" fmla="*/ 124 w 187"/>
                <a:gd name="T83" fmla="*/ 155 h 405"/>
                <a:gd name="T84" fmla="*/ 133 w 187"/>
                <a:gd name="T85" fmla="*/ 185 h 405"/>
                <a:gd name="T86" fmla="*/ 143 w 187"/>
                <a:gd name="T87" fmla="*/ 217 h 405"/>
                <a:gd name="T88" fmla="*/ 151 w 187"/>
                <a:gd name="T89" fmla="*/ 252 h 405"/>
                <a:gd name="T90" fmla="*/ 160 w 187"/>
                <a:gd name="T91" fmla="*/ 286 h 405"/>
                <a:gd name="T92" fmla="*/ 168 w 187"/>
                <a:gd name="T93" fmla="*/ 321 h 405"/>
                <a:gd name="T94" fmla="*/ 177 w 187"/>
                <a:gd name="T95" fmla="*/ 353 h 405"/>
                <a:gd name="T96" fmla="*/ 183 w 187"/>
                <a:gd name="T97" fmla="*/ 383 h 405"/>
                <a:gd name="T98" fmla="*/ 186 w 187"/>
                <a:gd name="T99" fmla="*/ 404 h 4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7"/>
                <a:gd name="T151" fmla="*/ 0 h 405"/>
                <a:gd name="T152" fmla="*/ 187 w 187"/>
                <a:gd name="T153" fmla="*/ 405 h 40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9" name="Freeform 236"/>
            <p:cNvSpPr>
              <a:spLocks/>
            </p:cNvSpPr>
            <p:nvPr/>
          </p:nvSpPr>
          <p:spPr bwMode="auto">
            <a:xfrm>
              <a:off x="2366" y="2520"/>
              <a:ext cx="60" cy="270"/>
            </a:xfrm>
            <a:custGeom>
              <a:avLst/>
              <a:gdLst>
                <a:gd name="T0" fmla="*/ 59 w 60"/>
                <a:gd name="T1" fmla="*/ 269 h 270"/>
                <a:gd name="T2" fmla="*/ 43 w 60"/>
                <a:gd name="T3" fmla="*/ 237 h 270"/>
                <a:gd name="T4" fmla="*/ 31 w 60"/>
                <a:gd name="T5" fmla="*/ 207 h 270"/>
                <a:gd name="T6" fmla="*/ 22 w 60"/>
                <a:gd name="T7" fmla="*/ 176 h 270"/>
                <a:gd name="T8" fmla="*/ 15 w 60"/>
                <a:gd name="T9" fmla="*/ 144 h 270"/>
                <a:gd name="T10" fmla="*/ 10 w 60"/>
                <a:gd name="T11" fmla="*/ 115 h 270"/>
                <a:gd name="T12" fmla="*/ 6 w 60"/>
                <a:gd name="T13" fmla="*/ 87 h 270"/>
                <a:gd name="T14" fmla="*/ 4 w 60"/>
                <a:gd name="T15" fmla="*/ 62 h 270"/>
                <a:gd name="T16" fmla="*/ 4 w 60"/>
                <a:gd name="T17" fmla="*/ 37 h 270"/>
                <a:gd name="T18" fmla="*/ 4 w 60"/>
                <a:gd name="T19" fmla="*/ 16 h 270"/>
                <a:gd name="T20" fmla="*/ 4 w 60"/>
                <a:gd name="T21" fmla="*/ 0 h 270"/>
                <a:gd name="T22" fmla="*/ 4 w 60"/>
                <a:gd name="T23" fmla="*/ 0 h 270"/>
                <a:gd name="T24" fmla="*/ 2 w 60"/>
                <a:gd name="T25" fmla="*/ 16 h 270"/>
                <a:gd name="T26" fmla="*/ 2 w 60"/>
                <a:gd name="T27" fmla="*/ 37 h 270"/>
                <a:gd name="T28" fmla="*/ 0 w 60"/>
                <a:gd name="T29" fmla="*/ 61 h 270"/>
                <a:gd name="T30" fmla="*/ 0 w 60"/>
                <a:gd name="T31" fmla="*/ 85 h 270"/>
                <a:gd name="T32" fmla="*/ 2 w 60"/>
                <a:gd name="T33" fmla="*/ 113 h 270"/>
                <a:gd name="T34" fmla="*/ 6 w 60"/>
                <a:gd name="T35" fmla="*/ 142 h 270"/>
                <a:gd name="T36" fmla="*/ 10 w 60"/>
                <a:gd name="T37" fmla="*/ 174 h 270"/>
                <a:gd name="T38" fmla="*/ 18 w 60"/>
                <a:gd name="T39" fmla="*/ 204 h 270"/>
                <a:gd name="T40" fmla="*/ 29 w 60"/>
                <a:gd name="T41" fmla="*/ 234 h 270"/>
                <a:gd name="T42" fmla="*/ 43 w 60"/>
                <a:gd name="T43" fmla="*/ 264 h 270"/>
                <a:gd name="T44" fmla="*/ 59 w 60"/>
                <a:gd name="T45" fmla="*/ 269 h 2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270"/>
                <a:gd name="T71" fmla="*/ 60 w 60"/>
                <a:gd name="T72" fmla="*/ 270 h 2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270">
                  <a:moveTo>
                    <a:pt x="59" y="269"/>
                  </a:moveTo>
                  <a:lnTo>
                    <a:pt x="43" y="237"/>
                  </a:lnTo>
                  <a:lnTo>
                    <a:pt x="31" y="207"/>
                  </a:lnTo>
                  <a:lnTo>
                    <a:pt x="22" y="176"/>
                  </a:lnTo>
                  <a:lnTo>
                    <a:pt x="15" y="144"/>
                  </a:lnTo>
                  <a:lnTo>
                    <a:pt x="10" y="115"/>
                  </a:lnTo>
                  <a:lnTo>
                    <a:pt x="6" y="87"/>
                  </a:lnTo>
                  <a:lnTo>
                    <a:pt x="4" y="62"/>
                  </a:lnTo>
                  <a:lnTo>
                    <a:pt x="4" y="37"/>
                  </a:lnTo>
                  <a:lnTo>
                    <a:pt x="4" y="16"/>
                  </a:lnTo>
                  <a:lnTo>
                    <a:pt x="4" y="0"/>
                  </a:lnTo>
                  <a:lnTo>
                    <a:pt x="2" y="16"/>
                  </a:lnTo>
                  <a:lnTo>
                    <a:pt x="2" y="37"/>
                  </a:lnTo>
                  <a:lnTo>
                    <a:pt x="0" y="61"/>
                  </a:lnTo>
                  <a:lnTo>
                    <a:pt x="0" y="85"/>
                  </a:lnTo>
                  <a:lnTo>
                    <a:pt x="2" y="113"/>
                  </a:lnTo>
                  <a:lnTo>
                    <a:pt x="6" y="142"/>
                  </a:lnTo>
                  <a:lnTo>
                    <a:pt x="10" y="174"/>
                  </a:lnTo>
                  <a:lnTo>
                    <a:pt x="18" y="204"/>
                  </a:lnTo>
                  <a:lnTo>
                    <a:pt x="29" y="234"/>
                  </a:lnTo>
                  <a:lnTo>
                    <a:pt x="43" y="264"/>
                  </a:lnTo>
                  <a:lnTo>
                    <a:pt x="59" y="26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0" name="Freeform 237"/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>
                <a:gd name="T0" fmla="*/ 227 w 374"/>
                <a:gd name="T1" fmla="*/ 309 h 403"/>
                <a:gd name="T2" fmla="*/ 212 w 374"/>
                <a:gd name="T3" fmla="*/ 298 h 403"/>
                <a:gd name="T4" fmla="*/ 198 w 374"/>
                <a:gd name="T5" fmla="*/ 287 h 403"/>
                <a:gd name="T6" fmla="*/ 180 w 374"/>
                <a:gd name="T7" fmla="*/ 275 h 403"/>
                <a:gd name="T8" fmla="*/ 163 w 374"/>
                <a:gd name="T9" fmla="*/ 264 h 403"/>
                <a:gd name="T10" fmla="*/ 147 w 374"/>
                <a:gd name="T11" fmla="*/ 250 h 403"/>
                <a:gd name="T12" fmla="*/ 128 w 374"/>
                <a:gd name="T13" fmla="*/ 238 h 403"/>
                <a:gd name="T14" fmla="*/ 111 w 374"/>
                <a:gd name="T15" fmla="*/ 222 h 403"/>
                <a:gd name="T16" fmla="*/ 96 w 374"/>
                <a:gd name="T17" fmla="*/ 208 h 403"/>
                <a:gd name="T18" fmla="*/ 79 w 374"/>
                <a:gd name="T19" fmla="*/ 191 h 403"/>
                <a:gd name="T20" fmla="*/ 67 w 374"/>
                <a:gd name="T21" fmla="*/ 174 h 403"/>
                <a:gd name="T22" fmla="*/ 67 w 374"/>
                <a:gd name="T23" fmla="*/ 174 h 403"/>
                <a:gd name="T24" fmla="*/ 56 w 374"/>
                <a:gd name="T25" fmla="*/ 158 h 403"/>
                <a:gd name="T26" fmla="*/ 46 w 374"/>
                <a:gd name="T27" fmla="*/ 139 h 403"/>
                <a:gd name="T28" fmla="*/ 35 w 374"/>
                <a:gd name="T29" fmla="*/ 121 h 403"/>
                <a:gd name="T30" fmla="*/ 27 w 374"/>
                <a:gd name="T31" fmla="*/ 103 h 403"/>
                <a:gd name="T32" fmla="*/ 18 w 374"/>
                <a:gd name="T33" fmla="*/ 84 h 403"/>
                <a:gd name="T34" fmla="*/ 12 w 374"/>
                <a:gd name="T35" fmla="*/ 65 h 403"/>
                <a:gd name="T36" fmla="*/ 7 w 374"/>
                <a:gd name="T37" fmla="*/ 48 h 403"/>
                <a:gd name="T38" fmla="*/ 3 w 374"/>
                <a:gd name="T39" fmla="*/ 31 h 403"/>
                <a:gd name="T40" fmla="*/ 2 w 374"/>
                <a:gd name="T41" fmla="*/ 15 h 403"/>
                <a:gd name="T42" fmla="*/ 0 w 374"/>
                <a:gd name="T43" fmla="*/ 0 h 403"/>
                <a:gd name="T44" fmla="*/ 0 w 374"/>
                <a:gd name="T45" fmla="*/ 0 h 403"/>
                <a:gd name="T46" fmla="*/ 3 w 374"/>
                <a:gd name="T47" fmla="*/ 2 h 403"/>
                <a:gd name="T48" fmla="*/ 14 w 374"/>
                <a:gd name="T49" fmla="*/ 6 h 403"/>
                <a:gd name="T50" fmla="*/ 28 w 374"/>
                <a:gd name="T51" fmla="*/ 13 h 403"/>
                <a:gd name="T52" fmla="*/ 50 w 374"/>
                <a:gd name="T53" fmla="*/ 20 h 403"/>
                <a:gd name="T54" fmla="*/ 71 w 374"/>
                <a:gd name="T55" fmla="*/ 34 h 403"/>
                <a:gd name="T56" fmla="*/ 96 w 374"/>
                <a:gd name="T57" fmla="*/ 46 h 403"/>
                <a:gd name="T58" fmla="*/ 119 w 374"/>
                <a:gd name="T59" fmla="*/ 61 h 403"/>
                <a:gd name="T60" fmla="*/ 143 w 374"/>
                <a:gd name="T61" fmla="*/ 77 h 403"/>
                <a:gd name="T62" fmla="*/ 161 w 374"/>
                <a:gd name="T63" fmla="*/ 94 h 403"/>
                <a:gd name="T64" fmla="*/ 179 w 374"/>
                <a:gd name="T65" fmla="*/ 112 h 403"/>
                <a:gd name="T66" fmla="*/ 179 w 374"/>
                <a:gd name="T67" fmla="*/ 112 h 403"/>
                <a:gd name="T68" fmla="*/ 195 w 374"/>
                <a:gd name="T69" fmla="*/ 132 h 403"/>
                <a:gd name="T70" fmla="*/ 214 w 374"/>
                <a:gd name="T71" fmla="*/ 158 h 403"/>
                <a:gd name="T72" fmla="*/ 235 w 374"/>
                <a:gd name="T73" fmla="*/ 190 h 403"/>
                <a:gd name="T74" fmla="*/ 258 w 374"/>
                <a:gd name="T75" fmla="*/ 220 h 403"/>
                <a:gd name="T76" fmla="*/ 281 w 374"/>
                <a:gd name="T77" fmla="*/ 257 h 403"/>
                <a:gd name="T78" fmla="*/ 304 w 374"/>
                <a:gd name="T79" fmla="*/ 289 h 403"/>
                <a:gd name="T80" fmla="*/ 326 w 374"/>
                <a:gd name="T81" fmla="*/ 324 h 403"/>
                <a:gd name="T82" fmla="*/ 345 w 374"/>
                <a:gd name="T83" fmla="*/ 353 h 403"/>
                <a:gd name="T84" fmla="*/ 359 w 374"/>
                <a:gd name="T85" fmla="*/ 381 h 403"/>
                <a:gd name="T86" fmla="*/ 373 w 374"/>
                <a:gd name="T87" fmla="*/ 402 h 403"/>
                <a:gd name="T88" fmla="*/ 227 w 374"/>
                <a:gd name="T89" fmla="*/ 309 h 4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74"/>
                <a:gd name="T136" fmla="*/ 0 h 403"/>
                <a:gd name="T137" fmla="*/ 374 w 374"/>
                <a:gd name="T138" fmla="*/ 403 h 4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  <a:lnTo>
                    <a:pt x="227" y="30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1" name="Freeform 238"/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>
                <a:gd name="T0" fmla="*/ 227 w 374"/>
                <a:gd name="T1" fmla="*/ 309 h 403"/>
                <a:gd name="T2" fmla="*/ 212 w 374"/>
                <a:gd name="T3" fmla="*/ 298 h 403"/>
                <a:gd name="T4" fmla="*/ 198 w 374"/>
                <a:gd name="T5" fmla="*/ 287 h 403"/>
                <a:gd name="T6" fmla="*/ 180 w 374"/>
                <a:gd name="T7" fmla="*/ 275 h 403"/>
                <a:gd name="T8" fmla="*/ 163 w 374"/>
                <a:gd name="T9" fmla="*/ 264 h 403"/>
                <a:gd name="T10" fmla="*/ 147 w 374"/>
                <a:gd name="T11" fmla="*/ 250 h 403"/>
                <a:gd name="T12" fmla="*/ 128 w 374"/>
                <a:gd name="T13" fmla="*/ 238 h 403"/>
                <a:gd name="T14" fmla="*/ 111 w 374"/>
                <a:gd name="T15" fmla="*/ 222 h 403"/>
                <a:gd name="T16" fmla="*/ 96 w 374"/>
                <a:gd name="T17" fmla="*/ 208 h 403"/>
                <a:gd name="T18" fmla="*/ 79 w 374"/>
                <a:gd name="T19" fmla="*/ 191 h 403"/>
                <a:gd name="T20" fmla="*/ 67 w 374"/>
                <a:gd name="T21" fmla="*/ 174 h 403"/>
                <a:gd name="T22" fmla="*/ 67 w 374"/>
                <a:gd name="T23" fmla="*/ 174 h 403"/>
                <a:gd name="T24" fmla="*/ 56 w 374"/>
                <a:gd name="T25" fmla="*/ 158 h 403"/>
                <a:gd name="T26" fmla="*/ 46 w 374"/>
                <a:gd name="T27" fmla="*/ 139 h 403"/>
                <a:gd name="T28" fmla="*/ 35 w 374"/>
                <a:gd name="T29" fmla="*/ 121 h 403"/>
                <a:gd name="T30" fmla="*/ 27 w 374"/>
                <a:gd name="T31" fmla="*/ 103 h 403"/>
                <a:gd name="T32" fmla="*/ 18 w 374"/>
                <a:gd name="T33" fmla="*/ 84 h 403"/>
                <a:gd name="T34" fmla="*/ 12 w 374"/>
                <a:gd name="T35" fmla="*/ 65 h 403"/>
                <a:gd name="T36" fmla="*/ 7 w 374"/>
                <a:gd name="T37" fmla="*/ 48 h 403"/>
                <a:gd name="T38" fmla="*/ 3 w 374"/>
                <a:gd name="T39" fmla="*/ 31 h 403"/>
                <a:gd name="T40" fmla="*/ 2 w 374"/>
                <a:gd name="T41" fmla="*/ 15 h 403"/>
                <a:gd name="T42" fmla="*/ 0 w 374"/>
                <a:gd name="T43" fmla="*/ 0 h 403"/>
                <a:gd name="T44" fmla="*/ 0 w 374"/>
                <a:gd name="T45" fmla="*/ 0 h 403"/>
                <a:gd name="T46" fmla="*/ 3 w 374"/>
                <a:gd name="T47" fmla="*/ 2 h 403"/>
                <a:gd name="T48" fmla="*/ 14 w 374"/>
                <a:gd name="T49" fmla="*/ 6 h 403"/>
                <a:gd name="T50" fmla="*/ 28 w 374"/>
                <a:gd name="T51" fmla="*/ 13 h 403"/>
                <a:gd name="T52" fmla="*/ 50 w 374"/>
                <a:gd name="T53" fmla="*/ 20 h 403"/>
                <a:gd name="T54" fmla="*/ 71 w 374"/>
                <a:gd name="T55" fmla="*/ 34 h 403"/>
                <a:gd name="T56" fmla="*/ 96 w 374"/>
                <a:gd name="T57" fmla="*/ 46 h 403"/>
                <a:gd name="T58" fmla="*/ 119 w 374"/>
                <a:gd name="T59" fmla="*/ 61 h 403"/>
                <a:gd name="T60" fmla="*/ 143 w 374"/>
                <a:gd name="T61" fmla="*/ 77 h 403"/>
                <a:gd name="T62" fmla="*/ 161 w 374"/>
                <a:gd name="T63" fmla="*/ 94 h 403"/>
                <a:gd name="T64" fmla="*/ 179 w 374"/>
                <a:gd name="T65" fmla="*/ 112 h 403"/>
                <a:gd name="T66" fmla="*/ 179 w 374"/>
                <a:gd name="T67" fmla="*/ 112 h 403"/>
                <a:gd name="T68" fmla="*/ 195 w 374"/>
                <a:gd name="T69" fmla="*/ 132 h 403"/>
                <a:gd name="T70" fmla="*/ 214 w 374"/>
                <a:gd name="T71" fmla="*/ 158 h 403"/>
                <a:gd name="T72" fmla="*/ 235 w 374"/>
                <a:gd name="T73" fmla="*/ 190 h 403"/>
                <a:gd name="T74" fmla="*/ 258 w 374"/>
                <a:gd name="T75" fmla="*/ 220 h 403"/>
                <a:gd name="T76" fmla="*/ 281 w 374"/>
                <a:gd name="T77" fmla="*/ 257 h 403"/>
                <a:gd name="T78" fmla="*/ 304 w 374"/>
                <a:gd name="T79" fmla="*/ 289 h 403"/>
                <a:gd name="T80" fmla="*/ 326 w 374"/>
                <a:gd name="T81" fmla="*/ 324 h 403"/>
                <a:gd name="T82" fmla="*/ 345 w 374"/>
                <a:gd name="T83" fmla="*/ 353 h 403"/>
                <a:gd name="T84" fmla="*/ 359 w 374"/>
                <a:gd name="T85" fmla="*/ 381 h 403"/>
                <a:gd name="T86" fmla="*/ 373 w 374"/>
                <a:gd name="T87" fmla="*/ 402 h 40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74"/>
                <a:gd name="T133" fmla="*/ 0 h 403"/>
                <a:gd name="T134" fmla="*/ 374 w 374"/>
                <a:gd name="T135" fmla="*/ 403 h 40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2" name="Freeform 239"/>
            <p:cNvSpPr>
              <a:spLocks/>
            </p:cNvSpPr>
            <p:nvPr/>
          </p:nvSpPr>
          <p:spPr bwMode="auto">
            <a:xfrm>
              <a:off x="2036" y="2497"/>
              <a:ext cx="205" cy="225"/>
            </a:xfrm>
            <a:custGeom>
              <a:avLst/>
              <a:gdLst>
                <a:gd name="T0" fmla="*/ 204 w 205"/>
                <a:gd name="T1" fmla="*/ 219 h 225"/>
                <a:gd name="T2" fmla="*/ 191 w 205"/>
                <a:gd name="T3" fmla="*/ 203 h 225"/>
                <a:gd name="T4" fmla="*/ 168 w 205"/>
                <a:gd name="T5" fmla="*/ 177 h 225"/>
                <a:gd name="T6" fmla="*/ 143 w 205"/>
                <a:gd name="T7" fmla="*/ 147 h 225"/>
                <a:gd name="T8" fmla="*/ 111 w 205"/>
                <a:gd name="T9" fmla="*/ 115 h 225"/>
                <a:gd name="T10" fmla="*/ 82 w 205"/>
                <a:gd name="T11" fmla="*/ 84 h 225"/>
                <a:gd name="T12" fmla="*/ 52 w 205"/>
                <a:gd name="T13" fmla="*/ 52 h 225"/>
                <a:gd name="T14" fmla="*/ 29 w 205"/>
                <a:gd name="T15" fmla="*/ 27 h 225"/>
                <a:gd name="T16" fmla="*/ 10 w 205"/>
                <a:gd name="T17" fmla="*/ 11 h 225"/>
                <a:gd name="T18" fmla="*/ 0 w 205"/>
                <a:gd name="T19" fmla="*/ 0 h 225"/>
                <a:gd name="T20" fmla="*/ 2 w 205"/>
                <a:gd name="T21" fmla="*/ 4 h 225"/>
                <a:gd name="T22" fmla="*/ 2 w 205"/>
                <a:gd name="T23" fmla="*/ 4 h 225"/>
                <a:gd name="T24" fmla="*/ 13 w 205"/>
                <a:gd name="T25" fmla="*/ 16 h 225"/>
                <a:gd name="T26" fmla="*/ 29 w 205"/>
                <a:gd name="T27" fmla="*/ 36 h 225"/>
                <a:gd name="T28" fmla="*/ 49 w 205"/>
                <a:gd name="T29" fmla="*/ 59 h 225"/>
                <a:gd name="T30" fmla="*/ 72 w 205"/>
                <a:gd name="T31" fmla="*/ 84 h 225"/>
                <a:gd name="T32" fmla="*/ 97 w 205"/>
                <a:gd name="T33" fmla="*/ 111 h 225"/>
                <a:gd name="T34" fmla="*/ 120 w 205"/>
                <a:gd name="T35" fmla="*/ 136 h 225"/>
                <a:gd name="T36" fmla="*/ 143 w 205"/>
                <a:gd name="T37" fmla="*/ 162 h 225"/>
                <a:gd name="T38" fmla="*/ 164 w 205"/>
                <a:gd name="T39" fmla="*/ 187 h 225"/>
                <a:gd name="T40" fmla="*/ 180 w 205"/>
                <a:gd name="T41" fmla="*/ 207 h 225"/>
                <a:gd name="T42" fmla="*/ 194 w 205"/>
                <a:gd name="T43" fmla="*/ 224 h 225"/>
                <a:gd name="T44" fmla="*/ 204 w 205"/>
                <a:gd name="T45" fmla="*/ 219 h 2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5"/>
                <a:gd name="T70" fmla="*/ 0 h 225"/>
                <a:gd name="T71" fmla="*/ 205 w 205"/>
                <a:gd name="T72" fmla="*/ 225 h 2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5" h="225">
                  <a:moveTo>
                    <a:pt x="204" y="219"/>
                  </a:moveTo>
                  <a:lnTo>
                    <a:pt x="191" y="203"/>
                  </a:lnTo>
                  <a:lnTo>
                    <a:pt x="168" y="177"/>
                  </a:lnTo>
                  <a:lnTo>
                    <a:pt x="143" y="147"/>
                  </a:lnTo>
                  <a:lnTo>
                    <a:pt x="111" y="115"/>
                  </a:lnTo>
                  <a:lnTo>
                    <a:pt x="82" y="84"/>
                  </a:lnTo>
                  <a:lnTo>
                    <a:pt x="52" y="52"/>
                  </a:lnTo>
                  <a:lnTo>
                    <a:pt x="29" y="27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13" y="16"/>
                  </a:lnTo>
                  <a:lnTo>
                    <a:pt x="29" y="36"/>
                  </a:lnTo>
                  <a:lnTo>
                    <a:pt x="49" y="59"/>
                  </a:lnTo>
                  <a:lnTo>
                    <a:pt x="72" y="84"/>
                  </a:lnTo>
                  <a:lnTo>
                    <a:pt x="97" y="111"/>
                  </a:lnTo>
                  <a:lnTo>
                    <a:pt x="120" y="136"/>
                  </a:lnTo>
                  <a:lnTo>
                    <a:pt x="143" y="162"/>
                  </a:lnTo>
                  <a:lnTo>
                    <a:pt x="164" y="187"/>
                  </a:lnTo>
                  <a:lnTo>
                    <a:pt x="180" y="207"/>
                  </a:lnTo>
                  <a:lnTo>
                    <a:pt x="194" y="224"/>
                  </a:lnTo>
                  <a:lnTo>
                    <a:pt x="204" y="21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3" name="Freeform 240"/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>
                <a:gd name="T0" fmla="*/ 413 w 414"/>
                <a:gd name="T1" fmla="*/ 227 h 277"/>
                <a:gd name="T2" fmla="*/ 395 w 414"/>
                <a:gd name="T3" fmla="*/ 210 h 277"/>
                <a:gd name="T4" fmla="*/ 374 w 414"/>
                <a:gd name="T5" fmla="*/ 191 h 277"/>
                <a:gd name="T6" fmla="*/ 353 w 414"/>
                <a:gd name="T7" fmla="*/ 172 h 277"/>
                <a:gd name="T8" fmla="*/ 328 w 414"/>
                <a:gd name="T9" fmla="*/ 153 h 277"/>
                <a:gd name="T10" fmla="*/ 305 w 414"/>
                <a:gd name="T11" fmla="*/ 134 h 277"/>
                <a:gd name="T12" fmla="*/ 282 w 414"/>
                <a:gd name="T13" fmla="*/ 115 h 277"/>
                <a:gd name="T14" fmla="*/ 259 w 414"/>
                <a:gd name="T15" fmla="*/ 98 h 277"/>
                <a:gd name="T16" fmla="*/ 238 w 414"/>
                <a:gd name="T17" fmla="*/ 82 h 277"/>
                <a:gd name="T18" fmla="*/ 218 w 414"/>
                <a:gd name="T19" fmla="*/ 69 h 277"/>
                <a:gd name="T20" fmla="*/ 204 w 414"/>
                <a:gd name="T21" fmla="*/ 57 h 277"/>
                <a:gd name="T22" fmla="*/ 204 w 414"/>
                <a:gd name="T23" fmla="*/ 57 h 277"/>
                <a:gd name="T24" fmla="*/ 190 w 414"/>
                <a:gd name="T25" fmla="*/ 46 h 277"/>
                <a:gd name="T26" fmla="*/ 170 w 414"/>
                <a:gd name="T27" fmla="*/ 37 h 277"/>
                <a:gd name="T28" fmla="*/ 147 w 414"/>
                <a:gd name="T29" fmla="*/ 29 h 277"/>
                <a:gd name="T30" fmla="*/ 126 w 414"/>
                <a:gd name="T31" fmla="*/ 23 h 277"/>
                <a:gd name="T32" fmla="*/ 101 w 414"/>
                <a:gd name="T33" fmla="*/ 16 h 277"/>
                <a:gd name="T34" fmla="*/ 77 w 414"/>
                <a:gd name="T35" fmla="*/ 9 h 277"/>
                <a:gd name="T36" fmla="*/ 54 w 414"/>
                <a:gd name="T37" fmla="*/ 6 h 277"/>
                <a:gd name="T38" fmla="*/ 34 w 414"/>
                <a:gd name="T39" fmla="*/ 4 h 277"/>
                <a:gd name="T40" fmla="*/ 15 w 414"/>
                <a:gd name="T41" fmla="*/ 2 h 277"/>
                <a:gd name="T42" fmla="*/ 0 w 414"/>
                <a:gd name="T43" fmla="*/ 0 h 277"/>
                <a:gd name="T44" fmla="*/ 0 w 414"/>
                <a:gd name="T45" fmla="*/ 0 h 277"/>
                <a:gd name="T46" fmla="*/ 2 w 414"/>
                <a:gd name="T47" fmla="*/ 4 h 277"/>
                <a:gd name="T48" fmla="*/ 4 w 414"/>
                <a:gd name="T49" fmla="*/ 8 h 277"/>
                <a:gd name="T50" fmla="*/ 10 w 414"/>
                <a:gd name="T51" fmla="*/ 16 h 277"/>
                <a:gd name="T52" fmla="*/ 18 w 414"/>
                <a:gd name="T53" fmla="*/ 29 h 277"/>
                <a:gd name="T54" fmla="*/ 29 w 414"/>
                <a:gd name="T55" fmla="*/ 41 h 277"/>
                <a:gd name="T56" fmla="*/ 40 w 414"/>
                <a:gd name="T57" fmla="*/ 58 h 277"/>
                <a:gd name="T58" fmla="*/ 50 w 414"/>
                <a:gd name="T59" fmla="*/ 73 h 277"/>
                <a:gd name="T60" fmla="*/ 63 w 414"/>
                <a:gd name="T61" fmla="*/ 90 h 277"/>
                <a:gd name="T62" fmla="*/ 75 w 414"/>
                <a:gd name="T63" fmla="*/ 106 h 277"/>
                <a:gd name="T64" fmla="*/ 88 w 414"/>
                <a:gd name="T65" fmla="*/ 124 h 277"/>
                <a:gd name="T66" fmla="*/ 88 w 414"/>
                <a:gd name="T67" fmla="*/ 124 h 277"/>
                <a:gd name="T68" fmla="*/ 101 w 414"/>
                <a:gd name="T69" fmla="*/ 140 h 277"/>
                <a:gd name="T70" fmla="*/ 116 w 414"/>
                <a:gd name="T71" fmla="*/ 157 h 277"/>
                <a:gd name="T72" fmla="*/ 132 w 414"/>
                <a:gd name="T73" fmla="*/ 174 h 277"/>
                <a:gd name="T74" fmla="*/ 149 w 414"/>
                <a:gd name="T75" fmla="*/ 191 h 277"/>
                <a:gd name="T76" fmla="*/ 168 w 414"/>
                <a:gd name="T77" fmla="*/ 207 h 277"/>
                <a:gd name="T78" fmla="*/ 187 w 414"/>
                <a:gd name="T79" fmla="*/ 225 h 277"/>
                <a:gd name="T80" fmla="*/ 206 w 414"/>
                <a:gd name="T81" fmla="*/ 239 h 277"/>
                <a:gd name="T82" fmla="*/ 227 w 414"/>
                <a:gd name="T83" fmla="*/ 254 h 277"/>
                <a:gd name="T84" fmla="*/ 248 w 414"/>
                <a:gd name="T85" fmla="*/ 267 h 277"/>
                <a:gd name="T86" fmla="*/ 271 w 414"/>
                <a:gd name="T87" fmla="*/ 276 h 277"/>
                <a:gd name="T88" fmla="*/ 413 w 414"/>
                <a:gd name="T89" fmla="*/ 227 h 2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277"/>
                <a:gd name="T137" fmla="*/ 414 w 414"/>
                <a:gd name="T138" fmla="*/ 277 h 2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  <a:lnTo>
                    <a:pt x="413" y="22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4" name="Freeform 241"/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>
                <a:gd name="T0" fmla="*/ 413 w 414"/>
                <a:gd name="T1" fmla="*/ 227 h 277"/>
                <a:gd name="T2" fmla="*/ 395 w 414"/>
                <a:gd name="T3" fmla="*/ 210 h 277"/>
                <a:gd name="T4" fmla="*/ 374 w 414"/>
                <a:gd name="T5" fmla="*/ 191 h 277"/>
                <a:gd name="T6" fmla="*/ 353 w 414"/>
                <a:gd name="T7" fmla="*/ 172 h 277"/>
                <a:gd name="T8" fmla="*/ 328 w 414"/>
                <a:gd name="T9" fmla="*/ 153 h 277"/>
                <a:gd name="T10" fmla="*/ 305 w 414"/>
                <a:gd name="T11" fmla="*/ 134 h 277"/>
                <a:gd name="T12" fmla="*/ 282 w 414"/>
                <a:gd name="T13" fmla="*/ 115 h 277"/>
                <a:gd name="T14" fmla="*/ 259 w 414"/>
                <a:gd name="T15" fmla="*/ 98 h 277"/>
                <a:gd name="T16" fmla="*/ 238 w 414"/>
                <a:gd name="T17" fmla="*/ 82 h 277"/>
                <a:gd name="T18" fmla="*/ 218 w 414"/>
                <a:gd name="T19" fmla="*/ 69 h 277"/>
                <a:gd name="T20" fmla="*/ 204 w 414"/>
                <a:gd name="T21" fmla="*/ 57 h 277"/>
                <a:gd name="T22" fmla="*/ 204 w 414"/>
                <a:gd name="T23" fmla="*/ 57 h 277"/>
                <a:gd name="T24" fmla="*/ 190 w 414"/>
                <a:gd name="T25" fmla="*/ 46 h 277"/>
                <a:gd name="T26" fmla="*/ 170 w 414"/>
                <a:gd name="T27" fmla="*/ 37 h 277"/>
                <a:gd name="T28" fmla="*/ 147 w 414"/>
                <a:gd name="T29" fmla="*/ 29 h 277"/>
                <a:gd name="T30" fmla="*/ 126 w 414"/>
                <a:gd name="T31" fmla="*/ 23 h 277"/>
                <a:gd name="T32" fmla="*/ 101 w 414"/>
                <a:gd name="T33" fmla="*/ 16 h 277"/>
                <a:gd name="T34" fmla="*/ 77 w 414"/>
                <a:gd name="T35" fmla="*/ 9 h 277"/>
                <a:gd name="T36" fmla="*/ 54 w 414"/>
                <a:gd name="T37" fmla="*/ 6 h 277"/>
                <a:gd name="T38" fmla="*/ 34 w 414"/>
                <a:gd name="T39" fmla="*/ 4 h 277"/>
                <a:gd name="T40" fmla="*/ 15 w 414"/>
                <a:gd name="T41" fmla="*/ 2 h 277"/>
                <a:gd name="T42" fmla="*/ 0 w 414"/>
                <a:gd name="T43" fmla="*/ 0 h 277"/>
                <a:gd name="T44" fmla="*/ 0 w 414"/>
                <a:gd name="T45" fmla="*/ 0 h 277"/>
                <a:gd name="T46" fmla="*/ 2 w 414"/>
                <a:gd name="T47" fmla="*/ 4 h 277"/>
                <a:gd name="T48" fmla="*/ 4 w 414"/>
                <a:gd name="T49" fmla="*/ 8 h 277"/>
                <a:gd name="T50" fmla="*/ 10 w 414"/>
                <a:gd name="T51" fmla="*/ 16 h 277"/>
                <a:gd name="T52" fmla="*/ 18 w 414"/>
                <a:gd name="T53" fmla="*/ 29 h 277"/>
                <a:gd name="T54" fmla="*/ 29 w 414"/>
                <a:gd name="T55" fmla="*/ 41 h 277"/>
                <a:gd name="T56" fmla="*/ 40 w 414"/>
                <a:gd name="T57" fmla="*/ 58 h 277"/>
                <a:gd name="T58" fmla="*/ 50 w 414"/>
                <a:gd name="T59" fmla="*/ 73 h 277"/>
                <a:gd name="T60" fmla="*/ 63 w 414"/>
                <a:gd name="T61" fmla="*/ 90 h 277"/>
                <a:gd name="T62" fmla="*/ 75 w 414"/>
                <a:gd name="T63" fmla="*/ 106 h 277"/>
                <a:gd name="T64" fmla="*/ 88 w 414"/>
                <a:gd name="T65" fmla="*/ 124 h 277"/>
                <a:gd name="T66" fmla="*/ 88 w 414"/>
                <a:gd name="T67" fmla="*/ 124 h 277"/>
                <a:gd name="T68" fmla="*/ 101 w 414"/>
                <a:gd name="T69" fmla="*/ 140 h 277"/>
                <a:gd name="T70" fmla="*/ 116 w 414"/>
                <a:gd name="T71" fmla="*/ 157 h 277"/>
                <a:gd name="T72" fmla="*/ 132 w 414"/>
                <a:gd name="T73" fmla="*/ 174 h 277"/>
                <a:gd name="T74" fmla="*/ 149 w 414"/>
                <a:gd name="T75" fmla="*/ 191 h 277"/>
                <a:gd name="T76" fmla="*/ 168 w 414"/>
                <a:gd name="T77" fmla="*/ 207 h 277"/>
                <a:gd name="T78" fmla="*/ 187 w 414"/>
                <a:gd name="T79" fmla="*/ 225 h 277"/>
                <a:gd name="T80" fmla="*/ 206 w 414"/>
                <a:gd name="T81" fmla="*/ 239 h 277"/>
                <a:gd name="T82" fmla="*/ 227 w 414"/>
                <a:gd name="T83" fmla="*/ 254 h 277"/>
                <a:gd name="T84" fmla="*/ 248 w 414"/>
                <a:gd name="T85" fmla="*/ 267 h 277"/>
                <a:gd name="T86" fmla="*/ 271 w 414"/>
                <a:gd name="T87" fmla="*/ 276 h 2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14"/>
                <a:gd name="T133" fmla="*/ 0 h 277"/>
                <a:gd name="T134" fmla="*/ 414 w 414"/>
                <a:gd name="T135" fmla="*/ 277 h 27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5" name="Freeform 242"/>
            <p:cNvSpPr>
              <a:spLocks/>
            </p:cNvSpPr>
            <p:nvPr/>
          </p:nvSpPr>
          <p:spPr bwMode="auto">
            <a:xfrm>
              <a:off x="2061" y="2667"/>
              <a:ext cx="259" cy="182"/>
            </a:xfrm>
            <a:custGeom>
              <a:avLst/>
              <a:gdLst>
                <a:gd name="T0" fmla="*/ 255 w 259"/>
                <a:gd name="T1" fmla="*/ 181 h 182"/>
                <a:gd name="T2" fmla="*/ 243 w 259"/>
                <a:gd name="T3" fmla="*/ 176 h 182"/>
                <a:gd name="T4" fmla="*/ 230 w 259"/>
                <a:gd name="T5" fmla="*/ 172 h 182"/>
                <a:gd name="T6" fmla="*/ 218 w 259"/>
                <a:gd name="T7" fmla="*/ 163 h 182"/>
                <a:gd name="T8" fmla="*/ 203 w 259"/>
                <a:gd name="T9" fmla="*/ 159 h 182"/>
                <a:gd name="T10" fmla="*/ 188 w 259"/>
                <a:gd name="T11" fmla="*/ 151 h 182"/>
                <a:gd name="T12" fmla="*/ 174 w 259"/>
                <a:gd name="T13" fmla="*/ 142 h 182"/>
                <a:gd name="T14" fmla="*/ 161 w 259"/>
                <a:gd name="T15" fmla="*/ 133 h 182"/>
                <a:gd name="T16" fmla="*/ 147 w 259"/>
                <a:gd name="T17" fmla="*/ 126 h 182"/>
                <a:gd name="T18" fmla="*/ 133 w 259"/>
                <a:gd name="T19" fmla="*/ 117 h 182"/>
                <a:gd name="T20" fmla="*/ 121 w 259"/>
                <a:gd name="T21" fmla="*/ 107 h 182"/>
                <a:gd name="T22" fmla="*/ 121 w 259"/>
                <a:gd name="T23" fmla="*/ 107 h 182"/>
                <a:gd name="T24" fmla="*/ 110 w 259"/>
                <a:gd name="T25" fmla="*/ 96 h 182"/>
                <a:gd name="T26" fmla="*/ 98 w 259"/>
                <a:gd name="T27" fmla="*/ 85 h 182"/>
                <a:gd name="T28" fmla="*/ 85 w 259"/>
                <a:gd name="T29" fmla="*/ 73 h 182"/>
                <a:gd name="T30" fmla="*/ 73 w 259"/>
                <a:gd name="T31" fmla="*/ 60 h 182"/>
                <a:gd name="T32" fmla="*/ 60 w 259"/>
                <a:gd name="T33" fmla="*/ 50 h 182"/>
                <a:gd name="T34" fmla="*/ 48 w 259"/>
                <a:gd name="T35" fmla="*/ 37 h 182"/>
                <a:gd name="T36" fmla="*/ 35 w 259"/>
                <a:gd name="T37" fmla="*/ 27 h 182"/>
                <a:gd name="T38" fmla="*/ 25 w 259"/>
                <a:gd name="T39" fmla="*/ 18 h 182"/>
                <a:gd name="T40" fmla="*/ 12 w 259"/>
                <a:gd name="T41" fmla="*/ 8 h 182"/>
                <a:gd name="T42" fmla="*/ 0 w 259"/>
                <a:gd name="T43" fmla="*/ 0 h 182"/>
                <a:gd name="T44" fmla="*/ 0 w 259"/>
                <a:gd name="T45" fmla="*/ 0 h 182"/>
                <a:gd name="T46" fmla="*/ 12 w 259"/>
                <a:gd name="T47" fmla="*/ 8 h 182"/>
                <a:gd name="T48" fmla="*/ 25 w 259"/>
                <a:gd name="T49" fmla="*/ 16 h 182"/>
                <a:gd name="T50" fmla="*/ 37 w 259"/>
                <a:gd name="T51" fmla="*/ 25 h 182"/>
                <a:gd name="T52" fmla="*/ 50 w 259"/>
                <a:gd name="T53" fmla="*/ 36 h 182"/>
                <a:gd name="T54" fmla="*/ 62 w 259"/>
                <a:gd name="T55" fmla="*/ 43 h 182"/>
                <a:gd name="T56" fmla="*/ 74 w 259"/>
                <a:gd name="T57" fmla="*/ 54 h 182"/>
                <a:gd name="T58" fmla="*/ 87 w 259"/>
                <a:gd name="T59" fmla="*/ 64 h 182"/>
                <a:gd name="T60" fmla="*/ 99 w 259"/>
                <a:gd name="T61" fmla="*/ 75 h 182"/>
                <a:gd name="T62" fmla="*/ 113 w 259"/>
                <a:gd name="T63" fmla="*/ 85 h 182"/>
                <a:gd name="T64" fmla="*/ 125 w 259"/>
                <a:gd name="T65" fmla="*/ 96 h 182"/>
                <a:gd name="T66" fmla="*/ 125 w 259"/>
                <a:gd name="T67" fmla="*/ 96 h 182"/>
                <a:gd name="T68" fmla="*/ 136 w 259"/>
                <a:gd name="T69" fmla="*/ 105 h 182"/>
                <a:gd name="T70" fmla="*/ 149 w 259"/>
                <a:gd name="T71" fmla="*/ 115 h 182"/>
                <a:gd name="T72" fmla="*/ 163 w 259"/>
                <a:gd name="T73" fmla="*/ 123 h 182"/>
                <a:gd name="T74" fmla="*/ 177 w 259"/>
                <a:gd name="T75" fmla="*/ 132 h 182"/>
                <a:gd name="T76" fmla="*/ 193 w 259"/>
                <a:gd name="T77" fmla="*/ 140 h 182"/>
                <a:gd name="T78" fmla="*/ 207 w 259"/>
                <a:gd name="T79" fmla="*/ 146 h 182"/>
                <a:gd name="T80" fmla="*/ 222 w 259"/>
                <a:gd name="T81" fmla="*/ 153 h 182"/>
                <a:gd name="T82" fmla="*/ 234 w 259"/>
                <a:gd name="T83" fmla="*/ 159 h 182"/>
                <a:gd name="T84" fmla="*/ 248 w 259"/>
                <a:gd name="T85" fmla="*/ 165 h 182"/>
                <a:gd name="T86" fmla="*/ 258 w 259"/>
                <a:gd name="T87" fmla="*/ 170 h 182"/>
                <a:gd name="T88" fmla="*/ 255 w 259"/>
                <a:gd name="T89" fmla="*/ 181 h 1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9"/>
                <a:gd name="T136" fmla="*/ 0 h 182"/>
                <a:gd name="T137" fmla="*/ 259 w 259"/>
                <a:gd name="T138" fmla="*/ 182 h 1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9" h="182">
                  <a:moveTo>
                    <a:pt x="255" y="181"/>
                  </a:moveTo>
                  <a:lnTo>
                    <a:pt x="243" y="176"/>
                  </a:lnTo>
                  <a:lnTo>
                    <a:pt x="230" y="172"/>
                  </a:lnTo>
                  <a:lnTo>
                    <a:pt x="218" y="163"/>
                  </a:lnTo>
                  <a:lnTo>
                    <a:pt x="203" y="159"/>
                  </a:lnTo>
                  <a:lnTo>
                    <a:pt x="188" y="151"/>
                  </a:lnTo>
                  <a:lnTo>
                    <a:pt x="174" y="142"/>
                  </a:lnTo>
                  <a:lnTo>
                    <a:pt x="161" y="133"/>
                  </a:lnTo>
                  <a:lnTo>
                    <a:pt x="147" y="126"/>
                  </a:lnTo>
                  <a:lnTo>
                    <a:pt x="133" y="117"/>
                  </a:lnTo>
                  <a:lnTo>
                    <a:pt x="121" y="107"/>
                  </a:lnTo>
                  <a:lnTo>
                    <a:pt x="110" y="96"/>
                  </a:lnTo>
                  <a:lnTo>
                    <a:pt x="98" y="85"/>
                  </a:lnTo>
                  <a:lnTo>
                    <a:pt x="85" y="73"/>
                  </a:lnTo>
                  <a:lnTo>
                    <a:pt x="73" y="60"/>
                  </a:lnTo>
                  <a:lnTo>
                    <a:pt x="60" y="50"/>
                  </a:lnTo>
                  <a:lnTo>
                    <a:pt x="48" y="37"/>
                  </a:lnTo>
                  <a:lnTo>
                    <a:pt x="35" y="27"/>
                  </a:lnTo>
                  <a:lnTo>
                    <a:pt x="25" y="1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5" y="16"/>
                  </a:lnTo>
                  <a:lnTo>
                    <a:pt x="37" y="25"/>
                  </a:lnTo>
                  <a:lnTo>
                    <a:pt x="50" y="36"/>
                  </a:lnTo>
                  <a:lnTo>
                    <a:pt x="62" y="43"/>
                  </a:lnTo>
                  <a:lnTo>
                    <a:pt x="74" y="54"/>
                  </a:lnTo>
                  <a:lnTo>
                    <a:pt x="87" y="64"/>
                  </a:lnTo>
                  <a:lnTo>
                    <a:pt x="99" y="75"/>
                  </a:lnTo>
                  <a:lnTo>
                    <a:pt x="113" y="85"/>
                  </a:lnTo>
                  <a:lnTo>
                    <a:pt x="125" y="96"/>
                  </a:lnTo>
                  <a:lnTo>
                    <a:pt x="136" y="105"/>
                  </a:lnTo>
                  <a:lnTo>
                    <a:pt x="149" y="115"/>
                  </a:lnTo>
                  <a:lnTo>
                    <a:pt x="163" y="123"/>
                  </a:lnTo>
                  <a:lnTo>
                    <a:pt x="177" y="132"/>
                  </a:lnTo>
                  <a:lnTo>
                    <a:pt x="193" y="140"/>
                  </a:lnTo>
                  <a:lnTo>
                    <a:pt x="207" y="146"/>
                  </a:lnTo>
                  <a:lnTo>
                    <a:pt x="222" y="153"/>
                  </a:lnTo>
                  <a:lnTo>
                    <a:pt x="234" y="159"/>
                  </a:lnTo>
                  <a:lnTo>
                    <a:pt x="248" y="165"/>
                  </a:lnTo>
                  <a:lnTo>
                    <a:pt x="258" y="170"/>
                  </a:lnTo>
                  <a:lnTo>
                    <a:pt x="255" y="18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6" name="Freeform 243"/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>
                <a:gd name="T0" fmla="*/ 267 w 317"/>
                <a:gd name="T1" fmla="*/ 71 h 193"/>
                <a:gd name="T2" fmla="*/ 251 w 317"/>
                <a:gd name="T3" fmla="*/ 58 h 193"/>
                <a:gd name="T4" fmla="*/ 230 w 317"/>
                <a:gd name="T5" fmla="*/ 46 h 193"/>
                <a:gd name="T6" fmla="*/ 209 w 317"/>
                <a:gd name="T7" fmla="*/ 33 h 193"/>
                <a:gd name="T8" fmla="*/ 183 w 317"/>
                <a:gd name="T9" fmla="*/ 23 h 193"/>
                <a:gd name="T10" fmla="*/ 156 w 317"/>
                <a:gd name="T11" fmla="*/ 14 h 193"/>
                <a:gd name="T12" fmla="*/ 126 w 317"/>
                <a:gd name="T13" fmla="*/ 5 h 193"/>
                <a:gd name="T14" fmla="*/ 96 w 317"/>
                <a:gd name="T15" fmla="*/ 1 h 193"/>
                <a:gd name="T16" fmla="*/ 64 w 317"/>
                <a:gd name="T17" fmla="*/ 0 h 193"/>
                <a:gd name="T18" fmla="*/ 34 w 317"/>
                <a:gd name="T19" fmla="*/ 0 h 193"/>
                <a:gd name="T20" fmla="*/ 0 w 317"/>
                <a:gd name="T21" fmla="*/ 5 h 193"/>
                <a:gd name="T22" fmla="*/ 0 w 317"/>
                <a:gd name="T23" fmla="*/ 5 h 193"/>
                <a:gd name="T24" fmla="*/ 0 w 317"/>
                <a:gd name="T25" fmla="*/ 7 h 193"/>
                <a:gd name="T26" fmla="*/ 6 w 317"/>
                <a:gd name="T27" fmla="*/ 16 h 193"/>
                <a:gd name="T28" fmla="*/ 14 w 317"/>
                <a:gd name="T29" fmla="*/ 28 h 193"/>
                <a:gd name="T30" fmla="*/ 25 w 317"/>
                <a:gd name="T31" fmla="*/ 46 h 193"/>
                <a:gd name="T32" fmla="*/ 38 w 317"/>
                <a:gd name="T33" fmla="*/ 65 h 193"/>
                <a:gd name="T34" fmla="*/ 52 w 317"/>
                <a:gd name="T35" fmla="*/ 83 h 193"/>
                <a:gd name="T36" fmla="*/ 67 w 317"/>
                <a:gd name="T37" fmla="*/ 100 h 193"/>
                <a:gd name="T38" fmla="*/ 84 w 317"/>
                <a:gd name="T39" fmla="*/ 118 h 193"/>
                <a:gd name="T40" fmla="*/ 101 w 317"/>
                <a:gd name="T41" fmla="*/ 132 h 193"/>
                <a:gd name="T42" fmla="*/ 117 w 317"/>
                <a:gd name="T43" fmla="*/ 143 h 193"/>
                <a:gd name="T44" fmla="*/ 117 w 317"/>
                <a:gd name="T45" fmla="*/ 143 h 193"/>
                <a:gd name="T46" fmla="*/ 135 w 317"/>
                <a:gd name="T47" fmla="*/ 151 h 193"/>
                <a:gd name="T48" fmla="*/ 154 w 317"/>
                <a:gd name="T49" fmla="*/ 157 h 193"/>
                <a:gd name="T50" fmla="*/ 175 w 317"/>
                <a:gd name="T51" fmla="*/ 166 h 193"/>
                <a:gd name="T52" fmla="*/ 193 w 317"/>
                <a:gd name="T53" fmla="*/ 172 h 193"/>
                <a:gd name="T54" fmla="*/ 214 w 317"/>
                <a:gd name="T55" fmla="*/ 178 h 193"/>
                <a:gd name="T56" fmla="*/ 236 w 317"/>
                <a:gd name="T57" fmla="*/ 183 h 193"/>
                <a:gd name="T58" fmla="*/ 257 w 317"/>
                <a:gd name="T59" fmla="*/ 187 h 193"/>
                <a:gd name="T60" fmla="*/ 276 w 317"/>
                <a:gd name="T61" fmla="*/ 192 h 193"/>
                <a:gd name="T62" fmla="*/ 297 w 317"/>
                <a:gd name="T63" fmla="*/ 192 h 193"/>
                <a:gd name="T64" fmla="*/ 316 w 317"/>
                <a:gd name="T65" fmla="*/ 192 h 193"/>
                <a:gd name="T66" fmla="*/ 267 w 317"/>
                <a:gd name="T67" fmla="*/ 71 h 1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7"/>
                <a:gd name="T103" fmla="*/ 0 h 193"/>
                <a:gd name="T104" fmla="*/ 317 w 317"/>
                <a:gd name="T105" fmla="*/ 193 h 19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  <a:lnTo>
                    <a:pt x="267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7" name="Freeform 244"/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>
                <a:gd name="T0" fmla="*/ 267 w 317"/>
                <a:gd name="T1" fmla="*/ 71 h 193"/>
                <a:gd name="T2" fmla="*/ 251 w 317"/>
                <a:gd name="T3" fmla="*/ 58 h 193"/>
                <a:gd name="T4" fmla="*/ 230 w 317"/>
                <a:gd name="T5" fmla="*/ 46 h 193"/>
                <a:gd name="T6" fmla="*/ 209 w 317"/>
                <a:gd name="T7" fmla="*/ 33 h 193"/>
                <a:gd name="T8" fmla="*/ 183 w 317"/>
                <a:gd name="T9" fmla="*/ 23 h 193"/>
                <a:gd name="T10" fmla="*/ 156 w 317"/>
                <a:gd name="T11" fmla="*/ 14 h 193"/>
                <a:gd name="T12" fmla="*/ 126 w 317"/>
                <a:gd name="T13" fmla="*/ 5 h 193"/>
                <a:gd name="T14" fmla="*/ 96 w 317"/>
                <a:gd name="T15" fmla="*/ 1 h 193"/>
                <a:gd name="T16" fmla="*/ 64 w 317"/>
                <a:gd name="T17" fmla="*/ 0 h 193"/>
                <a:gd name="T18" fmla="*/ 34 w 317"/>
                <a:gd name="T19" fmla="*/ 0 h 193"/>
                <a:gd name="T20" fmla="*/ 0 w 317"/>
                <a:gd name="T21" fmla="*/ 5 h 193"/>
                <a:gd name="T22" fmla="*/ 0 w 317"/>
                <a:gd name="T23" fmla="*/ 5 h 193"/>
                <a:gd name="T24" fmla="*/ 0 w 317"/>
                <a:gd name="T25" fmla="*/ 7 h 193"/>
                <a:gd name="T26" fmla="*/ 6 w 317"/>
                <a:gd name="T27" fmla="*/ 16 h 193"/>
                <a:gd name="T28" fmla="*/ 14 w 317"/>
                <a:gd name="T29" fmla="*/ 28 h 193"/>
                <a:gd name="T30" fmla="*/ 25 w 317"/>
                <a:gd name="T31" fmla="*/ 46 h 193"/>
                <a:gd name="T32" fmla="*/ 38 w 317"/>
                <a:gd name="T33" fmla="*/ 65 h 193"/>
                <a:gd name="T34" fmla="*/ 52 w 317"/>
                <a:gd name="T35" fmla="*/ 83 h 193"/>
                <a:gd name="T36" fmla="*/ 67 w 317"/>
                <a:gd name="T37" fmla="*/ 100 h 193"/>
                <a:gd name="T38" fmla="*/ 84 w 317"/>
                <a:gd name="T39" fmla="*/ 118 h 193"/>
                <a:gd name="T40" fmla="*/ 101 w 317"/>
                <a:gd name="T41" fmla="*/ 132 h 193"/>
                <a:gd name="T42" fmla="*/ 117 w 317"/>
                <a:gd name="T43" fmla="*/ 143 h 193"/>
                <a:gd name="T44" fmla="*/ 117 w 317"/>
                <a:gd name="T45" fmla="*/ 143 h 193"/>
                <a:gd name="T46" fmla="*/ 135 w 317"/>
                <a:gd name="T47" fmla="*/ 151 h 193"/>
                <a:gd name="T48" fmla="*/ 154 w 317"/>
                <a:gd name="T49" fmla="*/ 157 h 193"/>
                <a:gd name="T50" fmla="*/ 175 w 317"/>
                <a:gd name="T51" fmla="*/ 166 h 193"/>
                <a:gd name="T52" fmla="*/ 193 w 317"/>
                <a:gd name="T53" fmla="*/ 172 h 193"/>
                <a:gd name="T54" fmla="*/ 214 w 317"/>
                <a:gd name="T55" fmla="*/ 178 h 193"/>
                <a:gd name="T56" fmla="*/ 236 w 317"/>
                <a:gd name="T57" fmla="*/ 183 h 193"/>
                <a:gd name="T58" fmla="*/ 257 w 317"/>
                <a:gd name="T59" fmla="*/ 187 h 193"/>
                <a:gd name="T60" fmla="*/ 276 w 317"/>
                <a:gd name="T61" fmla="*/ 192 h 193"/>
                <a:gd name="T62" fmla="*/ 297 w 317"/>
                <a:gd name="T63" fmla="*/ 192 h 193"/>
                <a:gd name="T64" fmla="*/ 316 w 317"/>
                <a:gd name="T65" fmla="*/ 192 h 1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7"/>
                <a:gd name="T100" fmla="*/ 0 h 193"/>
                <a:gd name="T101" fmla="*/ 317 w 317"/>
                <a:gd name="T102" fmla="*/ 193 h 19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8" name="Freeform 245"/>
            <p:cNvSpPr>
              <a:spLocks/>
            </p:cNvSpPr>
            <p:nvPr/>
          </p:nvSpPr>
          <p:spPr bwMode="auto">
            <a:xfrm>
              <a:off x="2244" y="2858"/>
              <a:ext cx="219" cy="96"/>
            </a:xfrm>
            <a:custGeom>
              <a:avLst/>
              <a:gdLst>
                <a:gd name="T0" fmla="*/ 218 w 219"/>
                <a:gd name="T1" fmla="*/ 85 h 96"/>
                <a:gd name="T2" fmla="*/ 187 w 219"/>
                <a:gd name="T3" fmla="*/ 76 h 96"/>
                <a:gd name="T4" fmla="*/ 159 w 219"/>
                <a:gd name="T5" fmla="*/ 67 h 96"/>
                <a:gd name="T6" fmla="*/ 132 w 219"/>
                <a:gd name="T7" fmla="*/ 59 h 96"/>
                <a:gd name="T8" fmla="*/ 107 w 219"/>
                <a:gd name="T9" fmla="*/ 48 h 96"/>
                <a:gd name="T10" fmla="*/ 86 w 219"/>
                <a:gd name="T11" fmla="*/ 40 h 96"/>
                <a:gd name="T12" fmla="*/ 63 w 219"/>
                <a:gd name="T13" fmla="*/ 32 h 96"/>
                <a:gd name="T14" fmla="*/ 43 w 219"/>
                <a:gd name="T15" fmla="*/ 23 h 96"/>
                <a:gd name="T16" fmla="*/ 27 w 219"/>
                <a:gd name="T17" fmla="*/ 15 h 96"/>
                <a:gd name="T18" fmla="*/ 13 w 219"/>
                <a:gd name="T19" fmla="*/ 6 h 96"/>
                <a:gd name="T20" fmla="*/ 0 w 219"/>
                <a:gd name="T21" fmla="*/ 0 h 96"/>
                <a:gd name="T22" fmla="*/ 0 w 219"/>
                <a:gd name="T23" fmla="*/ 0 h 96"/>
                <a:gd name="T24" fmla="*/ 13 w 219"/>
                <a:gd name="T25" fmla="*/ 6 h 96"/>
                <a:gd name="T26" fmla="*/ 27 w 219"/>
                <a:gd name="T27" fmla="*/ 15 h 96"/>
                <a:gd name="T28" fmla="*/ 43 w 219"/>
                <a:gd name="T29" fmla="*/ 25 h 96"/>
                <a:gd name="T30" fmla="*/ 63 w 219"/>
                <a:gd name="T31" fmla="*/ 36 h 96"/>
                <a:gd name="T32" fmla="*/ 84 w 219"/>
                <a:gd name="T33" fmla="*/ 46 h 96"/>
                <a:gd name="T34" fmla="*/ 105 w 219"/>
                <a:gd name="T35" fmla="*/ 57 h 96"/>
                <a:gd name="T36" fmla="*/ 130 w 219"/>
                <a:gd name="T37" fmla="*/ 67 h 96"/>
                <a:gd name="T38" fmla="*/ 155 w 219"/>
                <a:gd name="T39" fmla="*/ 76 h 96"/>
                <a:gd name="T40" fmla="*/ 182 w 219"/>
                <a:gd name="T41" fmla="*/ 87 h 96"/>
                <a:gd name="T42" fmla="*/ 214 w 219"/>
                <a:gd name="T43" fmla="*/ 95 h 96"/>
                <a:gd name="T44" fmla="*/ 218 w 219"/>
                <a:gd name="T45" fmla="*/ 85 h 9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9"/>
                <a:gd name="T70" fmla="*/ 0 h 96"/>
                <a:gd name="T71" fmla="*/ 219 w 219"/>
                <a:gd name="T72" fmla="*/ 96 h 9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9" h="96">
                  <a:moveTo>
                    <a:pt x="218" y="85"/>
                  </a:moveTo>
                  <a:lnTo>
                    <a:pt x="187" y="76"/>
                  </a:lnTo>
                  <a:lnTo>
                    <a:pt x="159" y="67"/>
                  </a:lnTo>
                  <a:lnTo>
                    <a:pt x="132" y="59"/>
                  </a:lnTo>
                  <a:lnTo>
                    <a:pt x="107" y="48"/>
                  </a:lnTo>
                  <a:lnTo>
                    <a:pt x="86" y="40"/>
                  </a:lnTo>
                  <a:lnTo>
                    <a:pt x="63" y="32"/>
                  </a:lnTo>
                  <a:lnTo>
                    <a:pt x="43" y="23"/>
                  </a:lnTo>
                  <a:lnTo>
                    <a:pt x="27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13" y="6"/>
                  </a:lnTo>
                  <a:lnTo>
                    <a:pt x="27" y="15"/>
                  </a:lnTo>
                  <a:lnTo>
                    <a:pt x="43" y="25"/>
                  </a:lnTo>
                  <a:lnTo>
                    <a:pt x="63" y="36"/>
                  </a:lnTo>
                  <a:lnTo>
                    <a:pt x="84" y="46"/>
                  </a:lnTo>
                  <a:lnTo>
                    <a:pt x="105" y="57"/>
                  </a:lnTo>
                  <a:lnTo>
                    <a:pt x="130" y="67"/>
                  </a:lnTo>
                  <a:lnTo>
                    <a:pt x="155" y="76"/>
                  </a:lnTo>
                  <a:lnTo>
                    <a:pt x="182" y="87"/>
                  </a:lnTo>
                  <a:lnTo>
                    <a:pt x="214" y="95"/>
                  </a:lnTo>
                  <a:lnTo>
                    <a:pt x="218" y="8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9" name="Freeform 246"/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>
                <a:gd name="T0" fmla="*/ 295 w 326"/>
                <a:gd name="T1" fmla="*/ 277 h 278"/>
                <a:gd name="T2" fmla="*/ 277 w 326"/>
                <a:gd name="T3" fmla="*/ 274 h 278"/>
                <a:gd name="T4" fmla="*/ 258 w 326"/>
                <a:gd name="T5" fmla="*/ 271 h 278"/>
                <a:gd name="T6" fmla="*/ 235 w 326"/>
                <a:gd name="T7" fmla="*/ 264 h 278"/>
                <a:gd name="T8" fmla="*/ 214 w 326"/>
                <a:gd name="T9" fmla="*/ 256 h 278"/>
                <a:gd name="T10" fmla="*/ 189 w 326"/>
                <a:gd name="T11" fmla="*/ 247 h 278"/>
                <a:gd name="T12" fmla="*/ 164 w 326"/>
                <a:gd name="T13" fmla="*/ 237 h 278"/>
                <a:gd name="T14" fmla="*/ 141 w 326"/>
                <a:gd name="T15" fmla="*/ 223 h 278"/>
                <a:gd name="T16" fmla="*/ 115 w 326"/>
                <a:gd name="T17" fmla="*/ 205 h 278"/>
                <a:gd name="T18" fmla="*/ 94 w 326"/>
                <a:gd name="T19" fmla="*/ 186 h 278"/>
                <a:gd name="T20" fmla="*/ 73 w 326"/>
                <a:gd name="T21" fmla="*/ 165 h 278"/>
                <a:gd name="T22" fmla="*/ 73 w 326"/>
                <a:gd name="T23" fmla="*/ 165 h 278"/>
                <a:gd name="T24" fmla="*/ 56 w 326"/>
                <a:gd name="T25" fmla="*/ 142 h 278"/>
                <a:gd name="T26" fmla="*/ 41 w 326"/>
                <a:gd name="T27" fmla="*/ 122 h 278"/>
                <a:gd name="T28" fmla="*/ 30 w 326"/>
                <a:gd name="T29" fmla="*/ 104 h 278"/>
                <a:gd name="T30" fmla="*/ 23 w 326"/>
                <a:gd name="T31" fmla="*/ 85 h 278"/>
                <a:gd name="T32" fmla="*/ 16 w 326"/>
                <a:gd name="T33" fmla="*/ 69 h 278"/>
                <a:gd name="T34" fmla="*/ 9 w 326"/>
                <a:gd name="T35" fmla="*/ 53 h 278"/>
                <a:gd name="T36" fmla="*/ 7 w 326"/>
                <a:gd name="T37" fmla="*/ 39 h 278"/>
                <a:gd name="T38" fmla="*/ 3 w 326"/>
                <a:gd name="T39" fmla="*/ 27 h 278"/>
                <a:gd name="T40" fmla="*/ 1 w 326"/>
                <a:gd name="T41" fmla="*/ 14 h 278"/>
                <a:gd name="T42" fmla="*/ 0 w 326"/>
                <a:gd name="T43" fmla="*/ 2 h 278"/>
                <a:gd name="T44" fmla="*/ 0 w 326"/>
                <a:gd name="T45" fmla="*/ 2 h 278"/>
                <a:gd name="T46" fmla="*/ 1 w 326"/>
                <a:gd name="T47" fmla="*/ 2 h 278"/>
                <a:gd name="T48" fmla="*/ 7 w 326"/>
                <a:gd name="T49" fmla="*/ 2 h 278"/>
                <a:gd name="T50" fmla="*/ 18 w 326"/>
                <a:gd name="T51" fmla="*/ 2 h 278"/>
                <a:gd name="T52" fmla="*/ 33 w 326"/>
                <a:gd name="T53" fmla="*/ 0 h 278"/>
                <a:gd name="T54" fmla="*/ 48 w 326"/>
                <a:gd name="T55" fmla="*/ 2 h 278"/>
                <a:gd name="T56" fmla="*/ 67 w 326"/>
                <a:gd name="T57" fmla="*/ 2 h 278"/>
                <a:gd name="T58" fmla="*/ 83 w 326"/>
                <a:gd name="T59" fmla="*/ 5 h 278"/>
                <a:gd name="T60" fmla="*/ 102 w 326"/>
                <a:gd name="T61" fmla="*/ 9 h 278"/>
                <a:gd name="T62" fmla="*/ 120 w 326"/>
                <a:gd name="T63" fmla="*/ 18 h 278"/>
                <a:gd name="T64" fmla="*/ 136 w 326"/>
                <a:gd name="T65" fmla="*/ 27 h 278"/>
                <a:gd name="T66" fmla="*/ 136 w 326"/>
                <a:gd name="T67" fmla="*/ 27 h 278"/>
                <a:gd name="T68" fmla="*/ 153 w 326"/>
                <a:gd name="T69" fmla="*/ 39 h 278"/>
                <a:gd name="T70" fmla="*/ 170 w 326"/>
                <a:gd name="T71" fmla="*/ 51 h 278"/>
                <a:gd name="T72" fmla="*/ 189 w 326"/>
                <a:gd name="T73" fmla="*/ 69 h 278"/>
                <a:gd name="T74" fmla="*/ 208 w 326"/>
                <a:gd name="T75" fmla="*/ 85 h 278"/>
                <a:gd name="T76" fmla="*/ 226 w 326"/>
                <a:gd name="T77" fmla="*/ 106 h 278"/>
                <a:gd name="T78" fmla="*/ 248 w 326"/>
                <a:gd name="T79" fmla="*/ 127 h 278"/>
                <a:gd name="T80" fmla="*/ 267 w 326"/>
                <a:gd name="T81" fmla="*/ 152 h 278"/>
                <a:gd name="T82" fmla="*/ 286 w 326"/>
                <a:gd name="T83" fmla="*/ 182 h 278"/>
                <a:gd name="T84" fmla="*/ 305 w 326"/>
                <a:gd name="T85" fmla="*/ 216 h 278"/>
                <a:gd name="T86" fmla="*/ 325 w 326"/>
                <a:gd name="T87" fmla="*/ 249 h 278"/>
                <a:gd name="T88" fmla="*/ 295 w 326"/>
                <a:gd name="T89" fmla="*/ 277 h 2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6"/>
                <a:gd name="T136" fmla="*/ 0 h 278"/>
                <a:gd name="T137" fmla="*/ 326 w 326"/>
                <a:gd name="T138" fmla="*/ 278 h 2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  <a:lnTo>
                    <a:pt x="295" y="27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0" name="Freeform 247"/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>
                <a:gd name="T0" fmla="*/ 295 w 326"/>
                <a:gd name="T1" fmla="*/ 277 h 278"/>
                <a:gd name="T2" fmla="*/ 277 w 326"/>
                <a:gd name="T3" fmla="*/ 274 h 278"/>
                <a:gd name="T4" fmla="*/ 258 w 326"/>
                <a:gd name="T5" fmla="*/ 271 h 278"/>
                <a:gd name="T6" fmla="*/ 235 w 326"/>
                <a:gd name="T7" fmla="*/ 264 h 278"/>
                <a:gd name="T8" fmla="*/ 214 w 326"/>
                <a:gd name="T9" fmla="*/ 256 h 278"/>
                <a:gd name="T10" fmla="*/ 189 w 326"/>
                <a:gd name="T11" fmla="*/ 247 h 278"/>
                <a:gd name="T12" fmla="*/ 164 w 326"/>
                <a:gd name="T13" fmla="*/ 237 h 278"/>
                <a:gd name="T14" fmla="*/ 141 w 326"/>
                <a:gd name="T15" fmla="*/ 223 h 278"/>
                <a:gd name="T16" fmla="*/ 115 w 326"/>
                <a:gd name="T17" fmla="*/ 205 h 278"/>
                <a:gd name="T18" fmla="*/ 94 w 326"/>
                <a:gd name="T19" fmla="*/ 186 h 278"/>
                <a:gd name="T20" fmla="*/ 73 w 326"/>
                <a:gd name="T21" fmla="*/ 165 h 278"/>
                <a:gd name="T22" fmla="*/ 73 w 326"/>
                <a:gd name="T23" fmla="*/ 165 h 278"/>
                <a:gd name="T24" fmla="*/ 56 w 326"/>
                <a:gd name="T25" fmla="*/ 142 h 278"/>
                <a:gd name="T26" fmla="*/ 41 w 326"/>
                <a:gd name="T27" fmla="*/ 122 h 278"/>
                <a:gd name="T28" fmla="*/ 30 w 326"/>
                <a:gd name="T29" fmla="*/ 104 h 278"/>
                <a:gd name="T30" fmla="*/ 23 w 326"/>
                <a:gd name="T31" fmla="*/ 85 h 278"/>
                <a:gd name="T32" fmla="*/ 16 w 326"/>
                <a:gd name="T33" fmla="*/ 69 h 278"/>
                <a:gd name="T34" fmla="*/ 9 w 326"/>
                <a:gd name="T35" fmla="*/ 53 h 278"/>
                <a:gd name="T36" fmla="*/ 7 w 326"/>
                <a:gd name="T37" fmla="*/ 39 h 278"/>
                <a:gd name="T38" fmla="*/ 3 w 326"/>
                <a:gd name="T39" fmla="*/ 27 h 278"/>
                <a:gd name="T40" fmla="*/ 1 w 326"/>
                <a:gd name="T41" fmla="*/ 14 h 278"/>
                <a:gd name="T42" fmla="*/ 0 w 326"/>
                <a:gd name="T43" fmla="*/ 2 h 278"/>
                <a:gd name="T44" fmla="*/ 0 w 326"/>
                <a:gd name="T45" fmla="*/ 2 h 278"/>
                <a:gd name="T46" fmla="*/ 1 w 326"/>
                <a:gd name="T47" fmla="*/ 2 h 278"/>
                <a:gd name="T48" fmla="*/ 7 w 326"/>
                <a:gd name="T49" fmla="*/ 2 h 278"/>
                <a:gd name="T50" fmla="*/ 18 w 326"/>
                <a:gd name="T51" fmla="*/ 2 h 278"/>
                <a:gd name="T52" fmla="*/ 33 w 326"/>
                <a:gd name="T53" fmla="*/ 0 h 278"/>
                <a:gd name="T54" fmla="*/ 48 w 326"/>
                <a:gd name="T55" fmla="*/ 2 h 278"/>
                <a:gd name="T56" fmla="*/ 67 w 326"/>
                <a:gd name="T57" fmla="*/ 2 h 278"/>
                <a:gd name="T58" fmla="*/ 83 w 326"/>
                <a:gd name="T59" fmla="*/ 5 h 278"/>
                <a:gd name="T60" fmla="*/ 102 w 326"/>
                <a:gd name="T61" fmla="*/ 9 h 278"/>
                <a:gd name="T62" fmla="*/ 120 w 326"/>
                <a:gd name="T63" fmla="*/ 18 h 278"/>
                <a:gd name="T64" fmla="*/ 136 w 326"/>
                <a:gd name="T65" fmla="*/ 27 h 278"/>
                <a:gd name="T66" fmla="*/ 136 w 326"/>
                <a:gd name="T67" fmla="*/ 27 h 278"/>
                <a:gd name="T68" fmla="*/ 153 w 326"/>
                <a:gd name="T69" fmla="*/ 39 h 278"/>
                <a:gd name="T70" fmla="*/ 170 w 326"/>
                <a:gd name="T71" fmla="*/ 51 h 278"/>
                <a:gd name="T72" fmla="*/ 189 w 326"/>
                <a:gd name="T73" fmla="*/ 69 h 278"/>
                <a:gd name="T74" fmla="*/ 208 w 326"/>
                <a:gd name="T75" fmla="*/ 85 h 278"/>
                <a:gd name="T76" fmla="*/ 226 w 326"/>
                <a:gd name="T77" fmla="*/ 106 h 278"/>
                <a:gd name="T78" fmla="*/ 248 w 326"/>
                <a:gd name="T79" fmla="*/ 127 h 278"/>
                <a:gd name="T80" fmla="*/ 267 w 326"/>
                <a:gd name="T81" fmla="*/ 152 h 278"/>
                <a:gd name="T82" fmla="*/ 286 w 326"/>
                <a:gd name="T83" fmla="*/ 182 h 278"/>
                <a:gd name="T84" fmla="*/ 305 w 326"/>
                <a:gd name="T85" fmla="*/ 216 h 278"/>
                <a:gd name="T86" fmla="*/ 325 w 326"/>
                <a:gd name="T87" fmla="*/ 249 h 2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6"/>
                <a:gd name="T133" fmla="*/ 0 h 278"/>
                <a:gd name="T134" fmla="*/ 326 w 326"/>
                <a:gd name="T135" fmla="*/ 278 h 2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1" name="Freeform 248"/>
            <p:cNvSpPr>
              <a:spLocks/>
            </p:cNvSpPr>
            <p:nvPr/>
          </p:nvSpPr>
          <p:spPr bwMode="auto">
            <a:xfrm>
              <a:off x="2343" y="2745"/>
              <a:ext cx="191" cy="176"/>
            </a:xfrm>
            <a:custGeom>
              <a:avLst/>
              <a:gdLst>
                <a:gd name="T0" fmla="*/ 190 w 191"/>
                <a:gd name="T1" fmla="*/ 168 h 176"/>
                <a:gd name="T2" fmla="*/ 169 w 191"/>
                <a:gd name="T3" fmla="*/ 154 h 176"/>
                <a:gd name="T4" fmla="*/ 144 w 191"/>
                <a:gd name="T5" fmla="*/ 138 h 176"/>
                <a:gd name="T6" fmla="*/ 124 w 191"/>
                <a:gd name="T7" fmla="*/ 119 h 176"/>
                <a:gd name="T8" fmla="*/ 101 w 191"/>
                <a:gd name="T9" fmla="*/ 103 h 176"/>
                <a:gd name="T10" fmla="*/ 80 w 191"/>
                <a:gd name="T11" fmla="*/ 83 h 176"/>
                <a:gd name="T12" fmla="*/ 59 w 191"/>
                <a:gd name="T13" fmla="*/ 64 h 176"/>
                <a:gd name="T14" fmla="*/ 40 w 191"/>
                <a:gd name="T15" fmla="*/ 46 h 176"/>
                <a:gd name="T16" fmla="*/ 25 w 191"/>
                <a:gd name="T17" fmla="*/ 29 h 176"/>
                <a:gd name="T18" fmla="*/ 10 w 191"/>
                <a:gd name="T19" fmla="*/ 12 h 176"/>
                <a:gd name="T20" fmla="*/ 0 w 191"/>
                <a:gd name="T21" fmla="*/ 0 h 176"/>
                <a:gd name="T22" fmla="*/ 0 w 191"/>
                <a:gd name="T23" fmla="*/ 0 h 176"/>
                <a:gd name="T24" fmla="*/ 10 w 191"/>
                <a:gd name="T25" fmla="*/ 12 h 176"/>
                <a:gd name="T26" fmla="*/ 23 w 191"/>
                <a:gd name="T27" fmla="*/ 29 h 176"/>
                <a:gd name="T28" fmla="*/ 38 w 191"/>
                <a:gd name="T29" fmla="*/ 48 h 176"/>
                <a:gd name="T30" fmla="*/ 57 w 191"/>
                <a:gd name="T31" fmla="*/ 67 h 176"/>
                <a:gd name="T32" fmla="*/ 75 w 191"/>
                <a:gd name="T33" fmla="*/ 85 h 176"/>
                <a:gd name="T34" fmla="*/ 96 w 191"/>
                <a:gd name="T35" fmla="*/ 106 h 176"/>
                <a:gd name="T36" fmla="*/ 118 w 191"/>
                <a:gd name="T37" fmla="*/ 126 h 176"/>
                <a:gd name="T38" fmla="*/ 139 w 191"/>
                <a:gd name="T39" fmla="*/ 145 h 176"/>
                <a:gd name="T40" fmla="*/ 160 w 191"/>
                <a:gd name="T41" fmla="*/ 159 h 176"/>
                <a:gd name="T42" fmla="*/ 181 w 191"/>
                <a:gd name="T43" fmla="*/ 175 h 176"/>
                <a:gd name="T44" fmla="*/ 190 w 191"/>
                <a:gd name="T45" fmla="*/ 168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1"/>
                <a:gd name="T70" fmla="*/ 0 h 176"/>
                <a:gd name="T71" fmla="*/ 191 w 191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1" h="176">
                  <a:moveTo>
                    <a:pt x="190" y="168"/>
                  </a:moveTo>
                  <a:lnTo>
                    <a:pt x="169" y="154"/>
                  </a:lnTo>
                  <a:lnTo>
                    <a:pt x="144" y="138"/>
                  </a:lnTo>
                  <a:lnTo>
                    <a:pt x="124" y="119"/>
                  </a:lnTo>
                  <a:lnTo>
                    <a:pt x="101" y="103"/>
                  </a:lnTo>
                  <a:lnTo>
                    <a:pt x="80" y="83"/>
                  </a:lnTo>
                  <a:lnTo>
                    <a:pt x="59" y="64"/>
                  </a:lnTo>
                  <a:lnTo>
                    <a:pt x="40" y="46"/>
                  </a:lnTo>
                  <a:lnTo>
                    <a:pt x="25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23" y="29"/>
                  </a:lnTo>
                  <a:lnTo>
                    <a:pt x="38" y="48"/>
                  </a:lnTo>
                  <a:lnTo>
                    <a:pt x="57" y="67"/>
                  </a:lnTo>
                  <a:lnTo>
                    <a:pt x="75" y="85"/>
                  </a:lnTo>
                  <a:lnTo>
                    <a:pt x="96" y="106"/>
                  </a:lnTo>
                  <a:lnTo>
                    <a:pt x="118" y="126"/>
                  </a:lnTo>
                  <a:lnTo>
                    <a:pt x="139" y="145"/>
                  </a:lnTo>
                  <a:lnTo>
                    <a:pt x="160" y="159"/>
                  </a:lnTo>
                  <a:lnTo>
                    <a:pt x="181" y="175"/>
                  </a:lnTo>
                  <a:lnTo>
                    <a:pt x="190" y="16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2" name="Freeform 249"/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>
                <a:gd name="T0" fmla="*/ 210 w 235"/>
                <a:gd name="T1" fmla="*/ 412 h 413"/>
                <a:gd name="T2" fmla="*/ 194 w 235"/>
                <a:gd name="T3" fmla="*/ 401 h 413"/>
                <a:gd name="T4" fmla="*/ 175 w 235"/>
                <a:gd name="T5" fmla="*/ 391 h 413"/>
                <a:gd name="T6" fmla="*/ 152 w 235"/>
                <a:gd name="T7" fmla="*/ 375 h 413"/>
                <a:gd name="T8" fmla="*/ 131 w 235"/>
                <a:gd name="T9" fmla="*/ 361 h 413"/>
                <a:gd name="T10" fmla="*/ 108 w 235"/>
                <a:gd name="T11" fmla="*/ 343 h 413"/>
                <a:gd name="T12" fmla="*/ 86 w 235"/>
                <a:gd name="T13" fmla="*/ 327 h 413"/>
                <a:gd name="T14" fmla="*/ 67 w 235"/>
                <a:gd name="T15" fmla="*/ 308 h 413"/>
                <a:gd name="T16" fmla="*/ 50 w 235"/>
                <a:gd name="T17" fmla="*/ 290 h 413"/>
                <a:gd name="T18" fmla="*/ 35 w 235"/>
                <a:gd name="T19" fmla="*/ 269 h 413"/>
                <a:gd name="T20" fmla="*/ 25 w 235"/>
                <a:gd name="T21" fmla="*/ 247 h 413"/>
                <a:gd name="T22" fmla="*/ 25 w 235"/>
                <a:gd name="T23" fmla="*/ 247 h 413"/>
                <a:gd name="T24" fmla="*/ 16 w 235"/>
                <a:gd name="T25" fmla="*/ 224 h 413"/>
                <a:gd name="T26" fmla="*/ 9 w 235"/>
                <a:gd name="T27" fmla="*/ 201 h 413"/>
                <a:gd name="T28" fmla="*/ 6 w 235"/>
                <a:gd name="T29" fmla="*/ 173 h 413"/>
                <a:gd name="T30" fmla="*/ 4 w 235"/>
                <a:gd name="T31" fmla="*/ 148 h 413"/>
                <a:gd name="T32" fmla="*/ 2 w 235"/>
                <a:gd name="T33" fmla="*/ 121 h 413"/>
                <a:gd name="T34" fmla="*/ 0 w 235"/>
                <a:gd name="T35" fmla="*/ 94 h 413"/>
                <a:gd name="T36" fmla="*/ 0 w 235"/>
                <a:gd name="T37" fmla="*/ 67 h 413"/>
                <a:gd name="T38" fmla="*/ 2 w 235"/>
                <a:gd name="T39" fmla="*/ 41 h 413"/>
                <a:gd name="T40" fmla="*/ 2 w 235"/>
                <a:gd name="T41" fmla="*/ 18 h 413"/>
                <a:gd name="T42" fmla="*/ 6 w 235"/>
                <a:gd name="T43" fmla="*/ 0 h 413"/>
                <a:gd name="T44" fmla="*/ 6 w 235"/>
                <a:gd name="T45" fmla="*/ 0 h 413"/>
                <a:gd name="T46" fmla="*/ 9 w 235"/>
                <a:gd name="T47" fmla="*/ 1 h 413"/>
                <a:gd name="T48" fmla="*/ 18 w 235"/>
                <a:gd name="T49" fmla="*/ 12 h 413"/>
                <a:gd name="T50" fmla="*/ 33 w 235"/>
                <a:gd name="T51" fmla="*/ 28 h 413"/>
                <a:gd name="T52" fmla="*/ 50 w 235"/>
                <a:gd name="T53" fmla="*/ 48 h 413"/>
                <a:gd name="T54" fmla="*/ 67 w 235"/>
                <a:gd name="T55" fmla="*/ 71 h 413"/>
                <a:gd name="T56" fmla="*/ 88 w 235"/>
                <a:gd name="T57" fmla="*/ 94 h 413"/>
                <a:gd name="T58" fmla="*/ 105 w 235"/>
                <a:gd name="T59" fmla="*/ 119 h 413"/>
                <a:gd name="T60" fmla="*/ 122 w 235"/>
                <a:gd name="T61" fmla="*/ 142 h 413"/>
                <a:gd name="T62" fmla="*/ 134 w 235"/>
                <a:gd name="T63" fmla="*/ 163 h 413"/>
                <a:gd name="T64" fmla="*/ 143 w 235"/>
                <a:gd name="T65" fmla="*/ 180 h 413"/>
                <a:gd name="T66" fmla="*/ 143 w 235"/>
                <a:gd name="T67" fmla="*/ 180 h 413"/>
                <a:gd name="T68" fmla="*/ 150 w 235"/>
                <a:gd name="T69" fmla="*/ 196 h 413"/>
                <a:gd name="T70" fmla="*/ 158 w 235"/>
                <a:gd name="T71" fmla="*/ 216 h 413"/>
                <a:gd name="T72" fmla="*/ 166 w 235"/>
                <a:gd name="T73" fmla="*/ 237 h 413"/>
                <a:gd name="T74" fmla="*/ 177 w 235"/>
                <a:gd name="T75" fmla="*/ 258 h 413"/>
                <a:gd name="T76" fmla="*/ 187 w 235"/>
                <a:gd name="T77" fmla="*/ 279 h 413"/>
                <a:gd name="T78" fmla="*/ 198 w 235"/>
                <a:gd name="T79" fmla="*/ 297 h 413"/>
                <a:gd name="T80" fmla="*/ 208 w 235"/>
                <a:gd name="T81" fmla="*/ 318 h 413"/>
                <a:gd name="T82" fmla="*/ 217 w 235"/>
                <a:gd name="T83" fmla="*/ 336 h 413"/>
                <a:gd name="T84" fmla="*/ 226 w 235"/>
                <a:gd name="T85" fmla="*/ 352 h 413"/>
                <a:gd name="T86" fmla="*/ 234 w 235"/>
                <a:gd name="T87" fmla="*/ 366 h 413"/>
                <a:gd name="T88" fmla="*/ 210 w 235"/>
                <a:gd name="T89" fmla="*/ 412 h 4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5"/>
                <a:gd name="T136" fmla="*/ 0 h 413"/>
                <a:gd name="T137" fmla="*/ 235 w 235"/>
                <a:gd name="T138" fmla="*/ 413 h 4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  <a:lnTo>
                    <a:pt x="210" y="41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3" name="Freeform 250"/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>
                <a:gd name="T0" fmla="*/ 210 w 235"/>
                <a:gd name="T1" fmla="*/ 412 h 413"/>
                <a:gd name="T2" fmla="*/ 194 w 235"/>
                <a:gd name="T3" fmla="*/ 401 h 413"/>
                <a:gd name="T4" fmla="*/ 175 w 235"/>
                <a:gd name="T5" fmla="*/ 391 h 413"/>
                <a:gd name="T6" fmla="*/ 152 w 235"/>
                <a:gd name="T7" fmla="*/ 375 h 413"/>
                <a:gd name="T8" fmla="*/ 131 w 235"/>
                <a:gd name="T9" fmla="*/ 361 h 413"/>
                <a:gd name="T10" fmla="*/ 108 w 235"/>
                <a:gd name="T11" fmla="*/ 343 h 413"/>
                <a:gd name="T12" fmla="*/ 86 w 235"/>
                <a:gd name="T13" fmla="*/ 327 h 413"/>
                <a:gd name="T14" fmla="*/ 67 w 235"/>
                <a:gd name="T15" fmla="*/ 308 h 413"/>
                <a:gd name="T16" fmla="*/ 50 w 235"/>
                <a:gd name="T17" fmla="*/ 290 h 413"/>
                <a:gd name="T18" fmla="*/ 35 w 235"/>
                <a:gd name="T19" fmla="*/ 269 h 413"/>
                <a:gd name="T20" fmla="*/ 25 w 235"/>
                <a:gd name="T21" fmla="*/ 247 h 413"/>
                <a:gd name="T22" fmla="*/ 25 w 235"/>
                <a:gd name="T23" fmla="*/ 247 h 413"/>
                <a:gd name="T24" fmla="*/ 16 w 235"/>
                <a:gd name="T25" fmla="*/ 224 h 413"/>
                <a:gd name="T26" fmla="*/ 9 w 235"/>
                <a:gd name="T27" fmla="*/ 201 h 413"/>
                <a:gd name="T28" fmla="*/ 6 w 235"/>
                <a:gd name="T29" fmla="*/ 173 h 413"/>
                <a:gd name="T30" fmla="*/ 4 w 235"/>
                <a:gd name="T31" fmla="*/ 148 h 413"/>
                <a:gd name="T32" fmla="*/ 2 w 235"/>
                <a:gd name="T33" fmla="*/ 121 h 413"/>
                <a:gd name="T34" fmla="*/ 0 w 235"/>
                <a:gd name="T35" fmla="*/ 94 h 413"/>
                <a:gd name="T36" fmla="*/ 0 w 235"/>
                <a:gd name="T37" fmla="*/ 67 h 413"/>
                <a:gd name="T38" fmla="*/ 2 w 235"/>
                <a:gd name="T39" fmla="*/ 41 h 413"/>
                <a:gd name="T40" fmla="*/ 2 w 235"/>
                <a:gd name="T41" fmla="*/ 18 h 413"/>
                <a:gd name="T42" fmla="*/ 6 w 235"/>
                <a:gd name="T43" fmla="*/ 0 h 413"/>
                <a:gd name="T44" fmla="*/ 6 w 235"/>
                <a:gd name="T45" fmla="*/ 0 h 413"/>
                <a:gd name="T46" fmla="*/ 9 w 235"/>
                <a:gd name="T47" fmla="*/ 1 h 413"/>
                <a:gd name="T48" fmla="*/ 18 w 235"/>
                <a:gd name="T49" fmla="*/ 12 h 413"/>
                <a:gd name="T50" fmla="*/ 33 w 235"/>
                <a:gd name="T51" fmla="*/ 28 h 413"/>
                <a:gd name="T52" fmla="*/ 50 w 235"/>
                <a:gd name="T53" fmla="*/ 48 h 413"/>
                <a:gd name="T54" fmla="*/ 67 w 235"/>
                <a:gd name="T55" fmla="*/ 71 h 413"/>
                <a:gd name="T56" fmla="*/ 88 w 235"/>
                <a:gd name="T57" fmla="*/ 94 h 413"/>
                <a:gd name="T58" fmla="*/ 105 w 235"/>
                <a:gd name="T59" fmla="*/ 119 h 413"/>
                <a:gd name="T60" fmla="*/ 122 w 235"/>
                <a:gd name="T61" fmla="*/ 142 h 413"/>
                <a:gd name="T62" fmla="*/ 134 w 235"/>
                <a:gd name="T63" fmla="*/ 163 h 413"/>
                <a:gd name="T64" fmla="*/ 143 w 235"/>
                <a:gd name="T65" fmla="*/ 180 h 413"/>
                <a:gd name="T66" fmla="*/ 143 w 235"/>
                <a:gd name="T67" fmla="*/ 180 h 413"/>
                <a:gd name="T68" fmla="*/ 150 w 235"/>
                <a:gd name="T69" fmla="*/ 196 h 413"/>
                <a:gd name="T70" fmla="*/ 158 w 235"/>
                <a:gd name="T71" fmla="*/ 216 h 413"/>
                <a:gd name="T72" fmla="*/ 166 w 235"/>
                <a:gd name="T73" fmla="*/ 237 h 413"/>
                <a:gd name="T74" fmla="*/ 177 w 235"/>
                <a:gd name="T75" fmla="*/ 258 h 413"/>
                <a:gd name="T76" fmla="*/ 187 w 235"/>
                <a:gd name="T77" fmla="*/ 279 h 413"/>
                <a:gd name="T78" fmla="*/ 198 w 235"/>
                <a:gd name="T79" fmla="*/ 297 h 413"/>
                <a:gd name="T80" fmla="*/ 208 w 235"/>
                <a:gd name="T81" fmla="*/ 318 h 413"/>
                <a:gd name="T82" fmla="*/ 217 w 235"/>
                <a:gd name="T83" fmla="*/ 336 h 413"/>
                <a:gd name="T84" fmla="*/ 226 w 235"/>
                <a:gd name="T85" fmla="*/ 352 h 413"/>
                <a:gd name="T86" fmla="*/ 234 w 235"/>
                <a:gd name="T87" fmla="*/ 366 h 4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5"/>
                <a:gd name="T133" fmla="*/ 0 h 413"/>
                <a:gd name="T134" fmla="*/ 235 w 235"/>
                <a:gd name="T135" fmla="*/ 413 h 41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4" name="Freeform 251"/>
            <p:cNvSpPr>
              <a:spLocks/>
            </p:cNvSpPr>
            <p:nvPr/>
          </p:nvSpPr>
          <p:spPr bwMode="auto">
            <a:xfrm>
              <a:off x="2459" y="2670"/>
              <a:ext cx="163" cy="271"/>
            </a:xfrm>
            <a:custGeom>
              <a:avLst/>
              <a:gdLst>
                <a:gd name="T0" fmla="*/ 162 w 163"/>
                <a:gd name="T1" fmla="*/ 261 h 271"/>
                <a:gd name="T2" fmla="*/ 145 w 163"/>
                <a:gd name="T3" fmla="*/ 249 h 271"/>
                <a:gd name="T4" fmla="*/ 130 w 163"/>
                <a:gd name="T5" fmla="*/ 238 h 271"/>
                <a:gd name="T6" fmla="*/ 115 w 163"/>
                <a:gd name="T7" fmla="*/ 225 h 271"/>
                <a:gd name="T8" fmla="*/ 103 w 163"/>
                <a:gd name="T9" fmla="*/ 214 h 271"/>
                <a:gd name="T10" fmla="*/ 90 w 163"/>
                <a:gd name="T11" fmla="*/ 200 h 271"/>
                <a:gd name="T12" fmla="*/ 79 w 163"/>
                <a:gd name="T13" fmla="*/ 187 h 271"/>
                <a:gd name="T14" fmla="*/ 69 w 163"/>
                <a:gd name="T15" fmla="*/ 175 h 271"/>
                <a:gd name="T16" fmla="*/ 60 w 163"/>
                <a:gd name="T17" fmla="*/ 162 h 271"/>
                <a:gd name="T18" fmla="*/ 52 w 163"/>
                <a:gd name="T19" fmla="*/ 149 h 271"/>
                <a:gd name="T20" fmla="*/ 44 w 163"/>
                <a:gd name="T21" fmla="*/ 134 h 271"/>
                <a:gd name="T22" fmla="*/ 44 w 163"/>
                <a:gd name="T23" fmla="*/ 134 h 271"/>
                <a:gd name="T24" fmla="*/ 37 w 163"/>
                <a:gd name="T25" fmla="*/ 124 h 271"/>
                <a:gd name="T26" fmla="*/ 33 w 163"/>
                <a:gd name="T27" fmla="*/ 113 h 271"/>
                <a:gd name="T28" fmla="*/ 27 w 163"/>
                <a:gd name="T29" fmla="*/ 101 h 271"/>
                <a:gd name="T30" fmla="*/ 20 w 163"/>
                <a:gd name="T31" fmla="*/ 88 h 271"/>
                <a:gd name="T32" fmla="*/ 16 w 163"/>
                <a:gd name="T33" fmla="*/ 73 h 271"/>
                <a:gd name="T34" fmla="*/ 12 w 163"/>
                <a:gd name="T35" fmla="*/ 58 h 271"/>
                <a:gd name="T36" fmla="*/ 7 w 163"/>
                <a:gd name="T37" fmla="*/ 46 h 271"/>
                <a:gd name="T38" fmla="*/ 3 w 163"/>
                <a:gd name="T39" fmla="*/ 29 h 271"/>
                <a:gd name="T40" fmla="*/ 2 w 163"/>
                <a:gd name="T41" fmla="*/ 16 h 271"/>
                <a:gd name="T42" fmla="*/ 0 w 163"/>
                <a:gd name="T43" fmla="*/ 0 h 271"/>
                <a:gd name="T44" fmla="*/ 0 w 163"/>
                <a:gd name="T45" fmla="*/ 0 h 271"/>
                <a:gd name="T46" fmla="*/ 2 w 163"/>
                <a:gd name="T47" fmla="*/ 16 h 271"/>
                <a:gd name="T48" fmla="*/ 3 w 163"/>
                <a:gd name="T49" fmla="*/ 31 h 271"/>
                <a:gd name="T50" fmla="*/ 5 w 163"/>
                <a:gd name="T51" fmla="*/ 46 h 271"/>
                <a:gd name="T52" fmla="*/ 7 w 163"/>
                <a:gd name="T53" fmla="*/ 62 h 271"/>
                <a:gd name="T54" fmla="*/ 12 w 163"/>
                <a:gd name="T55" fmla="*/ 78 h 271"/>
                <a:gd name="T56" fmla="*/ 14 w 163"/>
                <a:gd name="T57" fmla="*/ 92 h 271"/>
                <a:gd name="T58" fmla="*/ 18 w 163"/>
                <a:gd name="T59" fmla="*/ 105 h 271"/>
                <a:gd name="T60" fmla="*/ 23 w 163"/>
                <a:gd name="T61" fmla="*/ 120 h 271"/>
                <a:gd name="T62" fmla="*/ 27 w 163"/>
                <a:gd name="T63" fmla="*/ 132 h 271"/>
                <a:gd name="T64" fmla="*/ 33 w 163"/>
                <a:gd name="T65" fmla="*/ 143 h 271"/>
                <a:gd name="T66" fmla="*/ 33 w 163"/>
                <a:gd name="T67" fmla="*/ 143 h 271"/>
                <a:gd name="T68" fmla="*/ 39 w 163"/>
                <a:gd name="T69" fmla="*/ 157 h 271"/>
                <a:gd name="T70" fmla="*/ 50 w 163"/>
                <a:gd name="T71" fmla="*/ 170 h 271"/>
                <a:gd name="T72" fmla="*/ 58 w 163"/>
                <a:gd name="T73" fmla="*/ 182 h 271"/>
                <a:gd name="T74" fmla="*/ 67 w 163"/>
                <a:gd name="T75" fmla="*/ 196 h 271"/>
                <a:gd name="T76" fmla="*/ 79 w 163"/>
                <a:gd name="T77" fmla="*/ 208 h 271"/>
                <a:gd name="T78" fmla="*/ 92 w 163"/>
                <a:gd name="T79" fmla="*/ 221 h 271"/>
                <a:gd name="T80" fmla="*/ 104 w 163"/>
                <a:gd name="T81" fmla="*/ 233 h 271"/>
                <a:gd name="T82" fmla="*/ 117 w 163"/>
                <a:gd name="T83" fmla="*/ 244 h 271"/>
                <a:gd name="T84" fmla="*/ 134 w 163"/>
                <a:gd name="T85" fmla="*/ 256 h 271"/>
                <a:gd name="T86" fmla="*/ 152 w 163"/>
                <a:gd name="T87" fmla="*/ 270 h 271"/>
                <a:gd name="T88" fmla="*/ 162 w 163"/>
                <a:gd name="T89" fmla="*/ 261 h 27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3"/>
                <a:gd name="T136" fmla="*/ 0 h 271"/>
                <a:gd name="T137" fmla="*/ 163 w 163"/>
                <a:gd name="T138" fmla="*/ 271 h 27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3" h="271">
                  <a:moveTo>
                    <a:pt x="162" y="261"/>
                  </a:moveTo>
                  <a:lnTo>
                    <a:pt x="145" y="249"/>
                  </a:lnTo>
                  <a:lnTo>
                    <a:pt x="130" y="238"/>
                  </a:lnTo>
                  <a:lnTo>
                    <a:pt x="115" y="225"/>
                  </a:lnTo>
                  <a:lnTo>
                    <a:pt x="103" y="214"/>
                  </a:lnTo>
                  <a:lnTo>
                    <a:pt x="90" y="200"/>
                  </a:lnTo>
                  <a:lnTo>
                    <a:pt x="79" y="187"/>
                  </a:lnTo>
                  <a:lnTo>
                    <a:pt x="69" y="175"/>
                  </a:lnTo>
                  <a:lnTo>
                    <a:pt x="60" y="162"/>
                  </a:lnTo>
                  <a:lnTo>
                    <a:pt x="52" y="149"/>
                  </a:lnTo>
                  <a:lnTo>
                    <a:pt x="44" y="134"/>
                  </a:lnTo>
                  <a:lnTo>
                    <a:pt x="37" y="124"/>
                  </a:lnTo>
                  <a:lnTo>
                    <a:pt x="33" y="113"/>
                  </a:lnTo>
                  <a:lnTo>
                    <a:pt x="27" y="101"/>
                  </a:lnTo>
                  <a:lnTo>
                    <a:pt x="20" y="88"/>
                  </a:lnTo>
                  <a:lnTo>
                    <a:pt x="16" y="73"/>
                  </a:lnTo>
                  <a:lnTo>
                    <a:pt x="12" y="58"/>
                  </a:lnTo>
                  <a:lnTo>
                    <a:pt x="7" y="46"/>
                  </a:lnTo>
                  <a:lnTo>
                    <a:pt x="3" y="29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5" y="46"/>
                  </a:lnTo>
                  <a:lnTo>
                    <a:pt x="7" y="62"/>
                  </a:lnTo>
                  <a:lnTo>
                    <a:pt x="12" y="78"/>
                  </a:lnTo>
                  <a:lnTo>
                    <a:pt x="14" y="92"/>
                  </a:lnTo>
                  <a:lnTo>
                    <a:pt x="18" y="105"/>
                  </a:lnTo>
                  <a:lnTo>
                    <a:pt x="23" y="120"/>
                  </a:lnTo>
                  <a:lnTo>
                    <a:pt x="27" y="132"/>
                  </a:lnTo>
                  <a:lnTo>
                    <a:pt x="33" y="143"/>
                  </a:lnTo>
                  <a:lnTo>
                    <a:pt x="39" y="157"/>
                  </a:lnTo>
                  <a:lnTo>
                    <a:pt x="50" y="170"/>
                  </a:lnTo>
                  <a:lnTo>
                    <a:pt x="58" y="182"/>
                  </a:lnTo>
                  <a:lnTo>
                    <a:pt x="67" y="196"/>
                  </a:lnTo>
                  <a:lnTo>
                    <a:pt x="79" y="208"/>
                  </a:lnTo>
                  <a:lnTo>
                    <a:pt x="92" y="221"/>
                  </a:lnTo>
                  <a:lnTo>
                    <a:pt x="104" y="233"/>
                  </a:lnTo>
                  <a:lnTo>
                    <a:pt x="117" y="244"/>
                  </a:lnTo>
                  <a:lnTo>
                    <a:pt x="134" y="256"/>
                  </a:lnTo>
                  <a:lnTo>
                    <a:pt x="152" y="270"/>
                  </a:lnTo>
                  <a:lnTo>
                    <a:pt x="162" y="26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5" name="Freeform 252"/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>
                <a:gd name="T0" fmla="*/ 389 w 390"/>
                <a:gd name="T1" fmla="*/ 42 h 143"/>
                <a:gd name="T2" fmla="*/ 374 w 390"/>
                <a:gd name="T3" fmla="*/ 34 h 143"/>
                <a:gd name="T4" fmla="*/ 357 w 390"/>
                <a:gd name="T5" fmla="*/ 27 h 143"/>
                <a:gd name="T6" fmla="*/ 342 w 390"/>
                <a:gd name="T7" fmla="*/ 22 h 143"/>
                <a:gd name="T8" fmla="*/ 324 w 390"/>
                <a:gd name="T9" fmla="*/ 17 h 143"/>
                <a:gd name="T10" fmla="*/ 306 w 390"/>
                <a:gd name="T11" fmla="*/ 13 h 143"/>
                <a:gd name="T12" fmla="*/ 290 w 390"/>
                <a:gd name="T13" fmla="*/ 8 h 143"/>
                <a:gd name="T14" fmla="*/ 273 w 390"/>
                <a:gd name="T15" fmla="*/ 6 h 143"/>
                <a:gd name="T16" fmla="*/ 256 w 390"/>
                <a:gd name="T17" fmla="*/ 4 h 143"/>
                <a:gd name="T18" fmla="*/ 239 w 390"/>
                <a:gd name="T19" fmla="*/ 2 h 143"/>
                <a:gd name="T20" fmla="*/ 225 w 390"/>
                <a:gd name="T21" fmla="*/ 0 h 143"/>
                <a:gd name="T22" fmla="*/ 225 w 390"/>
                <a:gd name="T23" fmla="*/ 0 h 143"/>
                <a:gd name="T24" fmla="*/ 209 w 390"/>
                <a:gd name="T25" fmla="*/ 0 h 143"/>
                <a:gd name="T26" fmla="*/ 197 w 390"/>
                <a:gd name="T27" fmla="*/ 0 h 143"/>
                <a:gd name="T28" fmla="*/ 182 w 390"/>
                <a:gd name="T29" fmla="*/ 2 h 143"/>
                <a:gd name="T30" fmla="*/ 170 w 390"/>
                <a:gd name="T31" fmla="*/ 4 h 143"/>
                <a:gd name="T32" fmla="*/ 157 w 390"/>
                <a:gd name="T33" fmla="*/ 4 h 143"/>
                <a:gd name="T34" fmla="*/ 145 w 390"/>
                <a:gd name="T35" fmla="*/ 8 h 143"/>
                <a:gd name="T36" fmla="*/ 131 w 390"/>
                <a:gd name="T37" fmla="*/ 11 h 143"/>
                <a:gd name="T38" fmla="*/ 121 w 390"/>
                <a:gd name="T39" fmla="*/ 15 h 143"/>
                <a:gd name="T40" fmla="*/ 108 w 390"/>
                <a:gd name="T41" fmla="*/ 19 h 143"/>
                <a:gd name="T42" fmla="*/ 98 w 390"/>
                <a:gd name="T43" fmla="*/ 23 h 143"/>
                <a:gd name="T44" fmla="*/ 98 w 390"/>
                <a:gd name="T45" fmla="*/ 23 h 143"/>
                <a:gd name="T46" fmla="*/ 87 w 390"/>
                <a:gd name="T47" fmla="*/ 27 h 143"/>
                <a:gd name="T48" fmla="*/ 78 w 390"/>
                <a:gd name="T49" fmla="*/ 34 h 143"/>
                <a:gd name="T50" fmla="*/ 67 w 390"/>
                <a:gd name="T51" fmla="*/ 40 h 143"/>
                <a:gd name="T52" fmla="*/ 56 w 390"/>
                <a:gd name="T53" fmla="*/ 47 h 143"/>
                <a:gd name="T54" fmla="*/ 46 w 390"/>
                <a:gd name="T55" fmla="*/ 52 h 143"/>
                <a:gd name="T56" fmla="*/ 35 w 390"/>
                <a:gd name="T57" fmla="*/ 59 h 143"/>
                <a:gd name="T58" fmla="*/ 25 w 390"/>
                <a:gd name="T59" fmla="*/ 63 h 143"/>
                <a:gd name="T60" fmla="*/ 16 w 390"/>
                <a:gd name="T61" fmla="*/ 70 h 143"/>
                <a:gd name="T62" fmla="*/ 5 w 390"/>
                <a:gd name="T63" fmla="*/ 73 h 143"/>
                <a:gd name="T64" fmla="*/ 0 w 390"/>
                <a:gd name="T65" fmla="*/ 75 h 143"/>
                <a:gd name="T66" fmla="*/ 0 w 390"/>
                <a:gd name="T67" fmla="*/ 75 h 143"/>
                <a:gd name="T68" fmla="*/ 0 w 390"/>
                <a:gd name="T69" fmla="*/ 78 h 143"/>
                <a:gd name="T70" fmla="*/ 4 w 390"/>
                <a:gd name="T71" fmla="*/ 80 h 143"/>
                <a:gd name="T72" fmla="*/ 9 w 390"/>
                <a:gd name="T73" fmla="*/ 84 h 143"/>
                <a:gd name="T74" fmla="*/ 20 w 390"/>
                <a:gd name="T75" fmla="*/ 91 h 143"/>
                <a:gd name="T76" fmla="*/ 30 w 390"/>
                <a:gd name="T77" fmla="*/ 99 h 143"/>
                <a:gd name="T78" fmla="*/ 43 w 390"/>
                <a:gd name="T79" fmla="*/ 105 h 143"/>
                <a:gd name="T80" fmla="*/ 56 w 390"/>
                <a:gd name="T81" fmla="*/ 112 h 143"/>
                <a:gd name="T82" fmla="*/ 69 w 390"/>
                <a:gd name="T83" fmla="*/ 119 h 143"/>
                <a:gd name="T84" fmla="*/ 83 w 390"/>
                <a:gd name="T85" fmla="*/ 126 h 143"/>
                <a:gd name="T86" fmla="*/ 98 w 390"/>
                <a:gd name="T87" fmla="*/ 130 h 143"/>
                <a:gd name="T88" fmla="*/ 98 w 390"/>
                <a:gd name="T89" fmla="*/ 130 h 143"/>
                <a:gd name="T90" fmla="*/ 115 w 390"/>
                <a:gd name="T91" fmla="*/ 135 h 143"/>
                <a:gd name="T92" fmla="*/ 136 w 390"/>
                <a:gd name="T93" fmla="*/ 139 h 143"/>
                <a:gd name="T94" fmla="*/ 159 w 390"/>
                <a:gd name="T95" fmla="*/ 142 h 143"/>
                <a:gd name="T96" fmla="*/ 186 w 390"/>
                <a:gd name="T97" fmla="*/ 142 h 143"/>
                <a:gd name="T98" fmla="*/ 216 w 390"/>
                <a:gd name="T99" fmla="*/ 142 h 143"/>
                <a:gd name="T100" fmla="*/ 246 w 390"/>
                <a:gd name="T101" fmla="*/ 139 h 143"/>
                <a:gd name="T102" fmla="*/ 275 w 390"/>
                <a:gd name="T103" fmla="*/ 137 h 143"/>
                <a:gd name="T104" fmla="*/ 304 w 390"/>
                <a:gd name="T105" fmla="*/ 130 h 143"/>
                <a:gd name="T106" fmla="*/ 334 w 390"/>
                <a:gd name="T107" fmla="*/ 122 h 143"/>
                <a:gd name="T108" fmla="*/ 363 w 390"/>
                <a:gd name="T109" fmla="*/ 112 h 143"/>
                <a:gd name="T110" fmla="*/ 389 w 390"/>
                <a:gd name="T111" fmla="*/ 42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90"/>
                <a:gd name="T169" fmla="*/ 0 h 143"/>
                <a:gd name="T170" fmla="*/ 390 w 390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  <a:lnTo>
                    <a:pt x="389" y="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6" name="Freeform 253"/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>
                <a:gd name="T0" fmla="*/ 389 w 390"/>
                <a:gd name="T1" fmla="*/ 42 h 143"/>
                <a:gd name="T2" fmla="*/ 374 w 390"/>
                <a:gd name="T3" fmla="*/ 34 h 143"/>
                <a:gd name="T4" fmla="*/ 357 w 390"/>
                <a:gd name="T5" fmla="*/ 27 h 143"/>
                <a:gd name="T6" fmla="*/ 342 w 390"/>
                <a:gd name="T7" fmla="*/ 22 h 143"/>
                <a:gd name="T8" fmla="*/ 324 w 390"/>
                <a:gd name="T9" fmla="*/ 17 h 143"/>
                <a:gd name="T10" fmla="*/ 306 w 390"/>
                <a:gd name="T11" fmla="*/ 13 h 143"/>
                <a:gd name="T12" fmla="*/ 290 w 390"/>
                <a:gd name="T13" fmla="*/ 8 h 143"/>
                <a:gd name="T14" fmla="*/ 273 w 390"/>
                <a:gd name="T15" fmla="*/ 6 h 143"/>
                <a:gd name="T16" fmla="*/ 256 w 390"/>
                <a:gd name="T17" fmla="*/ 4 h 143"/>
                <a:gd name="T18" fmla="*/ 239 w 390"/>
                <a:gd name="T19" fmla="*/ 2 h 143"/>
                <a:gd name="T20" fmla="*/ 225 w 390"/>
                <a:gd name="T21" fmla="*/ 0 h 143"/>
                <a:gd name="T22" fmla="*/ 225 w 390"/>
                <a:gd name="T23" fmla="*/ 0 h 143"/>
                <a:gd name="T24" fmla="*/ 209 w 390"/>
                <a:gd name="T25" fmla="*/ 0 h 143"/>
                <a:gd name="T26" fmla="*/ 197 w 390"/>
                <a:gd name="T27" fmla="*/ 0 h 143"/>
                <a:gd name="T28" fmla="*/ 182 w 390"/>
                <a:gd name="T29" fmla="*/ 2 h 143"/>
                <a:gd name="T30" fmla="*/ 170 w 390"/>
                <a:gd name="T31" fmla="*/ 4 h 143"/>
                <a:gd name="T32" fmla="*/ 157 w 390"/>
                <a:gd name="T33" fmla="*/ 4 h 143"/>
                <a:gd name="T34" fmla="*/ 145 w 390"/>
                <a:gd name="T35" fmla="*/ 8 h 143"/>
                <a:gd name="T36" fmla="*/ 131 w 390"/>
                <a:gd name="T37" fmla="*/ 11 h 143"/>
                <a:gd name="T38" fmla="*/ 121 w 390"/>
                <a:gd name="T39" fmla="*/ 15 h 143"/>
                <a:gd name="T40" fmla="*/ 108 w 390"/>
                <a:gd name="T41" fmla="*/ 19 h 143"/>
                <a:gd name="T42" fmla="*/ 98 w 390"/>
                <a:gd name="T43" fmla="*/ 23 h 143"/>
                <a:gd name="T44" fmla="*/ 98 w 390"/>
                <a:gd name="T45" fmla="*/ 23 h 143"/>
                <a:gd name="T46" fmla="*/ 87 w 390"/>
                <a:gd name="T47" fmla="*/ 27 h 143"/>
                <a:gd name="T48" fmla="*/ 78 w 390"/>
                <a:gd name="T49" fmla="*/ 34 h 143"/>
                <a:gd name="T50" fmla="*/ 67 w 390"/>
                <a:gd name="T51" fmla="*/ 40 h 143"/>
                <a:gd name="T52" fmla="*/ 56 w 390"/>
                <a:gd name="T53" fmla="*/ 47 h 143"/>
                <a:gd name="T54" fmla="*/ 46 w 390"/>
                <a:gd name="T55" fmla="*/ 52 h 143"/>
                <a:gd name="T56" fmla="*/ 35 w 390"/>
                <a:gd name="T57" fmla="*/ 59 h 143"/>
                <a:gd name="T58" fmla="*/ 25 w 390"/>
                <a:gd name="T59" fmla="*/ 63 h 143"/>
                <a:gd name="T60" fmla="*/ 16 w 390"/>
                <a:gd name="T61" fmla="*/ 70 h 143"/>
                <a:gd name="T62" fmla="*/ 5 w 390"/>
                <a:gd name="T63" fmla="*/ 73 h 143"/>
                <a:gd name="T64" fmla="*/ 0 w 390"/>
                <a:gd name="T65" fmla="*/ 75 h 143"/>
                <a:gd name="T66" fmla="*/ 0 w 390"/>
                <a:gd name="T67" fmla="*/ 75 h 143"/>
                <a:gd name="T68" fmla="*/ 0 w 390"/>
                <a:gd name="T69" fmla="*/ 78 h 143"/>
                <a:gd name="T70" fmla="*/ 4 w 390"/>
                <a:gd name="T71" fmla="*/ 80 h 143"/>
                <a:gd name="T72" fmla="*/ 9 w 390"/>
                <a:gd name="T73" fmla="*/ 84 h 143"/>
                <a:gd name="T74" fmla="*/ 20 w 390"/>
                <a:gd name="T75" fmla="*/ 91 h 143"/>
                <a:gd name="T76" fmla="*/ 30 w 390"/>
                <a:gd name="T77" fmla="*/ 99 h 143"/>
                <a:gd name="T78" fmla="*/ 43 w 390"/>
                <a:gd name="T79" fmla="*/ 105 h 143"/>
                <a:gd name="T80" fmla="*/ 56 w 390"/>
                <a:gd name="T81" fmla="*/ 112 h 143"/>
                <a:gd name="T82" fmla="*/ 69 w 390"/>
                <a:gd name="T83" fmla="*/ 119 h 143"/>
                <a:gd name="T84" fmla="*/ 83 w 390"/>
                <a:gd name="T85" fmla="*/ 126 h 143"/>
                <a:gd name="T86" fmla="*/ 98 w 390"/>
                <a:gd name="T87" fmla="*/ 130 h 143"/>
                <a:gd name="T88" fmla="*/ 98 w 390"/>
                <a:gd name="T89" fmla="*/ 130 h 143"/>
                <a:gd name="T90" fmla="*/ 115 w 390"/>
                <a:gd name="T91" fmla="*/ 135 h 143"/>
                <a:gd name="T92" fmla="*/ 136 w 390"/>
                <a:gd name="T93" fmla="*/ 139 h 143"/>
                <a:gd name="T94" fmla="*/ 159 w 390"/>
                <a:gd name="T95" fmla="*/ 142 h 143"/>
                <a:gd name="T96" fmla="*/ 186 w 390"/>
                <a:gd name="T97" fmla="*/ 142 h 143"/>
                <a:gd name="T98" fmla="*/ 216 w 390"/>
                <a:gd name="T99" fmla="*/ 142 h 143"/>
                <a:gd name="T100" fmla="*/ 246 w 390"/>
                <a:gd name="T101" fmla="*/ 139 h 143"/>
                <a:gd name="T102" fmla="*/ 275 w 390"/>
                <a:gd name="T103" fmla="*/ 137 h 143"/>
                <a:gd name="T104" fmla="*/ 304 w 390"/>
                <a:gd name="T105" fmla="*/ 130 h 143"/>
                <a:gd name="T106" fmla="*/ 334 w 390"/>
                <a:gd name="T107" fmla="*/ 122 h 143"/>
                <a:gd name="T108" fmla="*/ 363 w 390"/>
                <a:gd name="T109" fmla="*/ 112 h 1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90"/>
                <a:gd name="T166" fmla="*/ 0 h 143"/>
                <a:gd name="T167" fmla="*/ 390 w 390"/>
                <a:gd name="T168" fmla="*/ 143 h 14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7" name="Freeform 254"/>
            <p:cNvSpPr>
              <a:spLocks/>
            </p:cNvSpPr>
            <p:nvPr/>
          </p:nvSpPr>
          <p:spPr bwMode="auto">
            <a:xfrm>
              <a:off x="2387" y="2994"/>
              <a:ext cx="304" cy="28"/>
            </a:xfrm>
            <a:custGeom>
              <a:avLst/>
              <a:gdLst>
                <a:gd name="T0" fmla="*/ 298 w 304"/>
                <a:gd name="T1" fmla="*/ 0 h 28"/>
                <a:gd name="T2" fmla="*/ 263 w 304"/>
                <a:gd name="T3" fmla="*/ 7 h 28"/>
                <a:gd name="T4" fmla="*/ 227 w 304"/>
                <a:gd name="T5" fmla="*/ 11 h 28"/>
                <a:gd name="T6" fmla="*/ 192 w 304"/>
                <a:gd name="T7" fmla="*/ 16 h 28"/>
                <a:gd name="T8" fmla="*/ 155 w 304"/>
                <a:gd name="T9" fmla="*/ 18 h 28"/>
                <a:gd name="T10" fmla="*/ 124 w 304"/>
                <a:gd name="T11" fmla="*/ 20 h 28"/>
                <a:gd name="T12" fmla="*/ 93 w 304"/>
                <a:gd name="T13" fmla="*/ 20 h 28"/>
                <a:gd name="T14" fmla="*/ 63 w 304"/>
                <a:gd name="T15" fmla="*/ 20 h 28"/>
                <a:gd name="T16" fmla="*/ 38 w 304"/>
                <a:gd name="T17" fmla="*/ 18 h 28"/>
                <a:gd name="T18" fmla="*/ 17 w 304"/>
                <a:gd name="T19" fmla="*/ 16 h 28"/>
                <a:gd name="T20" fmla="*/ 0 w 304"/>
                <a:gd name="T21" fmla="*/ 14 h 28"/>
                <a:gd name="T22" fmla="*/ 0 w 304"/>
                <a:gd name="T23" fmla="*/ 14 h 28"/>
                <a:gd name="T24" fmla="*/ 17 w 304"/>
                <a:gd name="T25" fmla="*/ 16 h 28"/>
                <a:gd name="T26" fmla="*/ 38 w 304"/>
                <a:gd name="T27" fmla="*/ 20 h 28"/>
                <a:gd name="T28" fmla="*/ 65 w 304"/>
                <a:gd name="T29" fmla="*/ 22 h 28"/>
                <a:gd name="T30" fmla="*/ 93 w 304"/>
                <a:gd name="T31" fmla="*/ 24 h 28"/>
                <a:gd name="T32" fmla="*/ 124 w 304"/>
                <a:gd name="T33" fmla="*/ 27 h 28"/>
                <a:gd name="T34" fmla="*/ 158 w 304"/>
                <a:gd name="T35" fmla="*/ 27 h 28"/>
                <a:gd name="T36" fmla="*/ 194 w 304"/>
                <a:gd name="T37" fmla="*/ 24 h 28"/>
                <a:gd name="T38" fmla="*/ 231 w 304"/>
                <a:gd name="T39" fmla="*/ 22 h 28"/>
                <a:gd name="T40" fmla="*/ 267 w 304"/>
                <a:gd name="T41" fmla="*/ 18 h 28"/>
                <a:gd name="T42" fmla="*/ 303 w 304"/>
                <a:gd name="T43" fmla="*/ 11 h 28"/>
                <a:gd name="T44" fmla="*/ 298 w 304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4"/>
                <a:gd name="T70" fmla="*/ 0 h 28"/>
                <a:gd name="T71" fmla="*/ 304 w 304"/>
                <a:gd name="T72" fmla="*/ 28 h 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4" h="28">
                  <a:moveTo>
                    <a:pt x="298" y="0"/>
                  </a:moveTo>
                  <a:lnTo>
                    <a:pt x="263" y="7"/>
                  </a:lnTo>
                  <a:lnTo>
                    <a:pt x="227" y="11"/>
                  </a:lnTo>
                  <a:lnTo>
                    <a:pt x="192" y="16"/>
                  </a:lnTo>
                  <a:lnTo>
                    <a:pt x="155" y="18"/>
                  </a:lnTo>
                  <a:lnTo>
                    <a:pt x="124" y="20"/>
                  </a:lnTo>
                  <a:lnTo>
                    <a:pt x="93" y="20"/>
                  </a:lnTo>
                  <a:lnTo>
                    <a:pt x="63" y="20"/>
                  </a:lnTo>
                  <a:lnTo>
                    <a:pt x="38" y="18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38" y="20"/>
                  </a:lnTo>
                  <a:lnTo>
                    <a:pt x="65" y="22"/>
                  </a:lnTo>
                  <a:lnTo>
                    <a:pt x="93" y="24"/>
                  </a:lnTo>
                  <a:lnTo>
                    <a:pt x="124" y="27"/>
                  </a:lnTo>
                  <a:lnTo>
                    <a:pt x="158" y="27"/>
                  </a:lnTo>
                  <a:lnTo>
                    <a:pt x="194" y="24"/>
                  </a:lnTo>
                  <a:lnTo>
                    <a:pt x="231" y="22"/>
                  </a:lnTo>
                  <a:lnTo>
                    <a:pt x="267" y="18"/>
                  </a:lnTo>
                  <a:lnTo>
                    <a:pt x="303" y="11"/>
                  </a:lnTo>
                  <a:lnTo>
                    <a:pt x="298" y="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8" name="Freeform 255"/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>
                <a:gd name="T0" fmla="*/ 175 w 176"/>
                <a:gd name="T1" fmla="*/ 265 h 315"/>
                <a:gd name="T2" fmla="*/ 172 w 176"/>
                <a:gd name="T3" fmla="*/ 253 h 315"/>
                <a:gd name="T4" fmla="*/ 168 w 176"/>
                <a:gd name="T5" fmla="*/ 237 h 315"/>
                <a:gd name="T6" fmla="*/ 166 w 176"/>
                <a:gd name="T7" fmla="*/ 223 h 315"/>
                <a:gd name="T8" fmla="*/ 163 w 176"/>
                <a:gd name="T9" fmla="*/ 206 h 315"/>
                <a:gd name="T10" fmla="*/ 159 w 176"/>
                <a:gd name="T11" fmla="*/ 191 h 315"/>
                <a:gd name="T12" fmla="*/ 158 w 176"/>
                <a:gd name="T13" fmla="*/ 175 h 315"/>
                <a:gd name="T14" fmla="*/ 156 w 176"/>
                <a:gd name="T15" fmla="*/ 161 h 315"/>
                <a:gd name="T16" fmla="*/ 151 w 176"/>
                <a:gd name="T17" fmla="*/ 147 h 315"/>
                <a:gd name="T18" fmla="*/ 147 w 176"/>
                <a:gd name="T19" fmla="*/ 132 h 315"/>
                <a:gd name="T20" fmla="*/ 140 w 176"/>
                <a:gd name="T21" fmla="*/ 120 h 315"/>
                <a:gd name="T22" fmla="*/ 140 w 176"/>
                <a:gd name="T23" fmla="*/ 120 h 315"/>
                <a:gd name="T24" fmla="*/ 134 w 176"/>
                <a:gd name="T25" fmla="*/ 107 h 315"/>
                <a:gd name="T26" fmla="*/ 126 w 176"/>
                <a:gd name="T27" fmla="*/ 92 h 315"/>
                <a:gd name="T28" fmla="*/ 113 w 176"/>
                <a:gd name="T29" fmla="*/ 80 h 315"/>
                <a:gd name="T30" fmla="*/ 101 w 176"/>
                <a:gd name="T31" fmla="*/ 65 h 315"/>
                <a:gd name="T32" fmla="*/ 85 w 176"/>
                <a:gd name="T33" fmla="*/ 52 h 315"/>
                <a:gd name="T34" fmla="*/ 71 w 176"/>
                <a:gd name="T35" fmla="*/ 39 h 315"/>
                <a:gd name="T36" fmla="*/ 52 w 176"/>
                <a:gd name="T37" fmla="*/ 27 h 315"/>
                <a:gd name="T38" fmla="*/ 35 w 176"/>
                <a:gd name="T39" fmla="*/ 16 h 315"/>
                <a:gd name="T40" fmla="*/ 18 w 176"/>
                <a:gd name="T41" fmla="*/ 8 h 315"/>
                <a:gd name="T42" fmla="*/ 0 w 176"/>
                <a:gd name="T43" fmla="*/ 0 h 315"/>
                <a:gd name="T44" fmla="*/ 0 w 176"/>
                <a:gd name="T45" fmla="*/ 0 h 315"/>
                <a:gd name="T46" fmla="*/ 0 w 176"/>
                <a:gd name="T47" fmla="*/ 2 h 315"/>
                <a:gd name="T48" fmla="*/ 0 w 176"/>
                <a:gd name="T49" fmla="*/ 8 h 315"/>
                <a:gd name="T50" fmla="*/ 2 w 176"/>
                <a:gd name="T51" fmla="*/ 16 h 315"/>
                <a:gd name="T52" fmla="*/ 2 w 176"/>
                <a:gd name="T53" fmla="*/ 25 h 315"/>
                <a:gd name="T54" fmla="*/ 2 w 176"/>
                <a:gd name="T55" fmla="*/ 37 h 315"/>
                <a:gd name="T56" fmla="*/ 4 w 176"/>
                <a:gd name="T57" fmla="*/ 50 h 315"/>
                <a:gd name="T58" fmla="*/ 4 w 176"/>
                <a:gd name="T59" fmla="*/ 62 h 315"/>
                <a:gd name="T60" fmla="*/ 6 w 176"/>
                <a:gd name="T61" fmla="*/ 76 h 315"/>
                <a:gd name="T62" fmla="*/ 6 w 176"/>
                <a:gd name="T63" fmla="*/ 85 h 315"/>
                <a:gd name="T64" fmla="*/ 8 w 176"/>
                <a:gd name="T65" fmla="*/ 96 h 315"/>
                <a:gd name="T66" fmla="*/ 8 w 176"/>
                <a:gd name="T67" fmla="*/ 96 h 315"/>
                <a:gd name="T68" fmla="*/ 8 w 176"/>
                <a:gd name="T69" fmla="*/ 109 h 315"/>
                <a:gd name="T70" fmla="*/ 9 w 176"/>
                <a:gd name="T71" fmla="*/ 120 h 315"/>
                <a:gd name="T72" fmla="*/ 14 w 176"/>
                <a:gd name="T73" fmla="*/ 132 h 315"/>
                <a:gd name="T74" fmla="*/ 16 w 176"/>
                <a:gd name="T75" fmla="*/ 147 h 315"/>
                <a:gd name="T76" fmla="*/ 20 w 176"/>
                <a:gd name="T77" fmla="*/ 159 h 315"/>
                <a:gd name="T78" fmla="*/ 25 w 176"/>
                <a:gd name="T79" fmla="*/ 172 h 315"/>
                <a:gd name="T80" fmla="*/ 31 w 176"/>
                <a:gd name="T81" fmla="*/ 185 h 315"/>
                <a:gd name="T82" fmla="*/ 35 w 176"/>
                <a:gd name="T83" fmla="*/ 198 h 315"/>
                <a:gd name="T84" fmla="*/ 41 w 176"/>
                <a:gd name="T85" fmla="*/ 208 h 315"/>
                <a:gd name="T86" fmla="*/ 48 w 176"/>
                <a:gd name="T87" fmla="*/ 217 h 315"/>
                <a:gd name="T88" fmla="*/ 48 w 176"/>
                <a:gd name="T89" fmla="*/ 217 h 315"/>
                <a:gd name="T90" fmla="*/ 57 w 176"/>
                <a:gd name="T91" fmla="*/ 225 h 315"/>
                <a:gd name="T92" fmla="*/ 64 w 176"/>
                <a:gd name="T93" fmla="*/ 235 h 315"/>
                <a:gd name="T94" fmla="*/ 75 w 176"/>
                <a:gd name="T95" fmla="*/ 246 h 315"/>
                <a:gd name="T96" fmla="*/ 88 w 176"/>
                <a:gd name="T97" fmla="*/ 256 h 315"/>
                <a:gd name="T98" fmla="*/ 101 w 176"/>
                <a:gd name="T99" fmla="*/ 267 h 315"/>
                <a:gd name="T100" fmla="*/ 113 w 176"/>
                <a:gd name="T101" fmla="*/ 278 h 315"/>
                <a:gd name="T102" fmla="*/ 128 w 176"/>
                <a:gd name="T103" fmla="*/ 290 h 315"/>
                <a:gd name="T104" fmla="*/ 140 w 176"/>
                <a:gd name="T105" fmla="*/ 299 h 315"/>
                <a:gd name="T106" fmla="*/ 156 w 176"/>
                <a:gd name="T107" fmla="*/ 307 h 315"/>
                <a:gd name="T108" fmla="*/ 168 w 176"/>
                <a:gd name="T109" fmla="*/ 314 h 315"/>
                <a:gd name="T110" fmla="*/ 175 w 176"/>
                <a:gd name="T111" fmla="*/ 265 h 3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6"/>
                <a:gd name="T169" fmla="*/ 0 h 315"/>
                <a:gd name="T170" fmla="*/ 176 w 176"/>
                <a:gd name="T171" fmla="*/ 315 h 31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  <a:lnTo>
                    <a:pt x="175" y="26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9" name="Freeform 256"/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>
                <a:gd name="T0" fmla="*/ 175 w 176"/>
                <a:gd name="T1" fmla="*/ 265 h 315"/>
                <a:gd name="T2" fmla="*/ 172 w 176"/>
                <a:gd name="T3" fmla="*/ 253 h 315"/>
                <a:gd name="T4" fmla="*/ 168 w 176"/>
                <a:gd name="T5" fmla="*/ 237 h 315"/>
                <a:gd name="T6" fmla="*/ 166 w 176"/>
                <a:gd name="T7" fmla="*/ 223 h 315"/>
                <a:gd name="T8" fmla="*/ 163 w 176"/>
                <a:gd name="T9" fmla="*/ 206 h 315"/>
                <a:gd name="T10" fmla="*/ 159 w 176"/>
                <a:gd name="T11" fmla="*/ 191 h 315"/>
                <a:gd name="T12" fmla="*/ 158 w 176"/>
                <a:gd name="T13" fmla="*/ 175 h 315"/>
                <a:gd name="T14" fmla="*/ 156 w 176"/>
                <a:gd name="T15" fmla="*/ 161 h 315"/>
                <a:gd name="T16" fmla="*/ 151 w 176"/>
                <a:gd name="T17" fmla="*/ 147 h 315"/>
                <a:gd name="T18" fmla="*/ 147 w 176"/>
                <a:gd name="T19" fmla="*/ 132 h 315"/>
                <a:gd name="T20" fmla="*/ 140 w 176"/>
                <a:gd name="T21" fmla="*/ 120 h 315"/>
                <a:gd name="T22" fmla="*/ 140 w 176"/>
                <a:gd name="T23" fmla="*/ 120 h 315"/>
                <a:gd name="T24" fmla="*/ 134 w 176"/>
                <a:gd name="T25" fmla="*/ 107 h 315"/>
                <a:gd name="T26" fmla="*/ 126 w 176"/>
                <a:gd name="T27" fmla="*/ 92 h 315"/>
                <a:gd name="T28" fmla="*/ 113 w 176"/>
                <a:gd name="T29" fmla="*/ 80 h 315"/>
                <a:gd name="T30" fmla="*/ 101 w 176"/>
                <a:gd name="T31" fmla="*/ 65 h 315"/>
                <a:gd name="T32" fmla="*/ 85 w 176"/>
                <a:gd name="T33" fmla="*/ 52 h 315"/>
                <a:gd name="T34" fmla="*/ 71 w 176"/>
                <a:gd name="T35" fmla="*/ 39 h 315"/>
                <a:gd name="T36" fmla="*/ 52 w 176"/>
                <a:gd name="T37" fmla="*/ 27 h 315"/>
                <a:gd name="T38" fmla="*/ 35 w 176"/>
                <a:gd name="T39" fmla="*/ 16 h 315"/>
                <a:gd name="T40" fmla="*/ 18 w 176"/>
                <a:gd name="T41" fmla="*/ 8 h 315"/>
                <a:gd name="T42" fmla="*/ 0 w 176"/>
                <a:gd name="T43" fmla="*/ 0 h 315"/>
                <a:gd name="T44" fmla="*/ 0 w 176"/>
                <a:gd name="T45" fmla="*/ 0 h 315"/>
                <a:gd name="T46" fmla="*/ 0 w 176"/>
                <a:gd name="T47" fmla="*/ 2 h 315"/>
                <a:gd name="T48" fmla="*/ 0 w 176"/>
                <a:gd name="T49" fmla="*/ 8 h 315"/>
                <a:gd name="T50" fmla="*/ 2 w 176"/>
                <a:gd name="T51" fmla="*/ 16 h 315"/>
                <a:gd name="T52" fmla="*/ 2 w 176"/>
                <a:gd name="T53" fmla="*/ 25 h 315"/>
                <a:gd name="T54" fmla="*/ 2 w 176"/>
                <a:gd name="T55" fmla="*/ 37 h 315"/>
                <a:gd name="T56" fmla="*/ 4 w 176"/>
                <a:gd name="T57" fmla="*/ 50 h 315"/>
                <a:gd name="T58" fmla="*/ 4 w 176"/>
                <a:gd name="T59" fmla="*/ 62 h 315"/>
                <a:gd name="T60" fmla="*/ 6 w 176"/>
                <a:gd name="T61" fmla="*/ 76 h 315"/>
                <a:gd name="T62" fmla="*/ 6 w 176"/>
                <a:gd name="T63" fmla="*/ 85 h 315"/>
                <a:gd name="T64" fmla="*/ 8 w 176"/>
                <a:gd name="T65" fmla="*/ 96 h 315"/>
                <a:gd name="T66" fmla="*/ 8 w 176"/>
                <a:gd name="T67" fmla="*/ 96 h 315"/>
                <a:gd name="T68" fmla="*/ 8 w 176"/>
                <a:gd name="T69" fmla="*/ 109 h 315"/>
                <a:gd name="T70" fmla="*/ 9 w 176"/>
                <a:gd name="T71" fmla="*/ 120 h 315"/>
                <a:gd name="T72" fmla="*/ 14 w 176"/>
                <a:gd name="T73" fmla="*/ 132 h 315"/>
                <a:gd name="T74" fmla="*/ 16 w 176"/>
                <a:gd name="T75" fmla="*/ 147 h 315"/>
                <a:gd name="T76" fmla="*/ 20 w 176"/>
                <a:gd name="T77" fmla="*/ 159 h 315"/>
                <a:gd name="T78" fmla="*/ 25 w 176"/>
                <a:gd name="T79" fmla="*/ 172 h 315"/>
                <a:gd name="T80" fmla="*/ 31 w 176"/>
                <a:gd name="T81" fmla="*/ 185 h 315"/>
                <a:gd name="T82" fmla="*/ 35 w 176"/>
                <a:gd name="T83" fmla="*/ 198 h 315"/>
                <a:gd name="T84" fmla="*/ 41 w 176"/>
                <a:gd name="T85" fmla="*/ 208 h 315"/>
                <a:gd name="T86" fmla="*/ 48 w 176"/>
                <a:gd name="T87" fmla="*/ 217 h 315"/>
                <a:gd name="T88" fmla="*/ 48 w 176"/>
                <a:gd name="T89" fmla="*/ 217 h 315"/>
                <a:gd name="T90" fmla="*/ 57 w 176"/>
                <a:gd name="T91" fmla="*/ 225 h 315"/>
                <a:gd name="T92" fmla="*/ 64 w 176"/>
                <a:gd name="T93" fmla="*/ 235 h 315"/>
                <a:gd name="T94" fmla="*/ 75 w 176"/>
                <a:gd name="T95" fmla="*/ 246 h 315"/>
                <a:gd name="T96" fmla="*/ 88 w 176"/>
                <a:gd name="T97" fmla="*/ 256 h 315"/>
                <a:gd name="T98" fmla="*/ 101 w 176"/>
                <a:gd name="T99" fmla="*/ 267 h 315"/>
                <a:gd name="T100" fmla="*/ 113 w 176"/>
                <a:gd name="T101" fmla="*/ 278 h 315"/>
                <a:gd name="T102" fmla="*/ 128 w 176"/>
                <a:gd name="T103" fmla="*/ 290 h 315"/>
                <a:gd name="T104" fmla="*/ 140 w 176"/>
                <a:gd name="T105" fmla="*/ 299 h 315"/>
                <a:gd name="T106" fmla="*/ 156 w 176"/>
                <a:gd name="T107" fmla="*/ 307 h 315"/>
                <a:gd name="T108" fmla="*/ 168 w 176"/>
                <a:gd name="T109" fmla="*/ 314 h 31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6"/>
                <a:gd name="T166" fmla="*/ 0 h 315"/>
                <a:gd name="T167" fmla="*/ 176 w 176"/>
                <a:gd name="T168" fmla="*/ 315 h 31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0" name="Freeform 257"/>
            <p:cNvSpPr>
              <a:spLocks/>
            </p:cNvSpPr>
            <p:nvPr/>
          </p:nvSpPr>
          <p:spPr bwMode="auto">
            <a:xfrm>
              <a:off x="2579" y="2745"/>
              <a:ext cx="121" cy="204"/>
            </a:xfrm>
            <a:custGeom>
              <a:avLst/>
              <a:gdLst>
                <a:gd name="T0" fmla="*/ 108 w 121"/>
                <a:gd name="T1" fmla="*/ 203 h 204"/>
                <a:gd name="T2" fmla="*/ 101 w 121"/>
                <a:gd name="T3" fmla="*/ 195 h 204"/>
                <a:gd name="T4" fmla="*/ 92 w 121"/>
                <a:gd name="T5" fmla="*/ 186 h 204"/>
                <a:gd name="T6" fmla="*/ 83 w 121"/>
                <a:gd name="T7" fmla="*/ 176 h 204"/>
                <a:gd name="T8" fmla="*/ 75 w 121"/>
                <a:gd name="T9" fmla="*/ 165 h 204"/>
                <a:gd name="T10" fmla="*/ 67 w 121"/>
                <a:gd name="T11" fmla="*/ 154 h 204"/>
                <a:gd name="T12" fmla="*/ 60 w 121"/>
                <a:gd name="T13" fmla="*/ 147 h 204"/>
                <a:gd name="T14" fmla="*/ 52 w 121"/>
                <a:gd name="T15" fmla="*/ 136 h 204"/>
                <a:gd name="T16" fmla="*/ 46 w 121"/>
                <a:gd name="T17" fmla="*/ 126 h 204"/>
                <a:gd name="T18" fmla="*/ 39 w 121"/>
                <a:gd name="T19" fmla="*/ 117 h 204"/>
                <a:gd name="T20" fmla="*/ 35 w 121"/>
                <a:gd name="T21" fmla="*/ 110 h 204"/>
                <a:gd name="T22" fmla="*/ 35 w 121"/>
                <a:gd name="T23" fmla="*/ 110 h 204"/>
                <a:gd name="T24" fmla="*/ 31 w 121"/>
                <a:gd name="T25" fmla="*/ 103 h 204"/>
                <a:gd name="T26" fmla="*/ 27 w 121"/>
                <a:gd name="T27" fmla="*/ 94 h 204"/>
                <a:gd name="T28" fmla="*/ 23 w 121"/>
                <a:gd name="T29" fmla="*/ 85 h 204"/>
                <a:gd name="T30" fmla="*/ 20 w 121"/>
                <a:gd name="T31" fmla="*/ 73 h 204"/>
                <a:gd name="T32" fmla="*/ 16 w 121"/>
                <a:gd name="T33" fmla="*/ 62 h 204"/>
                <a:gd name="T34" fmla="*/ 12 w 121"/>
                <a:gd name="T35" fmla="*/ 50 h 204"/>
                <a:gd name="T36" fmla="*/ 9 w 121"/>
                <a:gd name="T37" fmla="*/ 37 h 204"/>
                <a:gd name="T38" fmla="*/ 6 w 121"/>
                <a:gd name="T39" fmla="*/ 25 h 204"/>
                <a:gd name="T40" fmla="*/ 2 w 121"/>
                <a:gd name="T41" fmla="*/ 12 h 204"/>
                <a:gd name="T42" fmla="*/ 0 w 121"/>
                <a:gd name="T43" fmla="*/ 0 h 204"/>
                <a:gd name="T44" fmla="*/ 0 w 121"/>
                <a:gd name="T45" fmla="*/ 0 h 204"/>
                <a:gd name="T46" fmla="*/ 4 w 121"/>
                <a:gd name="T47" fmla="*/ 12 h 204"/>
                <a:gd name="T48" fmla="*/ 6 w 121"/>
                <a:gd name="T49" fmla="*/ 25 h 204"/>
                <a:gd name="T50" fmla="*/ 12 w 121"/>
                <a:gd name="T51" fmla="*/ 37 h 204"/>
                <a:gd name="T52" fmla="*/ 16 w 121"/>
                <a:gd name="T53" fmla="*/ 50 h 204"/>
                <a:gd name="T54" fmla="*/ 20 w 121"/>
                <a:gd name="T55" fmla="*/ 62 h 204"/>
                <a:gd name="T56" fmla="*/ 27 w 121"/>
                <a:gd name="T57" fmla="*/ 73 h 204"/>
                <a:gd name="T58" fmla="*/ 31 w 121"/>
                <a:gd name="T59" fmla="*/ 85 h 204"/>
                <a:gd name="T60" fmla="*/ 37 w 121"/>
                <a:gd name="T61" fmla="*/ 94 h 204"/>
                <a:gd name="T62" fmla="*/ 41 w 121"/>
                <a:gd name="T63" fmla="*/ 103 h 204"/>
                <a:gd name="T64" fmla="*/ 46 w 121"/>
                <a:gd name="T65" fmla="*/ 110 h 204"/>
                <a:gd name="T66" fmla="*/ 46 w 121"/>
                <a:gd name="T67" fmla="*/ 110 h 204"/>
                <a:gd name="T68" fmla="*/ 50 w 121"/>
                <a:gd name="T69" fmla="*/ 117 h 204"/>
                <a:gd name="T70" fmla="*/ 57 w 121"/>
                <a:gd name="T71" fmla="*/ 126 h 204"/>
                <a:gd name="T72" fmla="*/ 62 w 121"/>
                <a:gd name="T73" fmla="*/ 136 h 204"/>
                <a:gd name="T74" fmla="*/ 71 w 121"/>
                <a:gd name="T75" fmla="*/ 147 h 204"/>
                <a:gd name="T76" fmla="*/ 80 w 121"/>
                <a:gd name="T77" fmla="*/ 154 h 204"/>
                <a:gd name="T78" fmla="*/ 88 w 121"/>
                <a:gd name="T79" fmla="*/ 165 h 204"/>
                <a:gd name="T80" fmla="*/ 96 w 121"/>
                <a:gd name="T81" fmla="*/ 176 h 204"/>
                <a:gd name="T82" fmla="*/ 105 w 121"/>
                <a:gd name="T83" fmla="*/ 186 h 204"/>
                <a:gd name="T84" fmla="*/ 113 w 121"/>
                <a:gd name="T85" fmla="*/ 195 h 204"/>
                <a:gd name="T86" fmla="*/ 120 w 121"/>
                <a:gd name="T87" fmla="*/ 203 h 204"/>
                <a:gd name="T88" fmla="*/ 108 w 121"/>
                <a:gd name="T89" fmla="*/ 203 h 20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1"/>
                <a:gd name="T136" fmla="*/ 0 h 204"/>
                <a:gd name="T137" fmla="*/ 121 w 121"/>
                <a:gd name="T138" fmla="*/ 204 h 20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1" h="204">
                  <a:moveTo>
                    <a:pt x="108" y="203"/>
                  </a:moveTo>
                  <a:lnTo>
                    <a:pt x="101" y="195"/>
                  </a:lnTo>
                  <a:lnTo>
                    <a:pt x="92" y="186"/>
                  </a:lnTo>
                  <a:lnTo>
                    <a:pt x="83" y="176"/>
                  </a:lnTo>
                  <a:lnTo>
                    <a:pt x="75" y="165"/>
                  </a:lnTo>
                  <a:lnTo>
                    <a:pt x="67" y="154"/>
                  </a:lnTo>
                  <a:lnTo>
                    <a:pt x="60" y="147"/>
                  </a:lnTo>
                  <a:lnTo>
                    <a:pt x="52" y="136"/>
                  </a:lnTo>
                  <a:lnTo>
                    <a:pt x="46" y="126"/>
                  </a:lnTo>
                  <a:lnTo>
                    <a:pt x="39" y="117"/>
                  </a:lnTo>
                  <a:lnTo>
                    <a:pt x="35" y="110"/>
                  </a:lnTo>
                  <a:lnTo>
                    <a:pt x="31" y="103"/>
                  </a:lnTo>
                  <a:lnTo>
                    <a:pt x="27" y="94"/>
                  </a:lnTo>
                  <a:lnTo>
                    <a:pt x="23" y="85"/>
                  </a:lnTo>
                  <a:lnTo>
                    <a:pt x="20" y="73"/>
                  </a:lnTo>
                  <a:lnTo>
                    <a:pt x="16" y="62"/>
                  </a:lnTo>
                  <a:lnTo>
                    <a:pt x="12" y="50"/>
                  </a:lnTo>
                  <a:lnTo>
                    <a:pt x="9" y="37"/>
                  </a:lnTo>
                  <a:lnTo>
                    <a:pt x="6" y="25"/>
                  </a:lnTo>
                  <a:lnTo>
                    <a:pt x="2" y="12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25"/>
                  </a:lnTo>
                  <a:lnTo>
                    <a:pt x="12" y="37"/>
                  </a:lnTo>
                  <a:lnTo>
                    <a:pt x="16" y="50"/>
                  </a:lnTo>
                  <a:lnTo>
                    <a:pt x="20" y="62"/>
                  </a:lnTo>
                  <a:lnTo>
                    <a:pt x="27" y="73"/>
                  </a:lnTo>
                  <a:lnTo>
                    <a:pt x="31" y="85"/>
                  </a:lnTo>
                  <a:lnTo>
                    <a:pt x="37" y="94"/>
                  </a:lnTo>
                  <a:lnTo>
                    <a:pt x="41" y="103"/>
                  </a:lnTo>
                  <a:lnTo>
                    <a:pt x="46" y="110"/>
                  </a:lnTo>
                  <a:lnTo>
                    <a:pt x="50" y="117"/>
                  </a:lnTo>
                  <a:lnTo>
                    <a:pt x="57" y="126"/>
                  </a:lnTo>
                  <a:lnTo>
                    <a:pt x="62" y="136"/>
                  </a:lnTo>
                  <a:lnTo>
                    <a:pt x="71" y="147"/>
                  </a:lnTo>
                  <a:lnTo>
                    <a:pt x="80" y="154"/>
                  </a:lnTo>
                  <a:lnTo>
                    <a:pt x="88" y="165"/>
                  </a:lnTo>
                  <a:lnTo>
                    <a:pt x="96" y="176"/>
                  </a:lnTo>
                  <a:lnTo>
                    <a:pt x="105" y="186"/>
                  </a:lnTo>
                  <a:lnTo>
                    <a:pt x="113" y="195"/>
                  </a:lnTo>
                  <a:lnTo>
                    <a:pt x="120" y="203"/>
                  </a:lnTo>
                  <a:lnTo>
                    <a:pt x="108" y="20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1" name="Freeform 258"/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>
                <a:gd name="T0" fmla="*/ 44 w 239"/>
                <a:gd name="T1" fmla="*/ 4 h 226"/>
                <a:gd name="T2" fmla="*/ 67 w 239"/>
                <a:gd name="T3" fmla="*/ 7 h 226"/>
                <a:gd name="T4" fmla="*/ 94 w 239"/>
                <a:gd name="T5" fmla="*/ 16 h 226"/>
                <a:gd name="T6" fmla="*/ 117 w 239"/>
                <a:gd name="T7" fmla="*/ 29 h 226"/>
                <a:gd name="T8" fmla="*/ 134 w 239"/>
                <a:gd name="T9" fmla="*/ 46 h 226"/>
                <a:gd name="T10" fmla="*/ 141 w 239"/>
                <a:gd name="T11" fmla="*/ 57 h 226"/>
                <a:gd name="T12" fmla="*/ 147 w 239"/>
                <a:gd name="T13" fmla="*/ 77 h 226"/>
                <a:gd name="T14" fmla="*/ 153 w 239"/>
                <a:gd name="T15" fmla="*/ 98 h 226"/>
                <a:gd name="T16" fmla="*/ 155 w 239"/>
                <a:gd name="T17" fmla="*/ 117 h 226"/>
                <a:gd name="T18" fmla="*/ 161 w 239"/>
                <a:gd name="T19" fmla="*/ 129 h 226"/>
                <a:gd name="T20" fmla="*/ 170 w 239"/>
                <a:gd name="T21" fmla="*/ 138 h 226"/>
                <a:gd name="T22" fmla="*/ 177 w 239"/>
                <a:gd name="T23" fmla="*/ 140 h 226"/>
                <a:gd name="T24" fmla="*/ 191 w 239"/>
                <a:gd name="T25" fmla="*/ 144 h 226"/>
                <a:gd name="T26" fmla="*/ 206 w 239"/>
                <a:gd name="T27" fmla="*/ 144 h 226"/>
                <a:gd name="T28" fmla="*/ 221 w 239"/>
                <a:gd name="T29" fmla="*/ 144 h 226"/>
                <a:gd name="T30" fmla="*/ 233 w 239"/>
                <a:gd name="T31" fmla="*/ 144 h 226"/>
                <a:gd name="T32" fmla="*/ 238 w 239"/>
                <a:gd name="T33" fmla="*/ 142 h 226"/>
                <a:gd name="T34" fmla="*/ 229 w 239"/>
                <a:gd name="T35" fmla="*/ 153 h 226"/>
                <a:gd name="T36" fmla="*/ 217 w 239"/>
                <a:gd name="T37" fmla="*/ 174 h 226"/>
                <a:gd name="T38" fmla="*/ 212 w 239"/>
                <a:gd name="T39" fmla="*/ 182 h 226"/>
                <a:gd name="T40" fmla="*/ 206 w 239"/>
                <a:gd name="T41" fmla="*/ 201 h 226"/>
                <a:gd name="T42" fmla="*/ 203 w 239"/>
                <a:gd name="T43" fmla="*/ 216 h 226"/>
                <a:gd name="T44" fmla="*/ 203 w 239"/>
                <a:gd name="T45" fmla="*/ 222 h 226"/>
                <a:gd name="T46" fmla="*/ 198 w 239"/>
                <a:gd name="T47" fmla="*/ 225 h 226"/>
                <a:gd name="T48" fmla="*/ 182 w 239"/>
                <a:gd name="T49" fmla="*/ 225 h 226"/>
                <a:gd name="T50" fmla="*/ 161 w 239"/>
                <a:gd name="T51" fmla="*/ 222 h 226"/>
                <a:gd name="T52" fmla="*/ 136 w 239"/>
                <a:gd name="T53" fmla="*/ 222 h 226"/>
                <a:gd name="T54" fmla="*/ 115 w 239"/>
                <a:gd name="T55" fmla="*/ 216 h 226"/>
                <a:gd name="T56" fmla="*/ 104 w 239"/>
                <a:gd name="T57" fmla="*/ 211 h 226"/>
                <a:gd name="T58" fmla="*/ 88 w 239"/>
                <a:gd name="T59" fmla="*/ 201 h 226"/>
                <a:gd name="T60" fmla="*/ 77 w 239"/>
                <a:gd name="T61" fmla="*/ 188 h 226"/>
                <a:gd name="T62" fmla="*/ 71 w 239"/>
                <a:gd name="T63" fmla="*/ 172 h 226"/>
                <a:gd name="T64" fmla="*/ 67 w 239"/>
                <a:gd name="T65" fmla="*/ 151 h 226"/>
                <a:gd name="T66" fmla="*/ 67 w 239"/>
                <a:gd name="T67" fmla="*/ 142 h 226"/>
                <a:gd name="T68" fmla="*/ 65 w 239"/>
                <a:gd name="T69" fmla="*/ 121 h 226"/>
                <a:gd name="T70" fmla="*/ 62 w 239"/>
                <a:gd name="T71" fmla="*/ 98 h 226"/>
                <a:gd name="T72" fmla="*/ 58 w 239"/>
                <a:gd name="T73" fmla="*/ 80 h 226"/>
                <a:gd name="T74" fmla="*/ 51 w 239"/>
                <a:gd name="T75" fmla="*/ 62 h 226"/>
                <a:gd name="T76" fmla="*/ 39 w 239"/>
                <a:gd name="T77" fmla="*/ 52 h 226"/>
                <a:gd name="T78" fmla="*/ 26 w 239"/>
                <a:gd name="T79" fmla="*/ 46 h 226"/>
                <a:gd name="T80" fmla="*/ 7 w 239"/>
                <a:gd name="T81" fmla="*/ 27 h 226"/>
                <a:gd name="T82" fmla="*/ 0 w 239"/>
                <a:gd name="T83" fmla="*/ 18 h 2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9"/>
                <a:gd name="T127" fmla="*/ 0 h 226"/>
                <a:gd name="T128" fmla="*/ 239 w 239"/>
                <a:gd name="T129" fmla="*/ 226 h 22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3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2" name="Freeform 259"/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>
                <a:gd name="T0" fmla="*/ 44 w 239"/>
                <a:gd name="T1" fmla="*/ 4 h 226"/>
                <a:gd name="T2" fmla="*/ 67 w 239"/>
                <a:gd name="T3" fmla="*/ 7 h 226"/>
                <a:gd name="T4" fmla="*/ 94 w 239"/>
                <a:gd name="T5" fmla="*/ 16 h 226"/>
                <a:gd name="T6" fmla="*/ 117 w 239"/>
                <a:gd name="T7" fmla="*/ 29 h 226"/>
                <a:gd name="T8" fmla="*/ 134 w 239"/>
                <a:gd name="T9" fmla="*/ 46 h 226"/>
                <a:gd name="T10" fmla="*/ 141 w 239"/>
                <a:gd name="T11" fmla="*/ 57 h 226"/>
                <a:gd name="T12" fmla="*/ 147 w 239"/>
                <a:gd name="T13" fmla="*/ 77 h 226"/>
                <a:gd name="T14" fmla="*/ 153 w 239"/>
                <a:gd name="T15" fmla="*/ 98 h 226"/>
                <a:gd name="T16" fmla="*/ 155 w 239"/>
                <a:gd name="T17" fmla="*/ 117 h 226"/>
                <a:gd name="T18" fmla="*/ 161 w 239"/>
                <a:gd name="T19" fmla="*/ 129 h 226"/>
                <a:gd name="T20" fmla="*/ 170 w 239"/>
                <a:gd name="T21" fmla="*/ 138 h 226"/>
                <a:gd name="T22" fmla="*/ 177 w 239"/>
                <a:gd name="T23" fmla="*/ 140 h 226"/>
                <a:gd name="T24" fmla="*/ 191 w 239"/>
                <a:gd name="T25" fmla="*/ 144 h 226"/>
                <a:gd name="T26" fmla="*/ 206 w 239"/>
                <a:gd name="T27" fmla="*/ 144 h 226"/>
                <a:gd name="T28" fmla="*/ 221 w 239"/>
                <a:gd name="T29" fmla="*/ 144 h 226"/>
                <a:gd name="T30" fmla="*/ 233 w 239"/>
                <a:gd name="T31" fmla="*/ 144 h 226"/>
                <a:gd name="T32" fmla="*/ 238 w 239"/>
                <a:gd name="T33" fmla="*/ 142 h 226"/>
                <a:gd name="T34" fmla="*/ 229 w 239"/>
                <a:gd name="T35" fmla="*/ 153 h 226"/>
                <a:gd name="T36" fmla="*/ 217 w 239"/>
                <a:gd name="T37" fmla="*/ 174 h 226"/>
                <a:gd name="T38" fmla="*/ 212 w 239"/>
                <a:gd name="T39" fmla="*/ 182 h 226"/>
                <a:gd name="T40" fmla="*/ 206 w 239"/>
                <a:gd name="T41" fmla="*/ 201 h 226"/>
                <a:gd name="T42" fmla="*/ 203 w 239"/>
                <a:gd name="T43" fmla="*/ 216 h 226"/>
                <a:gd name="T44" fmla="*/ 203 w 239"/>
                <a:gd name="T45" fmla="*/ 222 h 226"/>
                <a:gd name="T46" fmla="*/ 198 w 239"/>
                <a:gd name="T47" fmla="*/ 225 h 226"/>
                <a:gd name="T48" fmla="*/ 182 w 239"/>
                <a:gd name="T49" fmla="*/ 225 h 226"/>
                <a:gd name="T50" fmla="*/ 161 w 239"/>
                <a:gd name="T51" fmla="*/ 222 h 226"/>
                <a:gd name="T52" fmla="*/ 136 w 239"/>
                <a:gd name="T53" fmla="*/ 222 h 226"/>
                <a:gd name="T54" fmla="*/ 115 w 239"/>
                <a:gd name="T55" fmla="*/ 216 h 226"/>
                <a:gd name="T56" fmla="*/ 104 w 239"/>
                <a:gd name="T57" fmla="*/ 211 h 226"/>
                <a:gd name="T58" fmla="*/ 88 w 239"/>
                <a:gd name="T59" fmla="*/ 201 h 226"/>
                <a:gd name="T60" fmla="*/ 77 w 239"/>
                <a:gd name="T61" fmla="*/ 188 h 226"/>
                <a:gd name="T62" fmla="*/ 71 w 239"/>
                <a:gd name="T63" fmla="*/ 172 h 226"/>
                <a:gd name="T64" fmla="*/ 67 w 239"/>
                <a:gd name="T65" fmla="*/ 151 h 226"/>
                <a:gd name="T66" fmla="*/ 67 w 239"/>
                <a:gd name="T67" fmla="*/ 142 h 226"/>
                <a:gd name="T68" fmla="*/ 65 w 239"/>
                <a:gd name="T69" fmla="*/ 121 h 226"/>
                <a:gd name="T70" fmla="*/ 62 w 239"/>
                <a:gd name="T71" fmla="*/ 98 h 226"/>
                <a:gd name="T72" fmla="*/ 58 w 239"/>
                <a:gd name="T73" fmla="*/ 80 h 226"/>
                <a:gd name="T74" fmla="*/ 51 w 239"/>
                <a:gd name="T75" fmla="*/ 62 h 226"/>
                <a:gd name="T76" fmla="*/ 39 w 239"/>
                <a:gd name="T77" fmla="*/ 52 h 226"/>
                <a:gd name="T78" fmla="*/ 26 w 239"/>
                <a:gd name="T79" fmla="*/ 46 h 226"/>
                <a:gd name="T80" fmla="*/ 7 w 239"/>
                <a:gd name="T81" fmla="*/ 27 h 226"/>
                <a:gd name="T82" fmla="*/ 0 w 239"/>
                <a:gd name="T83" fmla="*/ 18 h 2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9"/>
                <a:gd name="T127" fmla="*/ 0 h 226"/>
                <a:gd name="T128" fmla="*/ 239 w 239"/>
                <a:gd name="T129" fmla="*/ 226 h 22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3" name="Freeform 260"/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>
                <a:gd name="T0" fmla="*/ 15 w 214"/>
                <a:gd name="T1" fmla="*/ 68 h 260"/>
                <a:gd name="T2" fmla="*/ 36 w 214"/>
                <a:gd name="T3" fmla="*/ 50 h 260"/>
                <a:gd name="T4" fmla="*/ 59 w 214"/>
                <a:gd name="T5" fmla="*/ 29 h 260"/>
                <a:gd name="T6" fmla="*/ 72 w 214"/>
                <a:gd name="T7" fmla="*/ 19 h 260"/>
                <a:gd name="T8" fmla="*/ 98 w 214"/>
                <a:gd name="T9" fmla="*/ 4 h 260"/>
                <a:gd name="T10" fmla="*/ 122 w 214"/>
                <a:gd name="T11" fmla="*/ 0 h 260"/>
                <a:gd name="T12" fmla="*/ 135 w 214"/>
                <a:gd name="T13" fmla="*/ 2 h 260"/>
                <a:gd name="T14" fmla="*/ 162 w 214"/>
                <a:gd name="T15" fmla="*/ 19 h 260"/>
                <a:gd name="T16" fmla="*/ 178 w 214"/>
                <a:gd name="T17" fmla="*/ 48 h 260"/>
                <a:gd name="T18" fmla="*/ 178 w 214"/>
                <a:gd name="T19" fmla="*/ 57 h 260"/>
                <a:gd name="T20" fmla="*/ 178 w 214"/>
                <a:gd name="T21" fmla="*/ 75 h 260"/>
                <a:gd name="T22" fmla="*/ 174 w 214"/>
                <a:gd name="T23" fmla="*/ 94 h 260"/>
                <a:gd name="T24" fmla="*/ 173 w 214"/>
                <a:gd name="T25" fmla="*/ 111 h 260"/>
                <a:gd name="T26" fmla="*/ 173 w 214"/>
                <a:gd name="T27" fmla="*/ 124 h 260"/>
                <a:gd name="T28" fmla="*/ 174 w 214"/>
                <a:gd name="T29" fmla="*/ 130 h 260"/>
                <a:gd name="T30" fmla="*/ 183 w 214"/>
                <a:gd name="T31" fmla="*/ 141 h 260"/>
                <a:gd name="T32" fmla="*/ 194 w 214"/>
                <a:gd name="T33" fmla="*/ 153 h 260"/>
                <a:gd name="T34" fmla="*/ 204 w 214"/>
                <a:gd name="T35" fmla="*/ 167 h 260"/>
                <a:gd name="T36" fmla="*/ 213 w 214"/>
                <a:gd name="T37" fmla="*/ 183 h 260"/>
                <a:gd name="T38" fmla="*/ 213 w 214"/>
                <a:gd name="T39" fmla="*/ 199 h 260"/>
                <a:gd name="T40" fmla="*/ 206 w 214"/>
                <a:gd name="T41" fmla="*/ 216 h 260"/>
                <a:gd name="T42" fmla="*/ 189 w 214"/>
                <a:gd name="T43" fmla="*/ 241 h 260"/>
                <a:gd name="T44" fmla="*/ 160 w 214"/>
                <a:gd name="T45" fmla="*/ 256 h 260"/>
                <a:gd name="T46" fmla="*/ 149 w 214"/>
                <a:gd name="T47" fmla="*/ 259 h 260"/>
                <a:gd name="T48" fmla="*/ 130 w 214"/>
                <a:gd name="T49" fmla="*/ 256 h 260"/>
                <a:gd name="T50" fmla="*/ 109 w 214"/>
                <a:gd name="T51" fmla="*/ 250 h 260"/>
                <a:gd name="T52" fmla="*/ 88 w 214"/>
                <a:gd name="T53" fmla="*/ 241 h 260"/>
                <a:gd name="T54" fmla="*/ 72 w 214"/>
                <a:gd name="T55" fmla="*/ 231 h 260"/>
                <a:gd name="T56" fmla="*/ 63 w 214"/>
                <a:gd name="T57" fmla="*/ 227 h 260"/>
                <a:gd name="T58" fmla="*/ 36 w 214"/>
                <a:gd name="T59" fmla="*/ 215 h 260"/>
                <a:gd name="T60" fmla="*/ 13 w 214"/>
                <a:gd name="T61" fmla="*/ 212 h 260"/>
                <a:gd name="T62" fmla="*/ 0 w 214"/>
                <a:gd name="T63" fmla="*/ 71 h 2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4"/>
                <a:gd name="T97" fmla="*/ 0 h 260"/>
                <a:gd name="T98" fmla="*/ 214 w 214"/>
                <a:gd name="T99" fmla="*/ 260 h 2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4" name="Freeform 261"/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>
                <a:gd name="T0" fmla="*/ 0 w 214"/>
                <a:gd name="T1" fmla="*/ 71 h 260"/>
                <a:gd name="T2" fmla="*/ 15 w 214"/>
                <a:gd name="T3" fmla="*/ 68 h 260"/>
                <a:gd name="T4" fmla="*/ 25 w 214"/>
                <a:gd name="T5" fmla="*/ 59 h 260"/>
                <a:gd name="T6" fmla="*/ 36 w 214"/>
                <a:gd name="T7" fmla="*/ 50 h 260"/>
                <a:gd name="T8" fmla="*/ 47 w 214"/>
                <a:gd name="T9" fmla="*/ 42 h 260"/>
                <a:gd name="T10" fmla="*/ 59 w 214"/>
                <a:gd name="T11" fmla="*/ 29 h 260"/>
                <a:gd name="T12" fmla="*/ 59 w 214"/>
                <a:gd name="T13" fmla="*/ 29 h 260"/>
                <a:gd name="T14" fmla="*/ 72 w 214"/>
                <a:gd name="T15" fmla="*/ 19 h 260"/>
                <a:gd name="T16" fmla="*/ 86 w 214"/>
                <a:gd name="T17" fmla="*/ 10 h 260"/>
                <a:gd name="T18" fmla="*/ 98 w 214"/>
                <a:gd name="T19" fmla="*/ 4 h 260"/>
                <a:gd name="T20" fmla="*/ 111 w 214"/>
                <a:gd name="T21" fmla="*/ 2 h 260"/>
                <a:gd name="T22" fmla="*/ 122 w 214"/>
                <a:gd name="T23" fmla="*/ 0 h 260"/>
                <a:gd name="T24" fmla="*/ 122 w 214"/>
                <a:gd name="T25" fmla="*/ 0 h 260"/>
                <a:gd name="T26" fmla="*/ 135 w 214"/>
                <a:gd name="T27" fmla="*/ 2 h 260"/>
                <a:gd name="T28" fmla="*/ 149 w 214"/>
                <a:gd name="T29" fmla="*/ 8 h 260"/>
                <a:gd name="T30" fmla="*/ 162 w 214"/>
                <a:gd name="T31" fmla="*/ 19 h 260"/>
                <a:gd name="T32" fmla="*/ 173 w 214"/>
                <a:gd name="T33" fmla="*/ 31 h 260"/>
                <a:gd name="T34" fmla="*/ 178 w 214"/>
                <a:gd name="T35" fmla="*/ 48 h 260"/>
                <a:gd name="T36" fmla="*/ 178 w 214"/>
                <a:gd name="T37" fmla="*/ 48 h 260"/>
                <a:gd name="T38" fmla="*/ 178 w 214"/>
                <a:gd name="T39" fmla="*/ 57 h 260"/>
                <a:gd name="T40" fmla="*/ 178 w 214"/>
                <a:gd name="T41" fmla="*/ 68 h 260"/>
                <a:gd name="T42" fmla="*/ 178 w 214"/>
                <a:gd name="T43" fmla="*/ 75 h 260"/>
                <a:gd name="T44" fmla="*/ 176 w 214"/>
                <a:gd name="T45" fmla="*/ 86 h 260"/>
                <a:gd name="T46" fmla="*/ 174 w 214"/>
                <a:gd name="T47" fmla="*/ 94 h 260"/>
                <a:gd name="T48" fmla="*/ 174 w 214"/>
                <a:gd name="T49" fmla="*/ 103 h 260"/>
                <a:gd name="T50" fmla="*/ 173 w 214"/>
                <a:gd name="T51" fmla="*/ 111 h 260"/>
                <a:gd name="T52" fmla="*/ 173 w 214"/>
                <a:gd name="T53" fmla="*/ 118 h 260"/>
                <a:gd name="T54" fmla="*/ 173 w 214"/>
                <a:gd name="T55" fmla="*/ 124 h 260"/>
                <a:gd name="T56" fmla="*/ 174 w 214"/>
                <a:gd name="T57" fmla="*/ 130 h 260"/>
                <a:gd name="T58" fmla="*/ 174 w 214"/>
                <a:gd name="T59" fmla="*/ 130 h 260"/>
                <a:gd name="T60" fmla="*/ 178 w 214"/>
                <a:gd name="T61" fmla="*/ 134 h 260"/>
                <a:gd name="T62" fmla="*/ 183 w 214"/>
                <a:gd name="T63" fmla="*/ 141 h 260"/>
                <a:gd name="T64" fmla="*/ 187 w 214"/>
                <a:gd name="T65" fmla="*/ 147 h 260"/>
                <a:gd name="T66" fmla="*/ 194 w 214"/>
                <a:gd name="T67" fmla="*/ 153 h 260"/>
                <a:gd name="T68" fmla="*/ 199 w 214"/>
                <a:gd name="T69" fmla="*/ 160 h 260"/>
                <a:gd name="T70" fmla="*/ 204 w 214"/>
                <a:gd name="T71" fmla="*/ 167 h 260"/>
                <a:gd name="T72" fmla="*/ 208 w 214"/>
                <a:gd name="T73" fmla="*/ 174 h 260"/>
                <a:gd name="T74" fmla="*/ 213 w 214"/>
                <a:gd name="T75" fmla="*/ 183 h 260"/>
                <a:gd name="T76" fmla="*/ 213 w 214"/>
                <a:gd name="T77" fmla="*/ 190 h 260"/>
                <a:gd name="T78" fmla="*/ 213 w 214"/>
                <a:gd name="T79" fmla="*/ 199 h 260"/>
                <a:gd name="T80" fmla="*/ 213 w 214"/>
                <a:gd name="T81" fmla="*/ 199 h 260"/>
                <a:gd name="T82" fmla="*/ 206 w 214"/>
                <a:gd name="T83" fmla="*/ 216 h 260"/>
                <a:gd name="T84" fmla="*/ 199 w 214"/>
                <a:gd name="T85" fmla="*/ 231 h 260"/>
                <a:gd name="T86" fmla="*/ 189 w 214"/>
                <a:gd name="T87" fmla="*/ 241 h 260"/>
                <a:gd name="T88" fmla="*/ 174 w 214"/>
                <a:gd name="T89" fmla="*/ 250 h 260"/>
                <a:gd name="T90" fmla="*/ 160 w 214"/>
                <a:gd name="T91" fmla="*/ 256 h 260"/>
                <a:gd name="T92" fmla="*/ 160 w 214"/>
                <a:gd name="T93" fmla="*/ 256 h 260"/>
                <a:gd name="T94" fmla="*/ 149 w 214"/>
                <a:gd name="T95" fmla="*/ 259 h 260"/>
                <a:gd name="T96" fmla="*/ 141 w 214"/>
                <a:gd name="T97" fmla="*/ 259 h 260"/>
                <a:gd name="T98" fmla="*/ 130 w 214"/>
                <a:gd name="T99" fmla="*/ 256 h 260"/>
                <a:gd name="T100" fmla="*/ 120 w 214"/>
                <a:gd name="T101" fmla="*/ 254 h 260"/>
                <a:gd name="T102" fmla="*/ 109 w 214"/>
                <a:gd name="T103" fmla="*/ 250 h 260"/>
                <a:gd name="T104" fmla="*/ 98 w 214"/>
                <a:gd name="T105" fmla="*/ 245 h 260"/>
                <a:gd name="T106" fmla="*/ 88 w 214"/>
                <a:gd name="T107" fmla="*/ 241 h 260"/>
                <a:gd name="T108" fmla="*/ 80 w 214"/>
                <a:gd name="T109" fmla="*/ 235 h 260"/>
                <a:gd name="T110" fmla="*/ 72 w 214"/>
                <a:gd name="T111" fmla="*/ 231 h 260"/>
                <a:gd name="T112" fmla="*/ 63 w 214"/>
                <a:gd name="T113" fmla="*/ 227 h 260"/>
                <a:gd name="T114" fmla="*/ 63 w 214"/>
                <a:gd name="T115" fmla="*/ 227 h 260"/>
                <a:gd name="T116" fmla="*/ 50 w 214"/>
                <a:gd name="T117" fmla="*/ 218 h 260"/>
                <a:gd name="T118" fmla="*/ 36 w 214"/>
                <a:gd name="T119" fmla="*/ 215 h 260"/>
                <a:gd name="T120" fmla="*/ 23 w 214"/>
                <a:gd name="T121" fmla="*/ 212 h 260"/>
                <a:gd name="T122" fmla="*/ 13 w 214"/>
                <a:gd name="T123" fmla="*/ 212 h 260"/>
                <a:gd name="T124" fmla="*/ 4 w 214"/>
                <a:gd name="T125" fmla="*/ 212 h 2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4"/>
                <a:gd name="T190" fmla="*/ 0 h 260"/>
                <a:gd name="T191" fmla="*/ 214 w 214"/>
                <a:gd name="T192" fmla="*/ 260 h 2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5" name="Freeform 262"/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>
                <a:gd name="T0" fmla="*/ 15 w 214"/>
                <a:gd name="T1" fmla="*/ 67 h 260"/>
                <a:gd name="T2" fmla="*/ 36 w 214"/>
                <a:gd name="T3" fmla="*/ 51 h 260"/>
                <a:gd name="T4" fmla="*/ 59 w 214"/>
                <a:gd name="T5" fmla="*/ 28 h 260"/>
                <a:gd name="T6" fmla="*/ 72 w 214"/>
                <a:gd name="T7" fmla="*/ 20 h 260"/>
                <a:gd name="T8" fmla="*/ 98 w 214"/>
                <a:gd name="T9" fmla="*/ 5 h 260"/>
                <a:gd name="T10" fmla="*/ 122 w 214"/>
                <a:gd name="T11" fmla="*/ 0 h 260"/>
                <a:gd name="T12" fmla="*/ 135 w 214"/>
                <a:gd name="T13" fmla="*/ 1 h 260"/>
                <a:gd name="T14" fmla="*/ 162 w 214"/>
                <a:gd name="T15" fmla="*/ 18 h 260"/>
                <a:gd name="T16" fmla="*/ 178 w 214"/>
                <a:gd name="T17" fmla="*/ 48 h 260"/>
                <a:gd name="T18" fmla="*/ 178 w 214"/>
                <a:gd name="T19" fmla="*/ 58 h 260"/>
                <a:gd name="T20" fmla="*/ 178 w 214"/>
                <a:gd name="T21" fmla="*/ 77 h 260"/>
                <a:gd name="T22" fmla="*/ 174 w 214"/>
                <a:gd name="T23" fmla="*/ 94 h 260"/>
                <a:gd name="T24" fmla="*/ 173 w 214"/>
                <a:gd name="T25" fmla="*/ 111 h 260"/>
                <a:gd name="T26" fmla="*/ 173 w 214"/>
                <a:gd name="T27" fmla="*/ 125 h 260"/>
                <a:gd name="T28" fmla="*/ 174 w 214"/>
                <a:gd name="T29" fmla="*/ 130 h 260"/>
                <a:gd name="T30" fmla="*/ 183 w 214"/>
                <a:gd name="T31" fmla="*/ 141 h 260"/>
                <a:gd name="T32" fmla="*/ 194 w 214"/>
                <a:gd name="T33" fmla="*/ 153 h 260"/>
                <a:gd name="T34" fmla="*/ 204 w 214"/>
                <a:gd name="T35" fmla="*/ 168 h 260"/>
                <a:gd name="T36" fmla="*/ 213 w 214"/>
                <a:gd name="T37" fmla="*/ 185 h 260"/>
                <a:gd name="T38" fmla="*/ 213 w 214"/>
                <a:gd name="T39" fmla="*/ 201 h 260"/>
                <a:gd name="T40" fmla="*/ 206 w 214"/>
                <a:gd name="T41" fmla="*/ 219 h 260"/>
                <a:gd name="T42" fmla="*/ 189 w 214"/>
                <a:gd name="T43" fmla="*/ 244 h 260"/>
                <a:gd name="T44" fmla="*/ 160 w 214"/>
                <a:gd name="T45" fmla="*/ 259 h 260"/>
                <a:gd name="T46" fmla="*/ 149 w 214"/>
                <a:gd name="T47" fmla="*/ 259 h 260"/>
                <a:gd name="T48" fmla="*/ 130 w 214"/>
                <a:gd name="T49" fmla="*/ 256 h 260"/>
                <a:gd name="T50" fmla="*/ 109 w 214"/>
                <a:gd name="T51" fmla="*/ 250 h 260"/>
                <a:gd name="T52" fmla="*/ 88 w 214"/>
                <a:gd name="T53" fmla="*/ 242 h 260"/>
                <a:gd name="T54" fmla="*/ 72 w 214"/>
                <a:gd name="T55" fmla="*/ 231 h 260"/>
                <a:gd name="T56" fmla="*/ 63 w 214"/>
                <a:gd name="T57" fmla="*/ 227 h 260"/>
                <a:gd name="T58" fmla="*/ 36 w 214"/>
                <a:gd name="T59" fmla="*/ 217 h 260"/>
                <a:gd name="T60" fmla="*/ 13 w 214"/>
                <a:gd name="T61" fmla="*/ 212 h 260"/>
                <a:gd name="T62" fmla="*/ 0 w 214"/>
                <a:gd name="T63" fmla="*/ 71 h 2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4"/>
                <a:gd name="T97" fmla="*/ 0 h 260"/>
                <a:gd name="T98" fmla="*/ 214 w 214"/>
                <a:gd name="T99" fmla="*/ 260 h 2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6" name="Freeform 263"/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>
                <a:gd name="T0" fmla="*/ 0 w 214"/>
                <a:gd name="T1" fmla="*/ 71 h 260"/>
                <a:gd name="T2" fmla="*/ 15 w 214"/>
                <a:gd name="T3" fmla="*/ 67 h 260"/>
                <a:gd name="T4" fmla="*/ 25 w 214"/>
                <a:gd name="T5" fmla="*/ 60 h 260"/>
                <a:gd name="T6" fmla="*/ 36 w 214"/>
                <a:gd name="T7" fmla="*/ 51 h 260"/>
                <a:gd name="T8" fmla="*/ 47 w 214"/>
                <a:gd name="T9" fmla="*/ 41 h 260"/>
                <a:gd name="T10" fmla="*/ 59 w 214"/>
                <a:gd name="T11" fmla="*/ 28 h 260"/>
                <a:gd name="T12" fmla="*/ 59 w 214"/>
                <a:gd name="T13" fmla="*/ 28 h 260"/>
                <a:gd name="T14" fmla="*/ 72 w 214"/>
                <a:gd name="T15" fmla="*/ 20 h 260"/>
                <a:gd name="T16" fmla="*/ 86 w 214"/>
                <a:gd name="T17" fmla="*/ 12 h 260"/>
                <a:gd name="T18" fmla="*/ 98 w 214"/>
                <a:gd name="T19" fmla="*/ 5 h 260"/>
                <a:gd name="T20" fmla="*/ 111 w 214"/>
                <a:gd name="T21" fmla="*/ 1 h 260"/>
                <a:gd name="T22" fmla="*/ 122 w 214"/>
                <a:gd name="T23" fmla="*/ 0 h 260"/>
                <a:gd name="T24" fmla="*/ 122 w 214"/>
                <a:gd name="T25" fmla="*/ 0 h 260"/>
                <a:gd name="T26" fmla="*/ 135 w 214"/>
                <a:gd name="T27" fmla="*/ 1 h 260"/>
                <a:gd name="T28" fmla="*/ 149 w 214"/>
                <a:gd name="T29" fmla="*/ 7 h 260"/>
                <a:gd name="T30" fmla="*/ 162 w 214"/>
                <a:gd name="T31" fmla="*/ 18 h 260"/>
                <a:gd name="T32" fmla="*/ 173 w 214"/>
                <a:gd name="T33" fmla="*/ 33 h 260"/>
                <a:gd name="T34" fmla="*/ 178 w 214"/>
                <a:gd name="T35" fmla="*/ 48 h 260"/>
                <a:gd name="T36" fmla="*/ 178 w 214"/>
                <a:gd name="T37" fmla="*/ 48 h 260"/>
                <a:gd name="T38" fmla="*/ 178 w 214"/>
                <a:gd name="T39" fmla="*/ 58 h 260"/>
                <a:gd name="T40" fmla="*/ 178 w 214"/>
                <a:gd name="T41" fmla="*/ 67 h 260"/>
                <a:gd name="T42" fmla="*/ 178 w 214"/>
                <a:gd name="T43" fmla="*/ 77 h 260"/>
                <a:gd name="T44" fmla="*/ 176 w 214"/>
                <a:gd name="T45" fmla="*/ 85 h 260"/>
                <a:gd name="T46" fmla="*/ 174 w 214"/>
                <a:gd name="T47" fmla="*/ 94 h 260"/>
                <a:gd name="T48" fmla="*/ 174 w 214"/>
                <a:gd name="T49" fmla="*/ 102 h 260"/>
                <a:gd name="T50" fmla="*/ 173 w 214"/>
                <a:gd name="T51" fmla="*/ 111 h 260"/>
                <a:gd name="T52" fmla="*/ 173 w 214"/>
                <a:gd name="T53" fmla="*/ 120 h 260"/>
                <a:gd name="T54" fmla="*/ 173 w 214"/>
                <a:gd name="T55" fmla="*/ 125 h 260"/>
                <a:gd name="T56" fmla="*/ 174 w 214"/>
                <a:gd name="T57" fmla="*/ 130 h 260"/>
                <a:gd name="T58" fmla="*/ 174 w 214"/>
                <a:gd name="T59" fmla="*/ 130 h 260"/>
                <a:gd name="T60" fmla="*/ 178 w 214"/>
                <a:gd name="T61" fmla="*/ 136 h 260"/>
                <a:gd name="T62" fmla="*/ 183 w 214"/>
                <a:gd name="T63" fmla="*/ 141 h 260"/>
                <a:gd name="T64" fmla="*/ 187 w 214"/>
                <a:gd name="T65" fmla="*/ 147 h 260"/>
                <a:gd name="T66" fmla="*/ 194 w 214"/>
                <a:gd name="T67" fmla="*/ 153 h 260"/>
                <a:gd name="T68" fmla="*/ 199 w 214"/>
                <a:gd name="T69" fmla="*/ 159 h 260"/>
                <a:gd name="T70" fmla="*/ 204 w 214"/>
                <a:gd name="T71" fmla="*/ 168 h 260"/>
                <a:gd name="T72" fmla="*/ 208 w 214"/>
                <a:gd name="T73" fmla="*/ 176 h 260"/>
                <a:gd name="T74" fmla="*/ 213 w 214"/>
                <a:gd name="T75" fmla="*/ 185 h 260"/>
                <a:gd name="T76" fmla="*/ 213 w 214"/>
                <a:gd name="T77" fmla="*/ 193 h 260"/>
                <a:gd name="T78" fmla="*/ 213 w 214"/>
                <a:gd name="T79" fmla="*/ 201 h 260"/>
                <a:gd name="T80" fmla="*/ 213 w 214"/>
                <a:gd name="T81" fmla="*/ 201 h 260"/>
                <a:gd name="T82" fmla="*/ 206 w 214"/>
                <a:gd name="T83" fmla="*/ 219 h 260"/>
                <a:gd name="T84" fmla="*/ 199 w 214"/>
                <a:gd name="T85" fmla="*/ 231 h 260"/>
                <a:gd name="T86" fmla="*/ 189 w 214"/>
                <a:gd name="T87" fmla="*/ 244 h 260"/>
                <a:gd name="T88" fmla="*/ 174 w 214"/>
                <a:gd name="T89" fmla="*/ 252 h 260"/>
                <a:gd name="T90" fmla="*/ 160 w 214"/>
                <a:gd name="T91" fmla="*/ 259 h 260"/>
                <a:gd name="T92" fmla="*/ 160 w 214"/>
                <a:gd name="T93" fmla="*/ 259 h 260"/>
                <a:gd name="T94" fmla="*/ 149 w 214"/>
                <a:gd name="T95" fmla="*/ 259 h 260"/>
                <a:gd name="T96" fmla="*/ 141 w 214"/>
                <a:gd name="T97" fmla="*/ 259 h 260"/>
                <a:gd name="T98" fmla="*/ 130 w 214"/>
                <a:gd name="T99" fmla="*/ 256 h 260"/>
                <a:gd name="T100" fmla="*/ 120 w 214"/>
                <a:gd name="T101" fmla="*/ 254 h 260"/>
                <a:gd name="T102" fmla="*/ 109 w 214"/>
                <a:gd name="T103" fmla="*/ 250 h 260"/>
                <a:gd name="T104" fmla="*/ 98 w 214"/>
                <a:gd name="T105" fmla="*/ 246 h 260"/>
                <a:gd name="T106" fmla="*/ 88 w 214"/>
                <a:gd name="T107" fmla="*/ 242 h 260"/>
                <a:gd name="T108" fmla="*/ 80 w 214"/>
                <a:gd name="T109" fmla="*/ 238 h 260"/>
                <a:gd name="T110" fmla="*/ 72 w 214"/>
                <a:gd name="T111" fmla="*/ 231 h 260"/>
                <a:gd name="T112" fmla="*/ 63 w 214"/>
                <a:gd name="T113" fmla="*/ 227 h 260"/>
                <a:gd name="T114" fmla="*/ 63 w 214"/>
                <a:gd name="T115" fmla="*/ 227 h 260"/>
                <a:gd name="T116" fmla="*/ 50 w 214"/>
                <a:gd name="T117" fmla="*/ 221 h 260"/>
                <a:gd name="T118" fmla="*/ 36 w 214"/>
                <a:gd name="T119" fmla="*/ 217 h 260"/>
                <a:gd name="T120" fmla="*/ 23 w 214"/>
                <a:gd name="T121" fmla="*/ 214 h 260"/>
                <a:gd name="T122" fmla="*/ 13 w 214"/>
                <a:gd name="T123" fmla="*/ 212 h 260"/>
                <a:gd name="T124" fmla="*/ 4 w 214"/>
                <a:gd name="T125" fmla="*/ 212 h 2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4"/>
                <a:gd name="T190" fmla="*/ 0 h 260"/>
                <a:gd name="T191" fmla="*/ 214 w 214"/>
                <a:gd name="T192" fmla="*/ 260 h 2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7" name="Freeform 264"/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>
                <a:gd name="T0" fmla="*/ 2 w 75"/>
                <a:gd name="T1" fmla="*/ 60 h 195"/>
                <a:gd name="T2" fmla="*/ 4 w 75"/>
                <a:gd name="T3" fmla="*/ 48 h 195"/>
                <a:gd name="T4" fmla="*/ 6 w 75"/>
                <a:gd name="T5" fmla="*/ 30 h 195"/>
                <a:gd name="T6" fmla="*/ 11 w 75"/>
                <a:gd name="T7" fmla="*/ 16 h 195"/>
                <a:gd name="T8" fmla="*/ 16 w 75"/>
                <a:gd name="T9" fmla="*/ 5 h 195"/>
                <a:gd name="T10" fmla="*/ 27 w 75"/>
                <a:gd name="T11" fmla="*/ 0 h 195"/>
                <a:gd name="T12" fmla="*/ 27 w 75"/>
                <a:gd name="T13" fmla="*/ 0 h 195"/>
                <a:gd name="T14" fmla="*/ 38 w 75"/>
                <a:gd name="T15" fmla="*/ 3 h 195"/>
                <a:gd name="T16" fmla="*/ 46 w 75"/>
                <a:gd name="T17" fmla="*/ 9 h 195"/>
                <a:gd name="T18" fmla="*/ 55 w 75"/>
                <a:gd name="T19" fmla="*/ 23 h 195"/>
                <a:gd name="T20" fmla="*/ 59 w 75"/>
                <a:gd name="T21" fmla="*/ 37 h 195"/>
                <a:gd name="T22" fmla="*/ 61 w 75"/>
                <a:gd name="T23" fmla="*/ 51 h 195"/>
                <a:gd name="T24" fmla="*/ 61 w 75"/>
                <a:gd name="T25" fmla="*/ 51 h 195"/>
                <a:gd name="T26" fmla="*/ 61 w 75"/>
                <a:gd name="T27" fmla="*/ 67 h 195"/>
                <a:gd name="T28" fmla="*/ 64 w 75"/>
                <a:gd name="T29" fmla="*/ 79 h 195"/>
                <a:gd name="T30" fmla="*/ 67 w 75"/>
                <a:gd name="T31" fmla="*/ 92 h 195"/>
                <a:gd name="T32" fmla="*/ 69 w 75"/>
                <a:gd name="T33" fmla="*/ 102 h 195"/>
                <a:gd name="T34" fmla="*/ 71 w 75"/>
                <a:gd name="T35" fmla="*/ 111 h 195"/>
                <a:gd name="T36" fmla="*/ 71 w 75"/>
                <a:gd name="T37" fmla="*/ 111 h 195"/>
                <a:gd name="T38" fmla="*/ 71 w 75"/>
                <a:gd name="T39" fmla="*/ 117 h 195"/>
                <a:gd name="T40" fmla="*/ 74 w 75"/>
                <a:gd name="T41" fmla="*/ 123 h 195"/>
                <a:gd name="T42" fmla="*/ 74 w 75"/>
                <a:gd name="T43" fmla="*/ 134 h 195"/>
                <a:gd name="T44" fmla="*/ 74 w 75"/>
                <a:gd name="T45" fmla="*/ 143 h 195"/>
                <a:gd name="T46" fmla="*/ 71 w 75"/>
                <a:gd name="T47" fmla="*/ 151 h 195"/>
                <a:gd name="T48" fmla="*/ 71 w 75"/>
                <a:gd name="T49" fmla="*/ 162 h 195"/>
                <a:gd name="T50" fmla="*/ 69 w 75"/>
                <a:gd name="T51" fmla="*/ 170 h 195"/>
                <a:gd name="T52" fmla="*/ 65 w 75"/>
                <a:gd name="T53" fmla="*/ 178 h 195"/>
                <a:gd name="T54" fmla="*/ 64 w 75"/>
                <a:gd name="T55" fmla="*/ 185 h 195"/>
                <a:gd name="T56" fmla="*/ 57 w 75"/>
                <a:gd name="T57" fmla="*/ 191 h 195"/>
                <a:gd name="T58" fmla="*/ 57 w 75"/>
                <a:gd name="T59" fmla="*/ 191 h 195"/>
                <a:gd name="T60" fmla="*/ 44 w 75"/>
                <a:gd name="T61" fmla="*/ 194 h 195"/>
                <a:gd name="T62" fmla="*/ 32 w 75"/>
                <a:gd name="T63" fmla="*/ 191 h 195"/>
                <a:gd name="T64" fmla="*/ 18 w 75"/>
                <a:gd name="T65" fmla="*/ 185 h 195"/>
                <a:gd name="T66" fmla="*/ 11 w 75"/>
                <a:gd name="T67" fmla="*/ 176 h 195"/>
                <a:gd name="T68" fmla="*/ 4 w 75"/>
                <a:gd name="T69" fmla="*/ 164 h 195"/>
                <a:gd name="T70" fmla="*/ 4 w 75"/>
                <a:gd name="T71" fmla="*/ 164 h 195"/>
                <a:gd name="T72" fmla="*/ 4 w 75"/>
                <a:gd name="T73" fmla="*/ 155 h 195"/>
                <a:gd name="T74" fmla="*/ 2 w 75"/>
                <a:gd name="T75" fmla="*/ 146 h 195"/>
                <a:gd name="T76" fmla="*/ 2 w 75"/>
                <a:gd name="T77" fmla="*/ 134 h 195"/>
                <a:gd name="T78" fmla="*/ 0 w 75"/>
                <a:gd name="T79" fmla="*/ 122 h 195"/>
                <a:gd name="T80" fmla="*/ 0 w 75"/>
                <a:gd name="T81" fmla="*/ 109 h 195"/>
                <a:gd name="T82" fmla="*/ 0 w 75"/>
                <a:gd name="T83" fmla="*/ 97 h 195"/>
                <a:gd name="T84" fmla="*/ 0 w 75"/>
                <a:gd name="T85" fmla="*/ 85 h 195"/>
                <a:gd name="T86" fmla="*/ 0 w 75"/>
                <a:gd name="T87" fmla="*/ 74 h 195"/>
                <a:gd name="T88" fmla="*/ 0 w 75"/>
                <a:gd name="T89" fmla="*/ 67 h 195"/>
                <a:gd name="T90" fmla="*/ 2 w 75"/>
                <a:gd name="T91" fmla="*/ 60 h 195"/>
                <a:gd name="T92" fmla="*/ 2 w 75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5"/>
                <a:gd name="T142" fmla="*/ 0 h 195"/>
                <a:gd name="T143" fmla="*/ 75 w 75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8" name="Freeform 265"/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>
                <a:gd name="T0" fmla="*/ 2 w 75"/>
                <a:gd name="T1" fmla="*/ 60 h 195"/>
                <a:gd name="T2" fmla="*/ 4 w 75"/>
                <a:gd name="T3" fmla="*/ 48 h 195"/>
                <a:gd name="T4" fmla="*/ 6 w 75"/>
                <a:gd name="T5" fmla="*/ 30 h 195"/>
                <a:gd name="T6" fmla="*/ 11 w 75"/>
                <a:gd name="T7" fmla="*/ 16 h 195"/>
                <a:gd name="T8" fmla="*/ 16 w 75"/>
                <a:gd name="T9" fmla="*/ 5 h 195"/>
                <a:gd name="T10" fmla="*/ 27 w 75"/>
                <a:gd name="T11" fmla="*/ 0 h 195"/>
                <a:gd name="T12" fmla="*/ 27 w 75"/>
                <a:gd name="T13" fmla="*/ 0 h 195"/>
                <a:gd name="T14" fmla="*/ 38 w 75"/>
                <a:gd name="T15" fmla="*/ 3 h 195"/>
                <a:gd name="T16" fmla="*/ 46 w 75"/>
                <a:gd name="T17" fmla="*/ 9 h 195"/>
                <a:gd name="T18" fmla="*/ 55 w 75"/>
                <a:gd name="T19" fmla="*/ 23 h 195"/>
                <a:gd name="T20" fmla="*/ 59 w 75"/>
                <a:gd name="T21" fmla="*/ 37 h 195"/>
                <a:gd name="T22" fmla="*/ 61 w 75"/>
                <a:gd name="T23" fmla="*/ 51 h 195"/>
                <a:gd name="T24" fmla="*/ 61 w 75"/>
                <a:gd name="T25" fmla="*/ 51 h 195"/>
                <a:gd name="T26" fmla="*/ 61 w 75"/>
                <a:gd name="T27" fmla="*/ 67 h 195"/>
                <a:gd name="T28" fmla="*/ 64 w 75"/>
                <a:gd name="T29" fmla="*/ 79 h 195"/>
                <a:gd name="T30" fmla="*/ 67 w 75"/>
                <a:gd name="T31" fmla="*/ 92 h 195"/>
                <a:gd name="T32" fmla="*/ 69 w 75"/>
                <a:gd name="T33" fmla="*/ 102 h 195"/>
                <a:gd name="T34" fmla="*/ 71 w 75"/>
                <a:gd name="T35" fmla="*/ 111 h 195"/>
                <a:gd name="T36" fmla="*/ 71 w 75"/>
                <a:gd name="T37" fmla="*/ 111 h 195"/>
                <a:gd name="T38" fmla="*/ 71 w 75"/>
                <a:gd name="T39" fmla="*/ 117 h 195"/>
                <a:gd name="T40" fmla="*/ 74 w 75"/>
                <a:gd name="T41" fmla="*/ 123 h 195"/>
                <a:gd name="T42" fmla="*/ 74 w 75"/>
                <a:gd name="T43" fmla="*/ 134 h 195"/>
                <a:gd name="T44" fmla="*/ 74 w 75"/>
                <a:gd name="T45" fmla="*/ 143 h 195"/>
                <a:gd name="T46" fmla="*/ 71 w 75"/>
                <a:gd name="T47" fmla="*/ 151 h 195"/>
                <a:gd name="T48" fmla="*/ 71 w 75"/>
                <a:gd name="T49" fmla="*/ 162 h 195"/>
                <a:gd name="T50" fmla="*/ 69 w 75"/>
                <a:gd name="T51" fmla="*/ 170 h 195"/>
                <a:gd name="T52" fmla="*/ 65 w 75"/>
                <a:gd name="T53" fmla="*/ 178 h 195"/>
                <a:gd name="T54" fmla="*/ 64 w 75"/>
                <a:gd name="T55" fmla="*/ 185 h 195"/>
                <a:gd name="T56" fmla="*/ 57 w 75"/>
                <a:gd name="T57" fmla="*/ 191 h 195"/>
                <a:gd name="T58" fmla="*/ 57 w 75"/>
                <a:gd name="T59" fmla="*/ 191 h 195"/>
                <a:gd name="T60" fmla="*/ 44 w 75"/>
                <a:gd name="T61" fmla="*/ 194 h 195"/>
                <a:gd name="T62" fmla="*/ 32 w 75"/>
                <a:gd name="T63" fmla="*/ 191 h 195"/>
                <a:gd name="T64" fmla="*/ 18 w 75"/>
                <a:gd name="T65" fmla="*/ 185 h 195"/>
                <a:gd name="T66" fmla="*/ 11 w 75"/>
                <a:gd name="T67" fmla="*/ 176 h 195"/>
                <a:gd name="T68" fmla="*/ 4 w 75"/>
                <a:gd name="T69" fmla="*/ 164 h 195"/>
                <a:gd name="T70" fmla="*/ 4 w 75"/>
                <a:gd name="T71" fmla="*/ 164 h 195"/>
                <a:gd name="T72" fmla="*/ 4 w 75"/>
                <a:gd name="T73" fmla="*/ 155 h 195"/>
                <a:gd name="T74" fmla="*/ 2 w 75"/>
                <a:gd name="T75" fmla="*/ 146 h 195"/>
                <a:gd name="T76" fmla="*/ 2 w 75"/>
                <a:gd name="T77" fmla="*/ 134 h 195"/>
                <a:gd name="T78" fmla="*/ 0 w 75"/>
                <a:gd name="T79" fmla="*/ 122 h 195"/>
                <a:gd name="T80" fmla="*/ 0 w 75"/>
                <a:gd name="T81" fmla="*/ 109 h 195"/>
                <a:gd name="T82" fmla="*/ 0 w 75"/>
                <a:gd name="T83" fmla="*/ 97 h 195"/>
                <a:gd name="T84" fmla="*/ 0 w 75"/>
                <a:gd name="T85" fmla="*/ 85 h 195"/>
                <a:gd name="T86" fmla="*/ 0 w 75"/>
                <a:gd name="T87" fmla="*/ 74 h 195"/>
                <a:gd name="T88" fmla="*/ 0 w 75"/>
                <a:gd name="T89" fmla="*/ 67 h 195"/>
                <a:gd name="T90" fmla="*/ 2 w 75"/>
                <a:gd name="T91" fmla="*/ 60 h 195"/>
                <a:gd name="T92" fmla="*/ 2 w 75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5"/>
                <a:gd name="T142" fmla="*/ 0 h 195"/>
                <a:gd name="T143" fmla="*/ 75 w 75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9" name="Freeform 266"/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>
                <a:gd name="T0" fmla="*/ 2 w 75"/>
                <a:gd name="T1" fmla="*/ 60 h 195"/>
                <a:gd name="T2" fmla="*/ 4 w 75"/>
                <a:gd name="T3" fmla="*/ 48 h 195"/>
                <a:gd name="T4" fmla="*/ 6 w 75"/>
                <a:gd name="T5" fmla="*/ 31 h 195"/>
                <a:gd name="T6" fmla="*/ 11 w 75"/>
                <a:gd name="T7" fmla="*/ 14 h 195"/>
                <a:gd name="T8" fmla="*/ 16 w 75"/>
                <a:gd name="T9" fmla="*/ 4 h 195"/>
                <a:gd name="T10" fmla="*/ 27 w 75"/>
                <a:gd name="T11" fmla="*/ 0 h 195"/>
                <a:gd name="T12" fmla="*/ 27 w 75"/>
                <a:gd name="T13" fmla="*/ 0 h 195"/>
                <a:gd name="T14" fmla="*/ 38 w 75"/>
                <a:gd name="T15" fmla="*/ 2 h 195"/>
                <a:gd name="T16" fmla="*/ 46 w 75"/>
                <a:gd name="T17" fmla="*/ 9 h 195"/>
                <a:gd name="T18" fmla="*/ 55 w 75"/>
                <a:gd name="T19" fmla="*/ 23 h 195"/>
                <a:gd name="T20" fmla="*/ 59 w 75"/>
                <a:gd name="T21" fmla="*/ 35 h 195"/>
                <a:gd name="T22" fmla="*/ 61 w 75"/>
                <a:gd name="T23" fmla="*/ 52 h 195"/>
                <a:gd name="T24" fmla="*/ 61 w 75"/>
                <a:gd name="T25" fmla="*/ 52 h 195"/>
                <a:gd name="T26" fmla="*/ 61 w 75"/>
                <a:gd name="T27" fmla="*/ 65 h 195"/>
                <a:gd name="T28" fmla="*/ 64 w 75"/>
                <a:gd name="T29" fmla="*/ 80 h 195"/>
                <a:gd name="T30" fmla="*/ 67 w 75"/>
                <a:gd name="T31" fmla="*/ 90 h 195"/>
                <a:gd name="T32" fmla="*/ 69 w 75"/>
                <a:gd name="T33" fmla="*/ 101 h 195"/>
                <a:gd name="T34" fmla="*/ 71 w 75"/>
                <a:gd name="T35" fmla="*/ 111 h 195"/>
                <a:gd name="T36" fmla="*/ 71 w 75"/>
                <a:gd name="T37" fmla="*/ 111 h 195"/>
                <a:gd name="T38" fmla="*/ 71 w 75"/>
                <a:gd name="T39" fmla="*/ 117 h 195"/>
                <a:gd name="T40" fmla="*/ 74 w 75"/>
                <a:gd name="T41" fmla="*/ 124 h 195"/>
                <a:gd name="T42" fmla="*/ 74 w 75"/>
                <a:gd name="T43" fmla="*/ 132 h 195"/>
                <a:gd name="T44" fmla="*/ 74 w 75"/>
                <a:gd name="T45" fmla="*/ 143 h 195"/>
                <a:gd name="T46" fmla="*/ 71 w 75"/>
                <a:gd name="T47" fmla="*/ 152 h 195"/>
                <a:gd name="T48" fmla="*/ 71 w 75"/>
                <a:gd name="T49" fmla="*/ 162 h 195"/>
                <a:gd name="T50" fmla="*/ 69 w 75"/>
                <a:gd name="T51" fmla="*/ 170 h 195"/>
                <a:gd name="T52" fmla="*/ 65 w 75"/>
                <a:gd name="T53" fmla="*/ 179 h 195"/>
                <a:gd name="T54" fmla="*/ 64 w 75"/>
                <a:gd name="T55" fmla="*/ 185 h 195"/>
                <a:gd name="T56" fmla="*/ 57 w 75"/>
                <a:gd name="T57" fmla="*/ 189 h 195"/>
                <a:gd name="T58" fmla="*/ 57 w 75"/>
                <a:gd name="T59" fmla="*/ 189 h 195"/>
                <a:gd name="T60" fmla="*/ 44 w 75"/>
                <a:gd name="T61" fmla="*/ 194 h 195"/>
                <a:gd name="T62" fmla="*/ 32 w 75"/>
                <a:gd name="T63" fmla="*/ 191 h 195"/>
                <a:gd name="T64" fmla="*/ 18 w 75"/>
                <a:gd name="T65" fmla="*/ 185 h 195"/>
                <a:gd name="T66" fmla="*/ 11 w 75"/>
                <a:gd name="T67" fmla="*/ 177 h 195"/>
                <a:gd name="T68" fmla="*/ 4 w 75"/>
                <a:gd name="T69" fmla="*/ 164 h 195"/>
                <a:gd name="T70" fmla="*/ 4 w 75"/>
                <a:gd name="T71" fmla="*/ 164 h 195"/>
                <a:gd name="T72" fmla="*/ 4 w 75"/>
                <a:gd name="T73" fmla="*/ 155 h 195"/>
                <a:gd name="T74" fmla="*/ 2 w 75"/>
                <a:gd name="T75" fmla="*/ 145 h 195"/>
                <a:gd name="T76" fmla="*/ 2 w 75"/>
                <a:gd name="T77" fmla="*/ 134 h 195"/>
                <a:gd name="T78" fmla="*/ 0 w 75"/>
                <a:gd name="T79" fmla="*/ 122 h 195"/>
                <a:gd name="T80" fmla="*/ 0 w 75"/>
                <a:gd name="T81" fmla="*/ 109 h 195"/>
                <a:gd name="T82" fmla="*/ 0 w 75"/>
                <a:gd name="T83" fmla="*/ 97 h 195"/>
                <a:gd name="T84" fmla="*/ 0 w 75"/>
                <a:gd name="T85" fmla="*/ 85 h 195"/>
                <a:gd name="T86" fmla="*/ 0 w 75"/>
                <a:gd name="T87" fmla="*/ 76 h 195"/>
                <a:gd name="T88" fmla="*/ 0 w 75"/>
                <a:gd name="T89" fmla="*/ 67 h 195"/>
                <a:gd name="T90" fmla="*/ 2 w 75"/>
                <a:gd name="T91" fmla="*/ 60 h 195"/>
                <a:gd name="T92" fmla="*/ 2 w 75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5"/>
                <a:gd name="T142" fmla="*/ 0 h 195"/>
                <a:gd name="T143" fmla="*/ 75 w 75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0" name="Freeform 267"/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>
                <a:gd name="T0" fmla="*/ 2 w 75"/>
                <a:gd name="T1" fmla="*/ 60 h 195"/>
                <a:gd name="T2" fmla="*/ 4 w 75"/>
                <a:gd name="T3" fmla="*/ 48 h 195"/>
                <a:gd name="T4" fmla="*/ 6 w 75"/>
                <a:gd name="T5" fmla="*/ 31 h 195"/>
                <a:gd name="T6" fmla="*/ 11 w 75"/>
                <a:gd name="T7" fmla="*/ 14 h 195"/>
                <a:gd name="T8" fmla="*/ 16 w 75"/>
                <a:gd name="T9" fmla="*/ 4 h 195"/>
                <a:gd name="T10" fmla="*/ 27 w 75"/>
                <a:gd name="T11" fmla="*/ 0 h 195"/>
                <a:gd name="T12" fmla="*/ 27 w 75"/>
                <a:gd name="T13" fmla="*/ 0 h 195"/>
                <a:gd name="T14" fmla="*/ 38 w 75"/>
                <a:gd name="T15" fmla="*/ 2 h 195"/>
                <a:gd name="T16" fmla="*/ 46 w 75"/>
                <a:gd name="T17" fmla="*/ 9 h 195"/>
                <a:gd name="T18" fmla="*/ 55 w 75"/>
                <a:gd name="T19" fmla="*/ 23 h 195"/>
                <a:gd name="T20" fmla="*/ 59 w 75"/>
                <a:gd name="T21" fmla="*/ 35 h 195"/>
                <a:gd name="T22" fmla="*/ 61 w 75"/>
                <a:gd name="T23" fmla="*/ 52 h 195"/>
                <a:gd name="T24" fmla="*/ 61 w 75"/>
                <a:gd name="T25" fmla="*/ 52 h 195"/>
                <a:gd name="T26" fmla="*/ 61 w 75"/>
                <a:gd name="T27" fmla="*/ 65 h 195"/>
                <a:gd name="T28" fmla="*/ 64 w 75"/>
                <a:gd name="T29" fmla="*/ 80 h 195"/>
                <a:gd name="T30" fmla="*/ 67 w 75"/>
                <a:gd name="T31" fmla="*/ 90 h 195"/>
                <a:gd name="T32" fmla="*/ 69 w 75"/>
                <a:gd name="T33" fmla="*/ 101 h 195"/>
                <a:gd name="T34" fmla="*/ 71 w 75"/>
                <a:gd name="T35" fmla="*/ 111 h 195"/>
                <a:gd name="T36" fmla="*/ 71 w 75"/>
                <a:gd name="T37" fmla="*/ 111 h 195"/>
                <a:gd name="T38" fmla="*/ 71 w 75"/>
                <a:gd name="T39" fmla="*/ 117 h 195"/>
                <a:gd name="T40" fmla="*/ 74 w 75"/>
                <a:gd name="T41" fmla="*/ 124 h 195"/>
                <a:gd name="T42" fmla="*/ 74 w 75"/>
                <a:gd name="T43" fmla="*/ 132 h 195"/>
                <a:gd name="T44" fmla="*/ 74 w 75"/>
                <a:gd name="T45" fmla="*/ 143 h 195"/>
                <a:gd name="T46" fmla="*/ 71 w 75"/>
                <a:gd name="T47" fmla="*/ 152 h 195"/>
                <a:gd name="T48" fmla="*/ 71 w 75"/>
                <a:gd name="T49" fmla="*/ 162 h 195"/>
                <a:gd name="T50" fmla="*/ 69 w 75"/>
                <a:gd name="T51" fmla="*/ 170 h 195"/>
                <a:gd name="T52" fmla="*/ 65 w 75"/>
                <a:gd name="T53" fmla="*/ 179 h 195"/>
                <a:gd name="T54" fmla="*/ 64 w 75"/>
                <a:gd name="T55" fmla="*/ 185 h 195"/>
                <a:gd name="T56" fmla="*/ 57 w 75"/>
                <a:gd name="T57" fmla="*/ 189 h 195"/>
                <a:gd name="T58" fmla="*/ 57 w 75"/>
                <a:gd name="T59" fmla="*/ 189 h 195"/>
                <a:gd name="T60" fmla="*/ 44 w 75"/>
                <a:gd name="T61" fmla="*/ 194 h 195"/>
                <a:gd name="T62" fmla="*/ 32 w 75"/>
                <a:gd name="T63" fmla="*/ 191 h 195"/>
                <a:gd name="T64" fmla="*/ 18 w 75"/>
                <a:gd name="T65" fmla="*/ 185 h 195"/>
                <a:gd name="T66" fmla="*/ 11 w 75"/>
                <a:gd name="T67" fmla="*/ 177 h 195"/>
                <a:gd name="T68" fmla="*/ 4 w 75"/>
                <a:gd name="T69" fmla="*/ 164 h 195"/>
                <a:gd name="T70" fmla="*/ 4 w 75"/>
                <a:gd name="T71" fmla="*/ 164 h 195"/>
                <a:gd name="T72" fmla="*/ 4 w 75"/>
                <a:gd name="T73" fmla="*/ 155 h 195"/>
                <a:gd name="T74" fmla="*/ 2 w 75"/>
                <a:gd name="T75" fmla="*/ 145 h 195"/>
                <a:gd name="T76" fmla="*/ 2 w 75"/>
                <a:gd name="T77" fmla="*/ 134 h 195"/>
                <a:gd name="T78" fmla="*/ 0 w 75"/>
                <a:gd name="T79" fmla="*/ 122 h 195"/>
                <a:gd name="T80" fmla="*/ 0 w 75"/>
                <a:gd name="T81" fmla="*/ 109 h 195"/>
                <a:gd name="T82" fmla="*/ 0 w 75"/>
                <a:gd name="T83" fmla="*/ 97 h 195"/>
                <a:gd name="T84" fmla="*/ 0 w 75"/>
                <a:gd name="T85" fmla="*/ 85 h 195"/>
                <a:gd name="T86" fmla="*/ 0 w 75"/>
                <a:gd name="T87" fmla="*/ 76 h 195"/>
                <a:gd name="T88" fmla="*/ 0 w 75"/>
                <a:gd name="T89" fmla="*/ 67 h 195"/>
                <a:gd name="T90" fmla="*/ 2 w 75"/>
                <a:gd name="T91" fmla="*/ 60 h 195"/>
                <a:gd name="T92" fmla="*/ 2 w 75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5"/>
                <a:gd name="T142" fmla="*/ 0 h 195"/>
                <a:gd name="T143" fmla="*/ 75 w 75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1" name="Freeform 268"/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>
                <a:gd name="T0" fmla="*/ 0 w 100"/>
                <a:gd name="T1" fmla="*/ 56 h 110"/>
                <a:gd name="T2" fmla="*/ 11 w 100"/>
                <a:gd name="T3" fmla="*/ 50 h 110"/>
                <a:gd name="T4" fmla="*/ 20 w 100"/>
                <a:gd name="T5" fmla="*/ 37 h 110"/>
                <a:gd name="T6" fmla="*/ 34 w 100"/>
                <a:gd name="T7" fmla="*/ 27 h 110"/>
                <a:gd name="T8" fmla="*/ 46 w 100"/>
                <a:gd name="T9" fmla="*/ 16 h 110"/>
                <a:gd name="T10" fmla="*/ 57 w 100"/>
                <a:gd name="T11" fmla="*/ 5 h 110"/>
                <a:gd name="T12" fmla="*/ 57 w 100"/>
                <a:gd name="T13" fmla="*/ 5 h 110"/>
                <a:gd name="T14" fmla="*/ 68 w 100"/>
                <a:gd name="T15" fmla="*/ 0 h 110"/>
                <a:gd name="T16" fmla="*/ 78 w 100"/>
                <a:gd name="T17" fmla="*/ 0 h 110"/>
                <a:gd name="T18" fmla="*/ 89 w 100"/>
                <a:gd name="T19" fmla="*/ 4 h 110"/>
                <a:gd name="T20" fmla="*/ 94 w 100"/>
                <a:gd name="T21" fmla="*/ 12 h 110"/>
                <a:gd name="T22" fmla="*/ 96 w 100"/>
                <a:gd name="T23" fmla="*/ 25 h 110"/>
                <a:gd name="T24" fmla="*/ 96 w 100"/>
                <a:gd name="T25" fmla="*/ 25 h 110"/>
                <a:gd name="T26" fmla="*/ 94 w 100"/>
                <a:gd name="T27" fmla="*/ 35 h 110"/>
                <a:gd name="T28" fmla="*/ 93 w 100"/>
                <a:gd name="T29" fmla="*/ 46 h 110"/>
                <a:gd name="T30" fmla="*/ 93 w 100"/>
                <a:gd name="T31" fmla="*/ 55 h 110"/>
                <a:gd name="T32" fmla="*/ 94 w 100"/>
                <a:gd name="T33" fmla="*/ 62 h 110"/>
                <a:gd name="T34" fmla="*/ 96 w 100"/>
                <a:gd name="T35" fmla="*/ 69 h 110"/>
                <a:gd name="T36" fmla="*/ 96 w 100"/>
                <a:gd name="T37" fmla="*/ 69 h 110"/>
                <a:gd name="T38" fmla="*/ 99 w 100"/>
                <a:gd name="T39" fmla="*/ 78 h 110"/>
                <a:gd name="T40" fmla="*/ 99 w 100"/>
                <a:gd name="T41" fmla="*/ 85 h 110"/>
                <a:gd name="T42" fmla="*/ 94 w 100"/>
                <a:gd name="T43" fmla="*/ 96 h 110"/>
                <a:gd name="T44" fmla="*/ 91 w 100"/>
                <a:gd name="T45" fmla="*/ 104 h 110"/>
                <a:gd name="T46" fmla="*/ 82 w 100"/>
                <a:gd name="T47" fmla="*/ 109 h 110"/>
                <a:gd name="T48" fmla="*/ 82 w 100"/>
                <a:gd name="T49" fmla="*/ 109 h 110"/>
                <a:gd name="T50" fmla="*/ 71 w 100"/>
                <a:gd name="T51" fmla="*/ 109 h 110"/>
                <a:gd name="T52" fmla="*/ 61 w 100"/>
                <a:gd name="T53" fmla="*/ 106 h 110"/>
                <a:gd name="T54" fmla="*/ 50 w 100"/>
                <a:gd name="T55" fmla="*/ 101 h 110"/>
                <a:gd name="T56" fmla="*/ 40 w 100"/>
                <a:gd name="T57" fmla="*/ 94 h 110"/>
                <a:gd name="T58" fmla="*/ 34 w 100"/>
                <a:gd name="T59" fmla="*/ 88 h 110"/>
                <a:gd name="T60" fmla="*/ 34 w 100"/>
                <a:gd name="T61" fmla="*/ 88 h 110"/>
                <a:gd name="T62" fmla="*/ 27 w 100"/>
                <a:gd name="T63" fmla="*/ 79 h 110"/>
                <a:gd name="T64" fmla="*/ 18 w 100"/>
                <a:gd name="T65" fmla="*/ 73 h 110"/>
                <a:gd name="T66" fmla="*/ 11 w 100"/>
                <a:gd name="T67" fmla="*/ 64 h 110"/>
                <a:gd name="T68" fmla="*/ 4 w 100"/>
                <a:gd name="T69" fmla="*/ 58 h 110"/>
                <a:gd name="T70" fmla="*/ 0 w 100"/>
                <a:gd name="T71" fmla="*/ 56 h 110"/>
                <a:gd name="T72" fmla="*/ 0 w 100"/>
                <a:gd name="T73" fmla="*/ 56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110"/>
                <a:gd name="T113" fmla="*/ 100 w 100"/>
                <a:gd name="T114" fmla="*/ 110 h 1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2" name="Freeform 269"/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>
                <a:gd name="T0" fmla="*/ 0 w 100"/>
                <a:gd name="T1" fmla="*/ 56 h 110"/>
                <a:gd name="T2" fmla="*/ 11 w 100"/>
                <a:gd name="T3" fmla="*/ 50 h 110"/>
                <a:gd name="T4" fmla="*/ 20 w 100"/>
                <a:gd name="T5" fmla="*/ 37 h 110"/>
                <a:gd name="T6" fmla="*/ 34 w 100"/>
                <a:gd name="T7" fmla="*/ 27 h 110"/>
                <a:gd name="T8" fmla="*/ 46 w 100"/>
                <a:gd name="T9" fmla="*/ 16 h 110"/>
                <a:gd name="T10" fmla="*/ 57 w 100"/>
                <a:gd name="T11" fmla="*/ 5 h 110"/>
                <a:gd name="T12" fmla="*/ 57 w 100"/>
                <a:gd name="T13" fmla="*/ 5 h 110"/>
                <a:gd name="T14" fmla="*/ 68 w 100"/>
                <a:gd name="T15" fmla="*/ 0 h 110"/>
                <a:gd name="T16" fmla="*/ 78 w 100"/>
                <a:gd name="T17" fmla="*/ 0 h 110"/>
                <a:gd name="T18" fmla="*/ 89 w 100"/>
                <a:gd name="T19" fmla="*/ 4 h 110"/>
                <a:gd name="T20" fmla="*/ 94 w 100"/>
                <a:gd name="T21" fmla="*/ 12 h 110"/>
                <a:gd name="T22" fmla="*/ 96 w 100"/>
                <a:gd name="T23" fmla="*/ 25 h 110"/>
                <a:gd name="T24" fmla="*/ 96 w 100"/>
                <a:gd name="T25" fmla="*/ 25 h 110"/>
                <a:gd name="T26" fmla="*/ 94 w 100"/>
                <a:gd name="T27" fmla="*/ 35 h 110"/>
                <a:gd name="T28" fmla="*/ 93 w 100"/>
                <a:gd name="T29" fmla="*/ 46 h 110"/>
                <a:gd name="T30" fmla="*/ 93 w 100"/>
                <a:gd name="T31" fmla="*/ 55 h 110"/>
                <a:gd name="T32" fmla="*/ 94 w 100"/>
                <a:gd name="T33" fmla="*/ 62 h 110"/>
                <a:gd name="T34" fmla="*/ 96 w 100"/>
                <a:gd name="T35" fmla="*/ 69 h 110"/>
                <a:gd name="T36" fmla="*/ 96 w 100"/>
                <a:gd name="T37" fmla="*/ 69 h 110"/>
                <a:gd name="T38" fmla="*/ 99 w 100"/>
                <a:gd name="T39" fmla="*/ 78 h 110"/>
                <a:gd name="T40" fmla="*/ 99 w 100"/>
                <a:gd name="T41" fmla="*/ 85 h 110"/>
                <a:gd name="T42" fmla="*/ 94 w 100"/>
                <a:gd name="T43" fmla="*/ 96 h 110"/>
                <a:gd name="T44" fmla="*/ 91 w 100"/>
                <a:gd name="T45" fmla="*/ 104 h 110"/>
                <a:gd name="T46" fmla="*/ 82 w 100"/>
                <a:gd name="T47" fmla="*/ 109 h 110"/>
                <a:gd name="T48" fmla="*/ 82 w 100"/>
                <a:gd name="T49" fmla="*/ 109 h 110"/>
                <a:gd name="T50" fmla="*/ 71 w 100"/>
                <a:gd name="T51" fmla="*/ 109 h 110"/>
                <a:gd name="T52" fmla="*/ 61 w 100"/>
                <a:gd name="T53" fmla="*/ 106 h 110"/>
                <a:gd name="T54" fmla="*/ 50 w 100"/>
                <a:gd name="T55" fmla="*/ 101 h 110"/>
                <a:gd name="T56" fmla="*/ 40 w 100"/>
                <a:gd name="T57" fmla="*/ 94 h 110"/>
                <a:gd name="T58" fmla="*/ 34 w 100"/>
                <a:gd name="T59" fmla="*/ 88 h 110"/>
                <a:gd name="T60" fmla="*/ 34 w 100"/>
                <a:gd name="T61" fmla="*/ 88 h 110"/>
                <a:gd name="T62" fmla="*/ 27 w 100"/>
                <a:gd name="T63" fmla="*/ 79 h 110"/>
                <a:gd name="T64" fmla="*/ 18 w 100"/>
                <a:gd name="T65" fmla="*/ 73 h 110"/>
                <a:gd name="T66" fmla="*/ 11 w 100"/>
                <a:gd name="T67" fmla="*/ 64 h 110"/>
                <a:gd name="T68" fmla="*/ 4 w 100"/>
                <a:gd name="T69" fmla="*/ 58 h 110"/>
                <a:gd name="T70" fmla="*/ 0 w 100"/>
                <a:gd name="T71" fmla="*/ 56 h 110"/>
                <a:gd name="T72" fmla="*/ 0 w 100"/>
                <a:gd name="T73" fmla="*/ 56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110"/>
                <a:gd name="T113" fmla="*/ 100 w 100"/>
                <a:gd name="T114" fmla="*/ 110 h 1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3" name="Freeform 270"/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>
                <a:gd name="T0" fmla="*/ 195 w 240"/>
                <a:gd name="T1" fmla="*/ 4 h 226"/>
                <a:gd name="T2" fmla="*/ 169 w 240"/>
                <a:gd name="T3" fmla="*/ 7 h 226"/>
                <a:gd name="T4" fmla="*/ 144 w 240"/>
                <a:gd name="T5" fmla="*/ 16 h 226"/>
                <a:gd name="T6" fmla="*/ 119 w 240"/>
                <a:gd name="T7" fmla="*/ 29 h 226"/>
                <a:gd name="T8" fmla="*/ 103 w 240"/>
                <a:gd name="T9" fmla="*/ 46 h 226"/>
                <a:gd name="T10" fmla="*/ 98 w 240"/>
                <a:gd name="T11" fmla="*/ 57 h 226"/>
                <a:gd name="T12" fmla="*/ 89 w 240"/>
                <a:gd name="T13" fmla="*/ 77 h 226"/>
                <a:gd name="T14" fmla="*/ 86 w 240"/>
                <a:gd name="T15" fmla="*/ 98 h 226"/>
                <a:gd name="T16" fmla="*/ 82 w 240"/>
                <a:gd name="T17" fmla="*/ 117 h 226"/>
                <a:gd name="T18" fmla="*/ 75 w 240"/>
                <a:gd name="T19" fmla="*/ 129 h 226"/>
                <a:gd name="T20" fmla="*/ 66 w 240"/>
                <a:gd name="T21" fmla="*/ 138 h 226"/>
                <a:gd name="T22" fmla="*/ 61 w 240"/>
                <a:gd name="T23" fmla="*/ 140 h 226"/>
                <a:gd name="T24" fmla="*/ 48 w 240"/>
                <a:gd name="T25" fmla="*/ 144 h 226"/>
                <a:gd name="T26" fmla="*/ 33 w 240"/>
                <a:gd name="T27" fmla="*/ 144 h 226"/>
                <a:gd name="T28" fmla="*/ 18 w 240"/>
                <a:gd name="T29" fmla="*/ 144 h 226"/>
                <a:gd name="T30" fmla="*/ 6 w 240"/>
                <a:gd name="T31" fmla="*/ 144 h 226"/>
                <a:gd name="T32" fmla="*/ 0 w 240"/>
                <a:gd name="T33" fmla="*/ 142 h 226"/>
                <a:gd name="T34" fmla="*/ 8 w 240"/>
                <a:gd name="T35" fmla="*/ 153 h 226"/>
                <a:gd name="T36" fmla="*/ 23 w 240"/>
                <a:gd name="T37" fmla="*/ 174 h 226"/>
                <a:gd name="T38" fmla="*/ 27 w 240"/>
                <a:gd name="T39" fmla="*/ 182 h 226"/>
                <a:gd name="T40" fmla="*/ 31 w 240"/>
                <a:gd name="T41" fmla="*/ 201 h 226"/>
                <a:gd name="T42" fmla="*/ 33 w 240"/>
                <a:gd name="T43" fmla="*/ 216 h 226"/>
                <a:gd name="T44" fmla="*/ 33 w 240"/>
                <a:gd name="T45" fmla="*/ 222 h 226"/>
                <a:gd name="T46" fmla="*/ 39 w 240"/>
                <a:gd name="T47" fmla="*/ 225 h 226"/>
                <a:gd name="T48" fmla="*/ 57 w 240"/>
                <a:gd name="T49" fmla="*/ 225 h 226"/>
                <a:gd name="T50" fmla="*/ 77 w 240"/>
                <a:gd name="T51" fmla="*/ 222 h 226"/>
                <a:gd name="T52" fmla="*/ 100 w 240"/>
                <a:gd name="T53" fmla="*/ 222 h 226"/>
                <a:gd name="T54" fmla="*/ 123 w 240"/>
                <a:gd name="T55" fmla="*/ 216 h 226"/>
                <a:gd name="T56" fmla="*/ 132 w 240"/>
                <a:gd name="T57" fmla="*/ 211 h 226"/>
                <a:gd name="T58" fmla="*/ 149 w 240"/>
                <a:gd name="T59" fmla="*/ 201 h 226"/>
                <a:gd name="T60" fmla="*/ 160 w 240"/>
                <a:gd name="T61" fmla="*/ 188 h 226"/>
                <a:gd name="T62" fmla="*/ 167 w 240"/>
                <a:gd name="T63" fmla="*/ 172 h 226"/>
                <a:gd name="T64" fmla="*/ 169 w 240"/>
                <a:gd name="T65" fmla="*/ 151 h 226"/>
                <a:gd name="T66" fmla="*/ 172 w 240"/>
                <a:gd name="T67" fmla="*/ 142 h 226"/>
                <a:gd name="T68" fmla="*/ 172 w 240"/>
                <a:gd name="T69" fmla="*/ 121 h 226"/>
                <a:gd name="T70" fmla="*/ 174 w 240"/>
                <a:gd name="T71" fmla="*/ 98 h 226"/>
                <a:gd name="T72" fmla="*/ 178 w 240"/>
                <a:gd name="T73" fmla="*/ 80 h 226"/>
                <a:gd name="T74" fmla="*/ 187 w 240"/>
                <a:gd name="T75" fmla="*/ 62 h 226"/>
                <a:gd name="T76" fmla="*/ 197 w 240"/>
                <a:gd name="T77" fmla="*/ 52 h 226"/>
                <a:gd name="T78" fmla="*/ 210 w 240"/>
                <a:gd name="T79" fmla="*/ 46 h 226"/>
                <a:gd name="T80" fmla="*/ 231 w 240"/>
                <a:gd name="T81" fmla="*/ 27 h 226"/>
                <a:gd name="T82" fmla="*/ 239 w 240"/>
                <a:gd name="T83" fmla="*/ 18 h 2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0"/>
                <a:gd name="T127" fmla="*/ 0 h 226"/>
                <a:gd name="T128" fmla="*/ 240 w 240"/>
                <a:gd name="T129" fmla="*/ 226 h 22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  <a:lnTo>
                    <a:pt x="20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4" name="Freeform 271"/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>
                <a:gd name="T0" fmla="*/ 195 w 240"/>
                <a:gd name="T1" fmla="*/ 4 h 226"/>
                <a:gd name="T2" fmla="*/ 169 w 240"/>
                <a:gd name="T3" fmla="*/ 7 h 226"/>
                <a:gd name="T4" fmla="*/ 144 w 240"/>
                <a:gd name="T5" fmla="*/ 16 h 226"/>
                <a:gd name="T6" fmla="*/ 119 w 240"/>
                <a:gd name="T7" fmla="*/ 29 h 226"/>
                <a:gd name="T8" fmla="*/ 103 w 240"/>
                <a:gd name="T9" fmla="*/ 46 h 226"/>
                <a:gd name="T10" fmla="*/ 98 w 240"/>
                <a:gd name="T11" fmla="*/ 57 h 226"/>
                <a:gd name="T12" fmla="*/ 89 w 240"/>
                <a:gd name="T13" fmla="*/ 77 h 226"/>
                <a:gd name="T14" fmla="*/ 86 w 240"/>
                <a:gd name="T15" fmla="*/ 98 h 226"/>
                <a:gd name="T16" fmla="*/ 82 w 240"/>
                <a:gd name="T17" fmla="*/ 117 h 226"/>
                <a:gd name="T18" fmla="*/ 75 w 240"/>
                <a:gd name="T19" fmla="*/ 129 h 226"/>
                <a:gd name="T20" fmla="*/ 66 w 240"/>
                <a:gd name="T21" fmla="*/ 138 h 226"/>
                <a:gd name="T22" fmla="*/ 61 w 240"/>
                <a:gd name="T23" fmla="*/ 140 h 226"/>
                <a:gd name="T24" fmla="*/ 48 w 240"/>
                <a:gd name="T25" fmla="*/ 144 h 226"/>
                <a:gd name="T26" fmla="*/ 33 w 240"/>
                <a:gd name="T27" fmla="*/ 144 h 226"/>
                <a:gd name="T28" fmla="*/ 18 w 240"/>
                <a:gd name="T29" fmla="*/ 144 h 226"/>
                <a:gd name="T30" fmla="*/ 6 w 240"/>
                <a:gd name="T31" fmla="*/ 144 h 226"/>
                <a:gd name="T32" fmla="*/ 0 w 240"/>
                <a:gd name="T33" fmla="*/ 142 h 226"/>
                <a:gd name="T34" fmla="*/ 8 w 240"/>
                <a:gd name="T35" fmla="*/ 153 h 226"/>
                <a:gd name="T36" fmla="*/ 23 w 240"/>
                <a:gd name="T37" fmla="*/ 174 h 226"/>
                <a:gd name="T38" fmla="*/ 27 w 240"/>
                <a:gd name="T39" fmla="*/ 182 h 226"/>
                <a:gd name="T40" fmla="*/ 31 w 240"/>
                <a:gd name="T41" fmla="*/ 201 h 226"/>
                <a:gd name="T42" fmla="*/ 33 w 240"/>
                <a:gd name="T43" fmla="*/ 216 h 226"/>
                <a:gd name="T44" fmla="*/ 33 w 240"/>
                <a:gd name="T45" fmla="*/ 222 h 226"/>
                <a:gd name="T46" fmla="*/ 39 w 240"/>
                <a:gd name="T47" fmla="*/ 225 h 226"/>
                <a:gd name="T48" fmla="*/ 57 w 240"/>
                <a:gd name="T49" fmla="*/ 225 h 226"/>
                <a:gd name="T50" fmla="*/ 77 w 240"/>
                <a:gd name="T51" fmla="*/ 222 h 226"/>
                <a:gd name="T52" fmla="*/ 100 w 240"/>
                <a:gd name="T53" fmla="*/ 222 h 226"/>
                <a:gd name="T54" fmla="*/ 123 w 240"/>
                <a:gd name="T55" fmla="*/ 216 h 226"/>
                <a:gd name="T56" fmla="*/ 132 w 240"/>
                <a:gd name="T57" fmla="*/ 211 h 226"/>
                <a:gd name="T58" fmla="*/ 149 w 240"/>
                <a:gd name="T59" fmla="*/ 201 h 226"/>
                <a:gd name="T60" fmla="*/ 160 w 240"/>
                <a:gd name="T61" fmla="*/ 188 h 226"/>
                <a:gd name="T62" fmla="*/ 167 w 240"/>
                <a:gd name="T63" fmla="*/ 172 h 226"/>
                <a:gd name="T64" fmla="*/ 169 w 240"/>
                <a:gd name="T65" fmla="*/ 151 h 226"/>
                <a:gd name="T66" fmla="*/ 172 w 240"/>
                <a:gd name="T67" fmla="*/ 142 h 226"/>
                <a:gd name="T68" fmla="*/ 172 w 240"/>
                <a:gd name="T69" fmla="*/ 121 h 226"/>
                <a:gd name="T70" fmla="*/ 174 w 240"/>
                <a:gd name="T71" fmla="*/ 98 h 226"/>
                <a:gd name="T72" fmla="*/ 178 w 240"/>
                <a:gd name="T73" fmla="*/ 80 h 226"/>
                <a:gd name="T74" fmla="*/ 187 w 240"/>
                <a:gd name="T75" fmla="*/ 62 h 226"/>
                <a:gd name="T76" fmla="*/ 197 w 240"/>
                <a:gd name="T77" fmla="*/ 52 h 226"/>
                <a:gd name="T78" fmla="*/ 210 w 240"/>
                <a:gd name="T79" fmla="*/ 46 h 226"/>
                <a:gd name="T80" fmla="*/ 231 w 240"/>
                <a:gd name="T81" fmla="*/ 27 h 226"/>
                <a:gd name="T82" fmla="*/ 239 w 240"/>
                <a:gd name="T83" fmla="*/ 18 h 2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0"/>
                <a:gd name="T127" fmla="*/ 0 h 226"/>
                <a:gd name="T128" fmla="*/ 240 w 240"/>
                <a:gd name="T129" fmla="*/ 226 h 22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5" name="Freeform 272"/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>
                <a:gd name="T0" fmla="*/ 200 w 215"/>
                <a:gd name="T1" fmla="*/ 68 h 260"/>
                <a:gd name="T2" fmla="*/ 177 w 215"/>
                <a:gd name="T3" fmla="*/ 50 h 260"/>
                <a:gd name="T4" fmla="*/ 154 w 215"/>
                <a:gd name="T5" fmla="*/ 29 h 260"/>
                <a:gd name="T6" fmla="*/ 142 w 215"/>
                <a:gd name="T7" fmla="*/ 19 h 260"/>
                <a:gd name="T8" fmla="*/ 116 w 215"/>
                <a:gd name="T9" fmla="*/ 4 h 260"/>
                <a:gd name="T10" fmla="*/ 91 w 215"/>
                <a:gd name="T11" fmla="*/ 0 h 260"/>
                <a:gd name="T12" fmla="*/ 78 w 215"/>
                <a:gd name="T13" fmla="*/ 2 h 260"/>
                <a:gd name="T14" fmla="*/ 50 w 215"/>
                <a:gd name="T15" fmla="*/ 19 h 260"/>
                <a:gd name="T16" fmla="*/ 34 w 215"/>
                <a:gd name="T17" fmla="*/ 48 h 260"/>
                <a:gd name="T18" fmla="*/ 34 w 215"/>
                <a:gd name="T19" fmla="*/ 57 h 260"/>
                <a:gd name="T20" fmla="*/ 36 w 215"/>
                <a:gd name="T21" fmla="*/ 75 h 260"/>
                <a:gd name="T22" fmla="*/ 38 w 215"/>
                <a:gd name="T23" fmla="*/ 94 h 260"/>
                <a:gd name="T24" fmla="*/ 40 w 215"/>
                <a:gd name="T25" fmla="*/ 111 h 260"/>
                <a:gd name="T26" fmla="*/ 40 w 215"/>
                <a:gd name="T27" fmla="*/ 124 h 260"/>
                <a:gd name="T28" fmla="*/ 38 w 215"/>
                <a:gd name="T29" fmla="*/ 130 h 260"/>
                <a:gd name="T30" fmla="*/ 31 w 215"/>
                <a:gd name="T31" fmla="*/ 141 h 260"/>
                <a:gd name="T32" fmla="*/ 20 w 215"/>
                <a:gd name="T33" fmla="*/ 153 h 260"/>
                <a:gd name="T34" fmla="*/ 8 w 215"/>
                <a:gd name="T35" fmla="*/ 167 h 260"/>
                <a:gd name="T36" fmla="*/ 2 w 215"/>
                <a:gd name="T37" fmla="*/ 183 h 260"/>
                <a:gd name="T38" fmla="*/ 2 w 215"/>
                <a:gd name="T39" fmla="*/ 199 h 260"/>
                <a:gd name="T40" fmla="*/ 6 w 215"/>
                <a:gd name="T41" fmla="*/ 216 h 260"/>
                <a:gd name="T42" fmla="*/ 25 w 215"/>
                <a:gd name="T43" fmla="*/ 241 h 260"/>
                <a:gd name="T44" fmla="*/ 52 w 215"/>
                <a:gd name="T45" fmla="*/ 256 h 260"/>
                <a:gd name="T46" fmla="*/ 63 w 215"/>
                <a:gd name="T47" fmla="*/ 259 h 260"/>
                <a:gd name="T48" fmla="*/ 84 w 215"/>
                <a:gd name="T49" fmla="*/ 256 h 260"/>
                <a:gd name="T50" fmla="*/ 105 w 215"/>
                <a:gd name="T51" fmla="*/ 250 h 260"/>
                <a:gd name="T52" fmla="*/ 124 w 215"/>
                <a:gd name="T53" fmla="*/ 241 h 260"/>
                <a:gd name="T54" fmla="*/ 143 w 215"/>
                <a:gd name="T55" fmla="*/ 231 h 260"/>
                <a:gd name="T56" fmla="*/ 150 w 215"/>
                <a:gd name="T57" fmla="*/ 227 h 260"/>
                <a:gd name="T58" fmla="*/ 177 w 215"/>
                <a:gd name="T59" fmla="*/ 215 h 260"/>
                <a:gd name="T60" fmla="*/ 200 w 215"/>
                <a:gd name="T61" fmla="*/ 212 h 260"/>
                <a:gd name="T62" fmla="*/ 214 w 215"/>
                <a:gd name="T63" fmla="*/ 71 h 2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5"/>
                <a:gd name="T97" fmla="*/ 0 h 260"/>
                <a:gd name="T98" fmla="*/ 215 w 215"/>
                <a:gd name="T99" fmla="*/ 260 h 2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6" name="Freeform 273"/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>
                <a:gd name="T0" fmla="*/ 214 w 215"/>
                <a:gd name="T1" fmla="*/ 71 h 260"/>
                <a:gd name="T2" fmla="*/ 200 w 215"/>
                <a:gd name="T3" fmla="*/ 68 h 260"/>
                <a:gd name="T4" fmla="*/ 188 w 215"/>
                <a:gd name="T5" fmla="*/ 59 h 260"/>
                <a:gd name="T6" fmla="*/ 177 w 215"/>
                <a:gd name="T7" fmla="*/ 50 h 260"/>
                <a:gd name="T8" fmla="*/ 167 w 215"/>
                <a:gd name="T9" fmla="*/ 42 h 260"/>
                <a:gd name="T10" fmla="*/ 154 w 215"/>
                <a:gd name="T11" fmla="*/ 29 h 260"/>
                <a:gd name="T12" fmla="*/ 154 w 215"/>
                <a:gd name="T13" fmla="*/ 29 h 260"/>
                <a:gd name="T14" fmla="*/ 142 w 215"/>
                <a:gd name="T15" fmla="*/ 19 h 260"/>
                <a:gd name="T16" fmla="*/ 129 w 215"/>
                <a:gd name="T17" fmla="*/ 10 h 260"/>
                <a:gd name="T18" fmla="*/ 116 w 215"/>
                <a:gd name="T19" fmla="*/ 4 h 260"/>
                <a:gd name="T20" fmla="*/ 103 w 215"/>
                <a:gd name="T21" fmla="*/ 2 h 260"/>
                <a:gd name="T22" fmla="*/ 91 w 215"/>
                <a:gd name="T23" fmla="*/ 0 h 260"/>
                <a:gd name="T24" fmla="*/ 91 w 215"/>
                <a:gd name="T25" fmla="*/ 0 h 260"/>
                <a:gd name="T26" fmla="*/ 78 w 215"/>
                <a:gd name="T27" fmla="*/ 2 h 260"/>
                <a:gd name="T28" fmla="*/ 63 w 215"/>
                <a:gd name="T29" fmla="*/ 8 h 260"/>
                <a:gd name="T30" fmla="*/ 50 w 215"/>
                <a:gd name="T31" fmla="*/ 19 h 260"/>
                <a:gd name="T32" fmla="*/ 40 w 215"/>
                <a:gd name="T33" fmla="*/ 31 h 260"/>
                <a:gd name="T34" fmla="*/ 34 w 215"/>
                <a:gd name="T35" fmla="*/ 48 h 260"/>
                <a:gd name="T36" fmla="*/ 34 w 215"/>
                <a:gd name="T37" fmla="*/ 48 h 260"/>
                <a:gd name="T38" fmla="*/ 34 w 215"/>
                <a:gd name="T39" fmla="*/ 57 h 260"/>
                <a:gd name="T40" fmla="*/ 34 w 215"/>
                <a:gd name="T41" fmla="*/ 68 h 260"/>
                <a:gd name="T42" fmla="*/ 36 w 215"/>
                <a:gd name="T43" fmla="*/ 75 h 260"/>
                <a:gd name="T44" fmla="*/ 38 w 215"/>
                <a:gd name="T45" fmla="*/ 86 h 260"/>
                <a:gd name="T46" fmla="*/ 38 w 215"/>
                <a:gd name="T47" fmla="*/ 94 h 260"/>
                <a:gd name="T48" fmla="*/ 40 w 215"/>
                <a:gd name="T49" fmla="*/ 103 h 260"/>
                <a:gd name="T50" fmla="*/ 40 w 215"/>
                <a:gd name="T51" fmla="*/ 111 h 260"/>
                <a:gd name="T52" fmla="*/ 40 w 215"/>
                <a:gd name="T53" fmla="*/ 118 h 260"/>
                <a:gd name="T54" fmla="*/ 40 w 215"/>
                <a:gd name="T55" fmla="*/ 124 h 260"/>
                <a:gd name="T56" fmla="*/ 38 w 215"/>
                <a:gd name="T57" fmla="*/ 130 h 260"/>
                <a:gd name="T58" fmla="*/ 38 w 215"/>
                <a:gd name="T59" fmla="*/ 130 h 260"/>
                <a:gd name="T60" fmla="*/ 36 w 215"/>
                <a:gd name="T61" fmla="*/ 134 h 260"/>
                <a:gd name="T62" fmla="*/ 31 w 215"/>
                <a:gd name="T63" fmla="*/ 141 h 260"/>
                <a:gd name="T64" fmla="*/ 25 w 215"/>
                <a:gd name="T65" fmla="*/ 147 h 260"/>
                <a:gd name="T66" fmla="*/ 20 w 215"/>
                <a:gd name="T67" fmla="*/ 153 h 260"/>
                <a:gd name="T68" fmla="*/ 15 w 215"/>
                <a:gd name="T69" fmla="*/ 160 h 260"/>
                <a:gd name="T70" fmla="*/ 8 w 215"/>
                <a:gd name="T71" fmla="*/ 167 h 260"/>
                <a:gd name="T72" fmla="*/ 4 w 215"/>
                <a:gd name="T73" fmla="*/ 174 h 260"/>
                <a:gd name="T74" fmla="*/ 2 w 215"/>
                <a:gd name="T75" fmla="*/ 183 h 260"/>
                <a:gd name="T76" fmla="*/ 0 w 215"/>
                <a:gd name="T77" fmla="*/ 190 h 260"/>
                <a:gd name="T78" fmla="*/ 2 w 215"/>
                <a:gd name="T79" fmla="*/ 199 h 260"/>
                <a:gd name="T80" fmla="*/ 2 w 215"/>
                <a:gd name="T81" fmla="*/ 199 h 260"/>
                <a:gd name="T82" fmla="*/ 6 w 215"/>
                <a:gd name="T83" fmla="*/ 216 h 260"/>
                <a:gd name="T84" fmla="*/ 15 w 215"/>
                <a:gd name="T85" fmla="*/ 231 h 260"/>
                <a:gd name="T86" fmla="*/ 25 w 215"/>
                <a:gd name="T87" fmla="*/ 241 h 260"/>
                <a:gd name="T88" fmla="*/ 38 w 215"/>
                <a:gd name="T89" fmla="*/ 250 h 260"/>
                <a:gd name="T90" fmla="*/ 52 w 215"/>
                <a:gd name="T91" fmla="*/ 256 h 260"/>
                <a:gd name="T92" fmla="*/ 52 w 215"/>
                <a:gd name="T93" fmla="*/ 256 h 260"/>
                <a:gd name="T94" fmla="*/ 63 w 215"/>
                <a:gd name="T95" fmla="*/ 259 h 260"/>
                <a:gd name="T96" fmla="*/ 71 w 215"/>
                <a:gd name="T97" fmla="*/ 259 h 260"/>
                <a:gd name="T98" fmla="*/ 84 w 215"/>
                <a:gd name="T99" fmla="*/ 256 h 260"/>
                <a:gd name="T100" fmla="*/ 94 w 215"/>
                <a:gd name="T101" fmla="*/ 254 h 260"/>
                <a:gd name="T102" fmla="*/ 105 w 215"/>
                <a:gd name="T103" fmla="*/ 250 h 260"/>
                <a:gd name="T104" fmla="*/ 116 w 215"/>
                <a:gd name="T105" fmla="*/ 245 h 260"/>
                <a:gd name="T106" fmla="*/ 124 w 215"/>
                <a:gd name="T107" fmla="*/ 241 h 260"/>
                <a:gd name="T108" fmla="*/ 135 w 215"/>
                <a:gd name="T109" fmla="*/ 235 h 260"/>
                <a:gd name="T110" fmla="*/ 143 w 215"/>
                <a:gd name="T111" fmla="*/ 231 h 260"/>
                <a:gd name="T112" fmla="*/ 150 w 215"/>
                <a:gd name="T113" fmla="*/ 227 h 260"/>
                <a:gd name="T114" fmla="*/ 150 w 215"/>
                <a:gd name="T115" fmla="*/ 227 h 260"/>
                <a:gd name="T116" fmla="*/ 165 w 215"/>
                <a:gd name="T117" fmla="*/ 218 h 260"/>
                <a:gd name="T118" fmla="*/ 177 w 215"/>
                <a:gd name="T119" fmla="*/ 215 h 260"/>
                <a:gd name="T120" fmla="*/ 190 w 215"/>
                <a:gd name="T121" fmla="*/ 212 h 260"/>
                <a:gd name="T122" fmla="*/ 200 w 215"/>
                <a:gd name="T123" fmla="*/ 212 h 260"/>
                <a:gd name="T124" fmla="*/ 209 w 215"/>
                <a:gd name="T125" fmla="*/ 212 h 2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5"/>
                <a:gd name="T190" fmla="*/ 0 h 260"/>
                <a:gd name="T191" fmla="*/ 215 w 215"/>
                <a:gd name="T192" fmla="*/ 260 h 2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7" name="Freeform 274"/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>
                <a:gd name="T0" fmla="*/ 200 w 215"/>
                <a:gd name="T1" fmla="*/ 67 h 260"/>
                <a:gd name="T2" fmla="*/ 177 w 215"/>
                <a:gd name="T3" fmla="*/ 51 h 260"/>
                <a:gd name="T4" fmla="*/ 154 w 215"/>
                <a:gd name="T5" fmla="*/ 28 h 260"/>
                <a:gd name="T6" fmla="*/ 142 w 215"/>
                <a:gd name="T7" fmla="*/ 20 h 260"/>
                <a:gd name="T8" fmla="*/ 116 w 215"/>
                <a:gd name="T9" fmla="*/ 5 h 260"/>
                <a:gd name="T10" fmla="*/ 91 w 215"/>
                <a:gd name="T11" fmla="*/ 0 h 260"/>
                <a:gd name="T12" fmla="*/ 78 w 215"/>
                <a:gd name="T13" fmla="*/ 1 h 260"/>
                <a:gd name="T14" fmla="*/ 50 w 215"/>
                <a:gd name="T15" fmla="*/ 18 h 260"/>
                <a:gd name="T16" fmla="*/ 34 w 215"/>
                <a:gd name="T17" fmla="*/ 48 h 260"/>
                <a:gd name="T18" fmla="*/ 34 w 215"/>
                <a:gd name="T19" fmla="*/ 58 h 260"/>
                <a:gd name="T20" fmla="*/ 36 w 215"/>
                <a:gd name="T21" fmla="*/ 77 h 260"/>
                <a:gd name="T22" fmla="*/ 38 w 215"/>
                <a:gd name="T23" fmla="*/ 94 h 260"/>
                <a:gd name="T24" fmla="*/ 40 w 215"/>
                <a:gd name="T25" fmla="*/ 111 h 260"/>
                <a:gd name="T26" fmla="*/ 40 w 215"/>
                <a:gd name="T27" fmla="*/ 125 h 260"/>
                <a:gd name="T28" fmla="*/ 38 w 215"/>
                <a:gd name="T29" fmla="*/ 130 h 260"/>
                <a:gd name="T30" fmla="*/ 31 w 215"/>
                <a:gd name="T31" fmla="*/ 141 h 260"/>
                <a:gd name="T32" fmla="*/ 20 w 215"/>
                <a:gd name="T33" fmla="*/ 153 h 260"/>
                <a:gd name="T34" fmla="*/ 8 w 215"/>
                <a:gd name="T35" fmla="*/ 168 h 260"/>
                <a:gd name="T36" fmla="*/ 2 w 215"/>
                <a:gd name="T37" fmla="*/ 185 h 260"/>
                <a:gd name="T38" fmla="*/ 2 w 215"/>
                <a:gd name="T39" fmla="*/ 201 h 260"/>
                <a:gd name="T40" fmla="*/ 6 w 215"/>
                <a:gd name="T41" fmla="*/ 219 h 260"/>
                <a:gd name="T42" fmla="*/ 25 w 215"/>
                <a:gd name="T43" fmla="*/ 244 h 260"/>
                <a:gd name="T44" fmla="*/ 52 w 215"/>
                <a:gd name="T45" fmla="*/ 259 h 260"/>
                <a:gd name="T46" fmla="*/ 63 w 215"/>
                <a:gd name="T47" fmla="*/ 259 h 260"/>
                <a:gd name="T48" fmla="*/ 84 w 215"/>
                <a:gd name="T49" fmla="*/ 256 h 260"/>
                <a:gd name="T50" fmla="*/ 105 w 215"/>
                <a:gd name="T51" fmla="*/ 250 h 260"/>
                <a:gd name="T52" fmla="*/ 124 w 215"/>
                <a:gd name="T53" fmla="*/ 242 h 260"/>
                <a:gd name="T54" fmla="*/ 143 w 215"/>
                <a:gd name="T55" fmla="*/ 231 h 260"/>
                <a:gd name="T56" fmla="*/ 150 w 215"/>
                <a:gd name="T57" fmla="*/ 227 h 260"/>
                <a:gd name="T58" fmla="*/ 177 w 215"/>
                <a:gd name="T59" fmla="*/ 217 h 260"/>
                <a:gd name="T60" fmla="*/ 200 w 215"/>
                <a:gd name="T61" fmla="*/ 212 h 260"/>
                <a:gd name="T62" fmla="*/ 214 w 215"/>
                <a:gd name="T63" fmla="*/ 71 h 2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5"/>
                <a:gd name="T97" fmla="*/ 0 h 260"/>
                <a:gd name="T98" fmla="*/ 215 w 215"/>
                <a:gd name="T99" fmla="*/ 260 h 2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8" name="Freeform 275"/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>
                <a:gd name="T0" fmla="*/ 214 w 215"/>
                <a:gd name="T1" fmla="*/ 71 h 260"/>
                <a:gd name="T2" fmla="*/ 200 w 215"/>
                <a:gd name="T3" fmla="*/ 67 h 260"/>
                <a:gd name="T4" fmla="*/ 188 w 215"/>
                <a:gd name="T5" fmla="*/ 60 h 260"/>
                <a:gd name="T6" fmla="*/ 177 w 215"/>
                <a:gd name="T7" fmla="*/ 51 h 260"/>
                <a:gd name="T8" fmla="*/ 167 w 215"/>
                <a:gd name="T9" fmla="*/ 41 h 260"/>
                <a:gd name="T10" fmla="*/ 154 w 215"/>
                <a:gd name="T11" fmla="*/ 28 h 260"/>
                <a:gd name="T12" fmla="*/ 154 w 215"/>
                <a:gd name="T13" fmla="*/ 28 h 260"/>
                <a:gd name="T14" fmla="*/ 142 w 215"/>
                <a:gd name="T15" fmla="*/ 20 h 260"/>
                <a:gd name="T16" fmla="*/ 129 w 215"/>
                <a:gd name="T17" fmla="*/ 12 h 260"/>
                <a:gd name="T18" fmla="*/ 116 w 215"/>
                <a:gd name="T19" fmla="*/ 5 h 260"/>
                <a:gd name="T20" fmla="*/ 103 w 215"/>
                <a:gd name="T21" fmla="*/ 1 h 260"/>
                <a:gd name="T22" fmla="*/ 91 w 215"/>
                <a:gd name="T23" fmla="*/ 0 h 260"/>
                <a:gd name="T24" fmla="*/ 91 w 215"/>
                <a:gd name="T25" fmla="*/ 0 h 260"/>
                <a:gd name="T26" fmla="*/ 78 w 215"/>
                <a:gd name="T27" fmla="*/ 1 h 260"/>
                <a:gd name="T28" fmla="*/ 63 w 215"/>
                <a:gd name="T29" fmla="*/ 7 h 260"/>
                <a:gd name="T30" fmla="*/ 50 w 215"/>
                <a:gd name="T31" fmla="*/ 18 h 260"/>
                <a:gd name="T32" fmla="*/ 40 w 215"/>
                <a:gd name="T33" fmla="*/ 33 h 260"/>
                <a:gd name="T34" fmla="*/ 34 w 215"/>
                <a:gd name="T35" fmla="*/ 48 h 260"/>
                <a:gd name="T36" fmla="*/ 34 w 215"/>
                <a:gd name="T37" fmla="*/ 48 h 260"/>
                <a:gd name="T38" fmla="*/ 34 w 215"/>
                <a:gd name="T39" fmla="*/ 58 h 260"/>
                <a:gd name="T40" fmla="*/ 34 w 215"/>
                <a:gd name="T41" fmla="*/ 67 h 260"/>
                <a:gd name="T42" fmla="*/ 36 w 215"/>
                <a:gd name="T43" fmla="*/ 77 h 260"/>
                <a:gd name="T44" fmla="*/ 38 w 215"/>
                <a:gd name="T45" fmla="*/ 85 h 260"/>
                <a:gd name="T46" fmla="*/ 38 w 215"/>
                <a:gd name="T47" fmla="*/ 94 h 260"/>
                <a:gd name="T48" fmla="*/ 40 w 215"/>
                <a:gd name="T49" fmla="*/ 102 h 260"/>
                <a:gd name="T50" fmla="*/ 40 w 215"/>
                <a:gd name="T51" fmla="*/ 111 h 260"/>
                <a:gd name="T52" fmla="*/ 40 w 215"/>
                <a:gd name="T53" fmla="*/ 120 h 260"/>
                <a:gd name="T54" fmla="*/ 40 w 215"/>
                <a:gd name="T55" fmla="*/ 125 h 260"/>
                <a:gd name="T56" fmla="*/ 38 w 215"/>
                <a:gd name="T57" fmla="*/ 130 h 260"/>
                <a:gd name="T58" fmla="*/ 38 w 215"/>
                <a:gd name="T59" fmla="*/ 130 h 260"/>
                <a:gd name="T60" fmla="*/ 36 w 215"/>
                <a:gd name="T61" fmla="*/ 136 h 260"/>
                <a:gd name="T62" fmla="*/ 31 w 215"/>
                <a:gd name="T63" fmla="*/ 141 h 260"/>
                <a:gd name="T64" fmla="*/ 25 w 215"/>
                <a:gd name="T65" fmla="*/ 147 h 260"/>
                <a:gd name="T66" fmla="*/ 20 w 215"/>
                <a:gd name="T67" fmla="*/ 153 h 260"/>
                <a:gd name="T68" fmla="*/ 15 w 215"/>
                <a:gd name="T69" fmla="*/ 159 h 260"/>
                <a:gd name="T70" fmla="*/ 8 w 215"/>
                <a:gd name="T71" fmla="*/ 168 h 260"/>
                <a:gd name="T72" fmla="*/ 4 w 215"/>
                <a:gd name="T73" fmla="*/ 176 h 260"/>
                <a:gd name="T74" fmla="*/ 2 w 215"/>
                <a:gd name="T75" fmla="*/ 185 h 260"/>
                <a:gd name="T76" fmla="*/ 0 w 215"/>
                <a:gd name="T77" fmla="*/ 193 h 260"/>
                <a:gd name="T78" fmla="*/ 2 w 215"/>
                <a:gd name="T79" fmla="*/ 201 h 260"/>
                <a:gd name="T80" fmla="*/ 2 w 215"/>
                <a:gd name="T81" fmla="*/ 201 h 260"/>
                <a:gd name="T82" fmla="*/ 6 w 215"/>
                <a:gd name="T83" fmla="*/ 219 h 260"/>
                <a:gd name="T84" fmla="*/ 15 w 215"/>
                <a:gd name="T85" fmla="*/ 231 h 260"/>
                <a:gd name="T86" fmla="*/ 25 w 215"/>
                <a:gd name="T87" fmla="*/ 244 h 260"/>
                <a:gd name="T88" fmla="*/ 38 w 215"/>
                <a:gd name="T89" fmla="*/ 252 h 260"/>
                <a:gd name="T90" fmla="*/ 52 w 215"/>
                <a:gd name="T91" fmla="*/ 259 h 260"/>
                <a:gd name="T92" fmla="*/ 52 w 215"/>
                <a:gd name="T93" fmla="*/ 259 h 260"/>
                <a:gd name="T94" fmla="*/ 63 w 215"/>
                <a:gd name="T95" fmla="*/ 259 h 260"/>
                <a:gd name="T96" fmla="*/ 71 w 215"/>
                <a:gd name="T97" fmla="*/ 259 h 260"/>
                <a:gd name="T98" fmla="*/ 84 w 215"/>
                <a:gd name="T99" fmla="*/ 256 h 260"/>
                <a:gd name="T100" fmla="*/ 94 w 215"/>
                <a:gd name="T101" fmla="*/ 254 h 260"/>
                <a:gd name="T102" fmla="*/ 105 w 215"/>
                <a:gd name="T103" fmla="*/ 250 h 260"/>
                <a:gd name="T104" fmla="*/ 116 w 215"/>
                <a:gd name="T105" fmla="*/ 246 h 260"/>
                <a:gd name="T106" fmla="*/ 124 w 215"/>
                <a:gd name="T107" fmla="*/ 242 h 260"/>
                <a:gd name="T108" fmla="*/ 135 w 215"/>
                <a:gd name="T109" fmla="*/ 238 h 260"/>
                <a:gd name="T110" fmla="*/ 143 w 215"/>
                <a:gd name="T111" fmla="*/ 231 h 260"/>
                <a:gd name="T112" fmla="*/ 150 w 215"/>
                <a:gd name="T113" fmla="*/ 227 h 260"/>
                <a:gd name="T114" fmla="*/ 150 w 215"/>
                <a:gd name="T115" fmla="*/ 227 h 260"/>
                <a:gd name="T116" fmla="*/ 165 w 215"/>
                <a:gd name="T117" fmla="*/ 221 h 260"/>
                <a:gd name="T118" fmla="*/ 177 w 215"/>
                <a:gd name="T119" fmla="*/ 217 h 260"/>
                <a:gd name="T120" fmla="*/ 190 w 215"/>
                <a:gd name="T121" fmla="*/ 214 h 260"/>
                <a:gd name="T122" fmla="*/ 200 w 215"/>
                <a:gd name="T123" fmla="*/ 212 h 260"/>
                <a:gd name="T124" fmla="*/ 209 w 215"/>
                <a:gd name="T125" fmla="*/ 212 h 2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5"/>
                <a:gd name="T190" fmla="*/ 0 h 260"/>
                <a:gd name="T191" fmla="*/ 215 w 215"/>
                <a:gd name="T192" fmla="*/ 260 h 2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9" name="Freeform 276"/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>
                <a:gd name="T0" fmla="*/ 73 w 77"/>
                <a:gd name="T1" fmla="*/ 60 h 195"/>
                <a:gd name="T2" fmla="*/ 71 w 77"/>
                <a:gd name="T3" fmla="*/ 48 h 195"/>
                <a:gd name="T4" fmla="*/ 67 w 77"/>
                <a:gd name="T5" fmla="*/ 30 h 195"/>
                <a:gd name="T6" fmla="*/ 62 w 77"/>
                <a:gd name="T7" fmla="*/ 16 h 195"/>
                <a:gd name="T8" fmla="*/ 57 w 77"/>
                <a:gd name="T9" fmla="*/ 5 h 195"/>
                <a:gd name="T10" fmla="*/ 46 w 77"/>
                <a:gd name="T11" fmla="*/ 0 h 195"/>
                <a:gd name="T12" fmla="*/ 46 w 77"/>
                <a:gd name="T13" fmla="*/ 0 h 195"/>
                <a:gd name="T14" fmla="*/ 36 w 77"/>
                <a:gd name="T15" fmla="*/ 3 h 195"/>
                <a:gd name="T16" fmla="*/ 27 w 77"/>
                <a:gd name="T17" fmla="*/ 9 h 195"/>
                <a:gd name="T18" fmla="*/ 18 w 77"/>
                <a:gd name="T19" fmla="*/ 23 h 195"/>
                <a:gd name="T20" fmla="*/ 14 w 77"/>
                <a:gd name="T21" fmla="*/ 37 h 195"/>
                <a:gd name="T22" fmla="*/ 14 w 77"/>
                <a:gd name="T23" fmla="*/ 51 h 195"/>
                <a:gd name="T24" fmla="*/ 14 w 77"/>
                <a:gd name="T25" fmla="*/ 51 h 195"/>
                <a:gd name="T26" fmla="*/ 12 w 77"/>
                <a:gd name="T27" fmla="*/ 67 h 195"/>
                <a:gd name="T28" fmla="*/ 11 w 77"/>
                <a:gd name="T29" fmla="*/ 79 h 195"/>
                <a:gd name="T30" fmla="*/ 8 w 77"/>
                <a:gd name="T31" fmla="*/ 92 h 195"/>
                <a:gd name="T32" fmla="*/ 6 w 77"/>
                <a:gd name="T33" fmla="*/ 102 h 195"/>
                <a:gd name="T34" fmla="*/ 2 w 77"/>
                <a:gd name="T35" fmla="*/ 111 h 195"/>
                <a:gd name="T36" fmla="*/ 2 w 77"/>
                <a:gd name="T37" fmla="*/ 111 h 195"/>
                <a:gd name="T38" fmla="*/ 2 w 77"/>
                <a:gd name="T39" fmla="*/ 117 h 195"/>
                <a:gd name="T40" fmla="*/ 2 w 77"/>
                <a:gd name="T41" fmla="*/ 123 h 195"/>
                <a:gd name="T42" fmla="*/ 0 w 77"/>
                <a:gd name="T43" fmla="*/ 134 h 195"/>
                <a:gd name="T44" fmla="*/ 0 w 77"/>
                <a:gd name="T45" fmla="*/ 143 h 195"/>
                <a:gd name="T46" fmla="*/ 2 w 77"/>
                <a:gd name="T47" fmla="*/ 151 h 195"/>
                <a:gd name="T48" fmla="*/ 2 w 77"/>
                <a:gd name="T49" fmla="*/ 162 h 195"/>
                <a:gd name="T50" fmla="*/ 6 w 77"/>
                <a:gd name="T51" fmla="*/ 170 h 195"/>
                <a:gd name="T52" fmla="*/ 8 w 77"/>
                <a:gd name="T53" fmla="*/ 178 h 195"/>
                <a:gd name="T54" fmla="*/ 12 w 77"/>
                <a:gd name="T55" fmla="*/ 185 h 195"/>
                <a:gd name="T56" fmla="*/ 16 w 77"/>
                <a:gd name="T57" fmla="*/ 191 h 195"/>
                <a:gd name="T58" fmla="*/ 16 w 77"/>
                <a:gd name="T59" fmla="*/ 191 h 195"/>
                <a:gd name="T60" fmla="*/ 29 w 77"/>
                <a:gd name="T61" fmla="*/ 194 h 195"/>
                <a:gd name="T62" fmla="*/ 41 w 77"/>
                <a:gd name="T63" fmla="*/ 191 h 195"/>
                <a:gd name="T64" fmla="*/ 55 w 77"/>
                <a:gd name="T65" fmla="*/ 185 h 195"/>
                <a:gd name="T66" fmla="*/ 64 w 77"/>
                <a:gd name="T67" fmla="*/ 176 h 195"/>
                <a:gd name="T68" fmla="*/ 69 w 77"/>
                <a:gd name="T69" fmla="*/ 164 h 195"/>
                <a:gd name="T70" fmla="*/ 69 w 77"/>
                <a:gd name="T71" fmla="*/ 164 h 195"/>
                <a:gd name="T72" fmla="*/ 71 w 77"/>
                <a:gd name="T73" fmla="*/ 155 h 195"/>
                <a:gd name="T74" fmla="*/ 71 w 77"/>
                <a:gd name="T75" fmla="*/ 146 h 195"/>
                <a:gd name="T76" fmla="*/ 71 w 77"/>
                <a:gd name="T77" fmla="*/ 134 h 195"/>
                <a:gd name="T78" fmla="*/ 73 w 77"/>
                <a:gd name="T79" fmla="*/ 122 h 195"/>
                <a:gd name="T80" fmla="*/ 73 w 77"/>
                <a:gd name="T81" fmla="*/ 109 h 195"/>
                <a:gd name="T82" fmla="*/ 76 w 77"/>
                <a:gd name="T83" fmla="*/ 97 h 195"/>
                <a:gd name="T84" fmla="*/ 76 w 77"/>
                <a:gd name="T85" fmla="*/ 85 h 195"/>
                <a:gd name="T86" fmla="*/ 76 w 77"/>
                <a:gd name="T87" fmla="*/ 74 h 195"/>
                <a:gd name="T88" fmla="*/ 73 w 77"/>
                <a:gd name="T89" fmla="*/ 67 h 195"/>
                <a:gd name="T90" fmla="*/ 73 w 77"/>
                <a:gd name="T91" fmla="*/ 60 h 195"/>
                <a:gd name="T92" fmla="*/ 73 w 77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7"/>
                <a:gd name="T142" fmla="*/ 0 h 195"/>
                <a:gd name="T143" fmla="*/ 77 w 77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0" name="Freeform 277"/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>
                <a:gd name="T0" fmla="*/ 73 w 77"/>
                <a:gd name="T1" fmla="*/ 60 h 195"/>
                <a:gd name="T2" fmla="*/ 71 w 77"/>
                <a:gd name="T3" fmla="*/ 48 h 195"/>
                <a:gd name="T4" fmla="*/ 67 w 77"/>
                <a:gd name="T5" fmla="*/ 30 h 195"/>
                <a:gd name="T6" fmla="*/ 62 w 77"/>
                <a:gd name="T7" fmla="*/ 16 h 195"/>
                <a:gd name="T8" fmla="*/ 57 w 77"/>
                <a:gd name="T9" fmla="*/ 5 h 195"/>
                <a:gd name="T10" fmla="*/ 46 w 77"/>
                <a:gd name="T11" fmla="*/ 0 h 195"/>
                <a:gd name="T12" fmla="*/ 46 w 77"/>
                <a:gd name="T13" fmla="*/ 0 h 195"/>
                <a:gd name="T14" fmla="*/ 36 w 77"/>
                <a:gd name="T15" fmla="*/ 3 h 195"/>
                <a:gd name="T16" fmla="*/ 27 w 77"/>
                <a:gd name="T17" fmla="*/ 9 h 195"/>
                <a:gd name="T18" fmla="*/ 18 w 77"/>
                <a:gd name="T19" fmla="*/ 23 h 195"/>
                <a:gd name="T20" fmla="*/ 14 w 77"/>
                <a:gd name="T21" fmla="*/ 37 h 195"/>
                <a:gd name="T22" fmla="*/ 14 w 77"/>
                <a:gd name="T23" fmla="*/ 51 h 195"/>
                <a:gd name="T24" fmla="*/ 14 w 77"/>
                <a:gd name="T25" fmla="*/ 51 h 195"/>
                <a:gd name="T26" fmla="*/ 12 w 77"/>
                <a:gd name="T27" fmla="*/ 67 h 195"/>
                <a:gd name="T28" fmla="*/ 11 w 77"/>
                <a:gd name="T29" fmla="*/ 79 h 195"/>
                <a:gd name="T30" fmla="*/ 8 w 77"/>
                <a:gd name="T31" fmla="*/ 92 h 195"/>
                <a:gd name="T32" fmla="*/ 6 w 77"/>
                <a:gd name="T33" fmla="*/ 102 h 195"/>
                <a:gd name="T34" fmla="*/ 2 w 77"/>
                <a:gd name="T35" fmla="*/ 111 h 195"/>
                <a:gd name="T36" fmla="*/ 2 w 77"/>
                <a:gd name="T37" fmla="*/ 111 h 195"/>
                <a:gd name="T38" fmla="*/ 2 w 77"/>
                <a:gd name="T39" fmla="*/ 117 h 195"/>
                <a:gd name="T40" fmla="*/ 2 w 77"/>
                <a:gd name="T41" fmla="*/ 123 h 195"/>
                <a:gd name="T42" fmla="*/ 0 w 77"/>
                <a:gd name="T43" fmla="*/ 134 h 195"/>
                <a:gd name="T44" fmla="*/ 0 w 77"/>
                <a:gd name="T45" fmla="*/ 143 h 195"/>
                <a:gd name="T46" fmla="*/ 2 w 77"/>
                <a:gd name="T47" fmla="*/ 151 h 195"/>
                <a:gd name="T48" fmla="*/ 2 w 77"/>
                <a:gd name="T49" fmla="*/ 162 h 195"/>
                <a:gd name="T50" fmla="*/ 6 w 77"/>
                <a:gd name="T51" fmla="*/ 170 h 195"/>
                <a:gd name="T52" fmla="*/ 8 w 77"/>
                <a:gd name="T53" fmla="*/ 178 h 195"/>
                <a:gd name="T54" fmla="*/ 12 w 77"/>
                <a:gd name="T55" fmla="*/ 185 h 195"/>
                <a:gd name="T56" fmla="*/ 16 w 77"/>
                <a:gd name="T57" fmla="*/ 191 h 195"/>
                <a:gd name="T58" fmla="*/ 16 w 77"/>
                <a:gd name="T59" fmla="*/ 191 h 195"/>
                <a:gd name="T60" fmla="*/ 29 w 77"/>
                <a:gd name="T61" fmla="*/ 194 h 195"/>
                <a:gd name="T62" fmla="*/ 41 w 77"/>
                <a:gd name="T63" fmla="*/ 191 h 195"/>
                <a:gd name="T64" fmla="*/ 55 w 77"/>
                <a:gd name="T65" fmla="*/ 185 h 195"/>
                <a:gd name="T66" fmla="*/ 64 w 77"/>
                <a:gd name="T67" fmla="*/ 176 h 195"/>
                <a:gd name="T68" fmla="*/ 69 w 77"/>
                <a:gd name="T69" fmla="*/ 164 h 195"/>
                <a:gd name="T70" fmla="*/ 69 w 77"/>
                <a:gd name="T71" fmla="*/ 164 h 195"/>
                <a:gd name="T72" fmla="*/ 71 w 77"/>
                <a:gd name="T73" fmla="*/ 155 h 195"/>
                <a:gd name="T74" fmla="*/ 71 w 77"/>
                <a:gd name="T75" fmla="*/ 146 h 195"/>
                <a:gd name="T76" fmla="*/ 71 w 77"/>
                <a:gd name="T77" fmla="*/ 134 h 195"/>
                <a:gd name="T78" fmla="*/ 73 w 77"/>
                <a:gd name="T79" fmla="*/ 122 h 195"/>
                <a:gd name="T80" fmla="*/ 73 w 77"/>
                <a:gd name="T81" fmla="*/ 109 h 195"/>
                <a:gd name="T82" fmla="*/ 76 w 77"/>
                <a:gd name="T83" fmla="*/ 97 h 195"/>
                <a:gd name="T84" fmla="*/ 76 w 77"/>
                <a:gd name="T85" fmla="*/ 85 h 195"/>
                <a:gd name="T86" fmla="*/ 76 w 77"/>
                <a:gd name="T87" fmla="*/ 74 h 195"/>
                <a:gd name="T88" fmla="*/ 73 w 77"/>
                <a:gd name="T89" fmla="*/ 67 h 195"/>
                <a:gd name="T90" fmla="*/ 73 w 77"/>
                <a:gd name="T91" fmla="*/ 60 h 195"/>
                <a:gd name="T92" fmla="*/ 73 w 77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7"/>
                <a:gd name="T142" fmla="*/ 0 h 195"/>
                <a:gd name="T143" fmla="*/ 77 w 77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1" name="Freeform 278"/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>
                <a:gd name="T0" fmla="*/ 73 w 77"/>
                <a:gd name="T1" fmla="*/ 60 h 195"/>
                <a:gd name="T2" fmla="*/ 71 w 77"/>
                <a:gd name="T3" fmla="*/ 48 h 195"/>
                <a:gd name="T4" fmla="*/ 67 w 77"/>
                <a:gd name="T5" fmla="*/ 31 h 195"/>
                <a:gd name="T6" fmla="*/ 62 w 77"/>
                <a:gd name="T7" fmla="*/ 14 h 195"/>
                <a:gd name="T8" fmla="*/ 57 w 77"/>
                <a:gd name="T9" fmla="*/ 4 h 195"/>
                <a:gd name="T10" fmla="*/ 46 w 77"/>
                <a:gd name="T11" fmla="*/ 0 h 195"/>
                <a:gd name="T12" fmla="*/ 46 w 77"/>
                <a:gd name="T13" fmla="*/ 0 h 195"/>
                <a:gd name="T14" fmla="*/ 36 w 77"/>
                <a:gd name="T15" fmla="*/ 2 h 195"/>
                <a:gd name="T16" fmla="*/ 27 w 77"/>
                <a:gd name="T17" fmla="*/ 9 h 195"/>
                <a:gd name="T18" fmla="*/ 18 w 77"/>
                <a:gd name="T19" fmla="*/ 23 h 195"/>
                <a:gd name="T20" fmla="*/ 14 w 77"/>
                <a:gd name="T21" fmla="*/ 35 h 195"/>
                <a:gd name="T22" fmla="*/ 14 w 77"/>
                <a:gd name="T23" fmla="*/ 52 h 195"/>
                <a:gd name="T24" fmla="*/ 14 w 77"/>
                <a:gd name="T25" fmla="*/ 52 h 195"/>
                <a:gd name="T26" fmla="*/ 12 w 77"/>
                <a:gd name="T27" fmla="*/ 65 h 195"/>
                <a:gd name="T28" fmla="*/ 11 w 77"/>
                <a:gd name="T29" fmla="*/ 80 h 195"/>
                <a:gd name="T30" fmla="*/ 8 w 77"/>
                <a:gd name="T31" fmla="*/ 90 h 195"/>
                <a:gd name="T32" fmla="*/ 6 w 77"/>
                <a:gd name="T33" fmla="*/ 101 h 195"/>
                <a:gd name="T34" fmla="*/ 2 w 77"/>
                <a:gd name="T35" fmla="*/ 111 h 195"/>
                <a:gd name="T36" fmla="*/ 2 w 77"/>
                <a:gd name="T37" fmla="*/ 111 h 195"/>
                <a:gd name="T38" fmla="*/ 2 w 77"/>
                <a:gd name="T39" fmla="*/ 117 h 195"/>
                <a:gd name="T40" fmla="*/ 2 w 77"/>
                <a:gd name="T41" fmla="*/ 124 h 195"/>
                <a:gd name="T42" fmla="*/ 0 w 77"/>
                <a:gd name="T43" fmla="*/ 132 h 195"/>
                <a:gd name="T44" fmla="*/ 0 w 77"/>
                <a:gd name="T45" fmla="*/ 143 h 195"/>
                <a:gd name="T46" fmla="*/ 2 w 77"/>
                <a:gd name="T47" fmla="*/ 152 h 195"/>
                <a:gd name="T48" fmla="*/ 2 w 77"/>
                <a:gd name="T49" fmla="*/ 162 h 195"/>
                <a:gd name="T50" fmla="*/ 6 w 77"/>
                <a:gd name="T51" fmla="*/ 170 h 195"/>
                <a:gd name="T52" fmla="*/ 8 w 77"/>
                <a:gd name="T53" fmla="*/ 179 h 195"/>
                <a:gd name="T54" fmla="*/ 12 w 77"/>
                <a:gd name="T55" fmla="*/ 185 h 195"/>
                <a:gd name="T56" fmla="*/ 16 w 77"/>
                <a:gd name="T57" fmla="*/ 189 h 195"/>
                <a:gd name="T58" fmla="*/ 16 w 77"/>
                <a:gd name="T59" fmla="*/ 189 h 195"/>
                <a:gd name="T60" fmla="*/ 29 w 77"/>
                <a:gd name="T61" fmla="*/ 194 h 195"/>
                <a:gd name="T62" fmla="*/ 41 w 77"/>
                <a:gd name="T63" fmla="*/ 191 h 195"/>
                <a:gd name="T64" fmla="*/ 55 w 77"/>
                <a:gd name="T65" fmla="*/ 185 h 195"/>
                <a:gd name="T66" fmla="*/ 64 w 77"/>
                <a:gd name="T67" fmla="*/ 177 h 195"/>
                <a:gd name="T68" fmla="*/ 69 w 77"/>
                <a:gd name="T69" fmla="*/ 164 h 195"/>
                <a:gd name="T70" fmla="*/ 69 w 77"/>
                <a:gd name="T71" fmla="*/ 164 h 195"/>
                <a:gd name="T72" fmla="*/ 71 w 77"/>
                <a:gd name="T73" fmla="*/ 155 h 195"/>
                <a:gd name="T74" fmla="*/ 71 w 77"/>
                <a:gd name="T75" fmla="*/ 145 h 195"/>
                <a:gd name="T76" fmla="*/ 71 w 77"/>
                <a:gd name="T77" fmla="*/ 134 h 195"/>
                <a:gd name="T78" fmla="*/ 73 w 77"/>
                <a:gd name="T79" fmla="*/ 122 h 195"/>
                <a:gd name="T80" fmla="*/ 73 w 77"/>
                <a:gd name="T81" fmla="*/ 109 h 195"/>
                <a:gd name="T82" fmla="*/ 76 w 77"/>
                <a:gd name="T83" fmla="*/ 97 h 195"/>
                <a:gd name="T84" fmla="*/ 76 w 77"/>
                <a:gd name="T85" fmla="*/ 85 h 195"/>
                <a:gd name="T86" fmla="*/ 76 w 77"/>
                <a:gd name="T87" fmla="*/ 76 h 195"/>
                <a:gd name="T88" fmla="*/ 73 w 77"/>
                <a:gd name="T89" fmla="*/ 67 h 195"/>
                <a:gd name="T90" fmla="*/ 73 w 77"/>
                <a:gd name="T91" fmla="*/ 60 h 195"/>
                <a:gd name="T92" fmla="*/ 73 w 77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7"/>
                <a:gd name="T142" fmla="*/ 0 h 195"/>
                <a:gd name="T143" fmla="*/ 77 w 77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2" name="Freeform 279"/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>
                <a:gd name="T0" fmla="*/ 73 w 77"/>
                <a:gd name="T1" fmla="*/ 60 h 195"/>
                <a:gd name="T2" fmla="*/ 71 w 77"/>
                <a:gd name="T3" fmla="*/ 48 h 195"/>
                <a:gd name="T4" fmla="*/ 67 w 77"/>
                <a:gd name="T5" fmla="*/ 31 h 195"/>
                <a:gd name="T6" fmla="*/ 62 w 77"/>
                <a:gd name="T7" fmla="*/ 14 h 195"/>
                <a:gd name="T8" fmla="*/ 57 w 77"/>
                <a:gd name="T9" fmla="*/ 4 h 195"/>
                <a:gd name="T10" fmla="*/ 46 w 77"/>
                <a:gd name="T11" fmla="*/ 0 h 195"/>
                <a:gd name="T12" fmla="*/ 46 w 77"/>
                <a:gd name="T13" fmla="*/ 0 h 195"/>
                <a:gd name="T14" fmla="*/ 36 w 77"/>
                <a:gd name="T15" fmla="*/ 2 h 195"/>
                <a:gd name="T16" fmla="*/ 27 w 77"/>
                <a:gd name="T17" fmla="*/ 9 h 195"/>
                <a:gd name="T18" fmla="*/ 18 w 77"/>
                <a:gd name="T19" fmla="*/ 23 h 195"/>
                <a:gd name="T20" fmla="*/ 14 w 77"/>
                <a:gd name="T21" fmla="*/ 35 h 195"/>
                <a:gd name="T22" fmla="*/ 14 w 77"/>
                <a:gd name="T23" fmla="*/ 52 h 195"/>
                <a:gd name="T24" fmla="*/ 14 w 77"/>
                <a:gd name="T25" fmla="*/ 52 h 195"/>
                <a:gd name="T26" fmla="*/ 12 w 77"/>
                <a:gd name="T27" fmla="*/ 65 h 195"/>
                <a:gd name="T28" fmla="*/ 11 w 77"/>
                <a:gd name="T29" fmla="*/ 80 h 195"/>
                <a:gd name="T30" fmla="*/ 8 w 77"/>
                <a:gd name="T31" fmla="*/ 90 h 195"/>
                <a:gd name="T32" fmla="*/ 6 w 77"/>
                <a:gd name="T33" fmla="*/ 101 h 195"/>
                <a:gd name="T34" fmla="*/ 2 w 77"/>
                <a:gd name="T35" fmla="*/ 111 h 195"/>
                <a:gd name="T36" fmla="*/ 2 w 77"/>
                <a:gd name="T37" fmla="*/ 111 h 195"/>
                <a:gd name="T38" fmla="*/ 2 w 77"/>
                <a:gd name="T39" fmla="*/ 117 h 195"/>
                <a:gd name="T40" fmla="*/ 2 w 77"/>
                <a:gd name="T41" fmla="*/ 124 h 195"/>
                <a:gd name="T42" fmla="*/ 0 w 77"/>
                <a:gd name="T43" fmla="*/ 132 h 195"/>
                <a:gd name="T44" fmla="*/ 0 w 77"/>
                <a:gd name="T45" fmla="*/ 143 h 195"/>
                <a:gd name="T46" fmla="*/ 2 w 77"/>
                <a:gd name="T47" fmla="*/ 152 h 195"/>
                <a:gd name="T48" fmla="*/ 2 w 77"/>
                <a:gd name="T49" fmla="*/ 162 h 195"/>
                <a:gd name="T50" fmla="*/ 6 w 77"/>
                <a:gd name="T51" fmla="*/ 170 h 195"/>
                <a:gd name="T52" fmla="*/ 8 w 77"/>
                <a:gd name="T53" fmla="*/ 179 h 195"/>
                <a:gd name="T54" fmla="*/ 12 w 77"/>
                <a:gd name="T55" fmla="*/ 185 h 195"/>
                <a:gd name="T56" fmla="*/ 16 w 77"/>
                <a:gd name="T57" fmla="*/ 189 h 195"/>
                <a:gd name="T58" fmla="*/ 16 w 77"/>
                <a:gd name="T59" fmla="*/ 189 h 195"/>
                <a:gd name="T60" fmla="*/ 29 w 77"/>
                <a:gd name="T61" fmla="*/ 194 h 195"/>
                <a:gd name="T62" fmla="*/ 41 w 77"/>
                <a:gd name="T63" fmla="*/ 191 h 195"/>
                <a:gd name="T64" fmla="*/ 55 w 77"/>
                <a:gd name="T65" fmla="*/ 185 h 195"/>
                <a:gd name="T66" fmla="*/ 64 w 77"/>
                <a:gd name="T67" fmla="*/ 177 h 195"/>
                <a:gd name="T68" fmla="*/ 69 w 77"/>
                <a:gd name="T69" fmla="*/ 164 h 195"/>
                <a:gd name="T70" fmla="*/ 69 w 77"/>
                <a:gd name="T71" fmla="*/ 164 h 195"/>
                <a:gd name="T72" fmla="*/ 71 w 77"/>
                <a:gd name="T73" fmla="*/ 155 h 195"/>
                <a:gd name="T74" fmla="*/ 71 w 77"/>
                <a:gd name="T75" fmla="*/ 145 h 195"/>
                <a:gd name="T76" fmla="*/ 71 w 77"/>
                <a:gd name="T77" fmla="*/ 134 h 195"/>
                <a:gd name="T78" fmla="*/ 73 w 77"/>
                <a:gd name="T79" fmla="*/ 122 h 195"/>
                <a:gd name="T80" fmla="*/ 73 w 77"/>
                <a:gd name="T81" fmla="*/ 109 h 195"/>
                <a:gd name="T82" fmla="*/ 76 w 77"/>
                <a:gd name="T83" fmla="*/ 97 h 195"/>
                <a:gd name="T84" fmla="*/ 76 w 77"/>
                <a:gd name="T85" fmla="*/ 85 h 195"/>
                <a:gd name="T86" fmla="*/ 76 w 77"/>
                <a:gd name="T87" fmla="*/ 76 h 195"/>
                <a:gd name="T88" fmla="*/ 73 w 77"/>
                <a:gd name="T89" fmla="*/ 67 h 195"/>
                <a:gd name="T90" fmla="*/ 73 w 77"/>
                <a:gd name="T91" fmla="*/ 60 h 195"/>
                <a:gd name="T92" fmla="*/ 73 w 77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7"/>
                <a:gd name="T142" fmla="*/ 0 h 195"/>
                <a:gd name="T143" fmla="*/ 77 w 77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3" name="Freeform 280"/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>
                <a:gd name="T0" fmla="*/ 99 w 100"/>
                <a:gd name="T1" fmla="*/ 56 h 110"/>
                <a:gd name="T2" fmla="*/ 90 w 100"/>
                <a:gd name="T3" fmla="*/ 50 h 110"/>
                <a:gd name="T4" fmla="*/ 78 w 100"/>
                <a:gd name="T5" fmla="*/ 37 h 110"/>
                <a:gd name="T6" fmla="*/ 64 w 100"/>
                <a:gd name="T7" fmla="*/ 27 h 110"/>
                <a:gd name="T8" fmla="*/ 52 w 100"/>
                <a:gd name="T9" fmla="*/ 16 h 110"/>
                <a:gd name="T10" fmla="*/ 44 w 100"/>
                <a:gd name="T11" fmla="*/ 5 h 110"/>
                <a:gd name="T12" fmla="*/ 44 w 100"/>
                <a:gd name="T13" fmla="*/ 5 h 110"/>
                <a:gd name="T14" fmla="*/ 33 w 100"/>
                <a:gd name="T15" fmla="*/ 0 h 110"/>
                <a:gd name="T16" fmla="*/ 23 w 100"/>
                <a:gd name="T17" fmla="*/ 0 h 110"/>
                <a:gd name="T18" fmla="*/ 9 w 100"/>
                <a:gd name="T19" fmla="*/ 4 h 110"/>
                <a:gd name="T20" fmla="*/ 4 w 100"/>
                <a:gd name="T21" fmla="*/ 12 h 110"/>
                <a:gd name="T22" fmla="*/ 2 w 100"/>
                <a:gd name="T23" fmla="*/ 25 h 110"/>
                <a:gd name="T24" fmla="*/ 2 w 100"/>
                <a:gd name="T25" fmla="*/ 25 h 110"/>
                <a:gd name="T26" fmla="*/ 4 w 100"/>
                <a:gd name="T27" fmla="*/ 35 h 110"/>
                <a:gd name="T28" fmla="*/ 6 w 100"/>
                <a:gd name="T29" fmla="*/ 46 h 110"/>
                <a:gd name="T30" fmla="*/ 6 w 100"/>
                <a:gd name="T31" fmla="*/ 55 h 110"/>
                <a:gd name="T32" fmla="*/ 6 w 100"/>
                <a:gd name="T33" fmla="*/ 62 h 110"/>
                <a:gd name="T34" fmla="*/ 2 w 100"/>
                <a:gd name="T35" fmla="*/ 69 h 110"/>
                <a:gd name="T36" fmla="*/ 2 w 100"/>
                <a:gd name="T37" fmla="*/ 69 h 110"/>
                <a:gd name="T38" fmla="*/ 0 w 100"/>
                <a:gd name="T39" fmla="*/ 78 h 110"/>
                <a:gd name="T40" fmla="*/ 0 w 100"/>
                <a:gd name="T41" fmla="*/ 85 h 110"/>
                <a:gd name="T42" fmla="*/ 4 w 100"/>
                <a:gd name="T43" fmla="*/ 96 h 110"/>
                <a:gd name="T44" fmla="*/ 9 w 100"/>
                <a:gd name="T45" fmla="*/ 104 h 110"/>
                <a:gd name="T46" fmla="*/ 18 w 100"/>
                <a:gd name="T47" fmla="*/ 109 h 110"/>
                <a:gd name="T48" fmla="*/ 18 w 100"/>
                <a:gd name="T49" fmla="*/ 109 h 110"/>
                <a:gd name="T50" fmla="*/ 27 w 100"/>
                <a:gd name="T51" fmla="*/ 109 h 110"/>
                <a:gd name="T52" fmla="*/ 39 w 100"/>
                <a:gd name="T53" fmla="*/ 106 h 110"/>
                <a:gd name="T54" fmla="*/ 50 w 100"/>
                <a:gd name="T55" fmla="*/ 101 h 110"/>
                <a:gd name="T56" fmla="*/ 58 w 100"/>
                <a:gd name="T57" fmla="*/ 94 h 110"/>
                <a:gd name="T58" fmla="*/ 64 w 100"/>
                <a:gd name="T59" fmla="*/ 88 h 110"/>
                <a:gd name="T60" fmla="*/ 64 w 100"/>
                <a:gd name="T61" fmla="*/ 88 h 110"/>
                <a:gd name="T62" fmla="*/ 71 w 100"/>
                <a:gd name="T63" fmla="*/ 79 h 110"/>
                <a:gd name="T64" fmla="*/ 82 w 100"/>
                <a:gd name="T65" fmla="*/ 73 h 110"/>
                <a:gd name="T66" fmla="*/ 90 w 100"/>
                <a:gd name="T67" fmla="*/ 64 h 110"/>
                <a:gd name="T68" fmla="*/ 96 w 100"/>
                <a:gd name="T69" fmla="*/ 58 h 110"/>
                <a:gd name="T70" fmla="*/ 99 w 100"/>
                <a:gd name="T71" fmla="*/ 56 h 110"/>
                <a:gd name="T72" fmla="*/ 99 w 100"/>
                <a:gd name="T73" fmla="*/ 56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110"/>
                <a:gd name="T113" fmla="*/ 100 w 100"/>
                <a:gd name="T114" fmla="*/ 110 h 1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4" name="Freeform 281"/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>
                <a:gd name="T0" fmla="*/ 99 w 100"/>
                <a:gd name="T1" fmla="*/ 56 h 110"/>
                <a:gd name="T2" fmla="*/ 90 w 100"/>
                <a:gd name="T3" fmla="*/ 50 h 110"/>
                <a:gd name="T4" fmla="*/ 78 w 100"/>
                <a:gd name="T5" fmla="*/ 37 h 110"/>
                <a:gd name="T6" fmla="*/ 64 w 100"/>
                <a:gd name="T7" fmla="*/ 27 h 110"/>
                <a:gd name="T8" fmla="*/ 52 w 100"/>
                <a:gd name="T9" fmla="*/ 16 h 110"/>
                <a:gd name="T10" fmla="*/ 44 w 100"/>
                <a:gd name="T11" fmla="*/ 5 h 110"/>
                <a:gd name="T12" fmla="*/ 44 w 100"/>
                <a:gd name="T13" fmla="*/ 5 h 110"/>
                <a:gd name="T14" fmla="*/ 33 w 100"/>
                <a:gd name="T15" fmla="*/ 0 h 110"/>
                <a:gd name="T16" fmla="*/ 23 w 100"/>
                <a:gd name="T17" fmla="*/ 0 h 110"/>
                <a:gd name="T18" fmla="*/ 9 w 100"/>
                <a:gd name="T19" fmla="*/ 4 h 110"/>
                <a:gd name="T20" fmla="*/ 4 w 100"/>
                <a:gd name="T21" fmla="*/ 12 h 110"/>
                <a:gd name="T22" fmla="*/ 2 w 100"/>
                <a:gd name="T23" fmla="*/ 25 h 110"/>
                <a:gd name="T24" fmla="*/ 2 w 100"/>
                <a:gd name="T25" fmla="*/ 25 h 110"/>
                <a:gd name="T26" fmla="*/ 4 w 100"/>
                <a:gd name="T27" fmla="*/ 35 h 110"/>
                <a:gd name="T28" fmla="*/ 6 w 100"/>
                <a:gd name="T29" fmla="*/ 46 h 110"/>
                <a:gd name="T30" fmla="*/ 6 w 100"/>
                <a:gd name="T31" fmla="*/ 55 h 110"/>
                <a:gd name="T32" fmla="*/ 6 w 100"/>
                <a:gd name="T33" fmla="*/ 62 h 110"/>
                <a:gd name="T34" fmla="*/ 2 w 100"/>
                <a:gd name="T35" fmla="*/ 69 h 110"/>
                <a:gd name="T36" fmla="*/ 2 w 100"/>
                <a:gd name="T37" fmla="*/ 69 h 110"/>
                <a:gd name="T38" fmla="*/ 0 w 100"/>
                <a:gd name="T39" fmla="*/ 78 h 110"/>
                <a:gd name="T40" fmla="*/ 0 w 100"/>
                <a:gd name="T41" fmla="*/ 85 h 110"/>
                <a:gd name="T42" fmla="*/ 4 w 100"/>
                <a:gd name="T43" fmla="*/ 96 h 110"/>
                <a:gd name="T44" fmla="*/ 9 w 100"/>
                <a:gd name="T45" fmla="*/ 104 h 110"/>
                <a:gd name="T46" fmla="*/ 18 w 100"/>
                <a:gd name="T47" fmla="*/ 109 h 110"/>
                <a:gd name="T48" fmla="*/ 18 w 100"/>
                <a:gd name="T49" fmla="*/ 109 h 110"/>
                <a:gd name="T50" fmla="*/ 27 w 100"/>
                <a:gd name="T51" fmla="*/ 109 h 110"/>
                <a:gd name="T52" fmla="*/ 39 w 100"/>
                <a:gd name="T53" fmla="*/ 106 h 110"/>
                <a:gd name="T54" fmla="*/ 50 w 100"/>
                <a:gd name="T55" fmla="*/ 101 h 110"/>
                <a:gd name="T56" fmla="*/ 58 w 100"/>
                <a:gd name="T57" fmla="*/ 94 h 110"/>
                <a:gd name="T58" fmla="*/ 64 w 100"/>
                <a:gd name="T59" fmla="*/ 88 h 110"/>
                <a:gd name="T60" fmla="*/ 64 w 100"/>
                <a:gd name="T61" fmla="*/ 88 h 110"/>
                <a:gd name="T62" fmla="*/ 71 w 100"/>
                <a:gd name="T63" fmla="*/ 79 h 110"/>
                <a:gd name="T64" fmla="*/ 82 w 100"/>
                <a:gd name="T65" fmla="*/ 73 h 110"/>
                <a:gd name="T66" fmla="*/ 90 w 100"/>
                <a:gd name="T67" fmla="*/ 64 h 110"/>
                <a:gd name="T68" fmla="*/ 96 w 100"/>
                <a:gd name="T69" fmla="*/ 58 h 110"/>
                <a:gd name="T70" fmla="*/ 99 w 100"/>
                <a:gd name="T71" fmla="*/ 56 h 110"/>
                <a:gd name="T72" fmla="*/ 99 w 100"/>
                <a:gd name="T73" fmla="*/ 56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110"/>
                <a:gd name="T113" fmla="*/ 100 w 100"/>
                <a:gd name="T114" fmla="*/ 110 h 1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5" name="Freeform 282"/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2 h 56"/>
                <a:gd name="T4" fmla="*/ 44 w 56"/>
                <a:gd name="T5" fmla="*/ 48 h 56"/>
                <a:gd name="T6" fmla="*/ 50 w 56"/>
                <a:gd name="T7" fmla="*/ 41 h 56"/>
                <a:gd name="T8" fmla="*/ 52 w 56"/>
                <a:gd name="T9" fmla="*/ 35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8 h 56"/>
                <a:gd name="T16" fmla="*/ 50 w 56"/>
                <a:gd name="T17" fmla="*/ 11 h 56"/>
                <a:gd name="T18" fmla="*/ 44 w 56"/>
                <a:gd name="T19" fmla="*/ 4 h 56"/>
                <a:gd name="T20" fmla="*/ 36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8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5 h 56"/>
                <a:gd name="T40" fmla="*/ 4 w 56"/>
                <a:gd name="T41" fmla="*/ 41 h 56"/>
                <a:gd name="T42" fmla="*/ 11 w 56"/>
                <a:gd name="T43" fmla="*/ 48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6" name="Freeform 283"/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2 h 56"/>
                <a:gd name="T4" fmla="*/ 44 w 56"/>
                <a:gd name="T5" fmla="*/ 48 h 56"/>
                <a:gd name="T6" fmla="*/ 50 w 56"/>
                <a:gd name="T7" fmla="*/ 41 h 56"/>
                <a:gd name="T8" fmla="*/ 52 w 56"/>
                <a:gd name="T9" fmla="*/ 35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8 h 56"/>
                <a:gd name="T16" fmla="*/ 50 w 56"/>
                <a:gd name="T17" fmla="*/ 11 h 56"/>
                <a:gd name="T18" fmla="*/ 44 w 56"/>
                <a:gd name="T19" fmla="*/ 4 h 56"/>
                <a:gd name="T20" fmla="*/ 36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8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5 h 56"/>
                <a:gd name="T40" fmla="*/ 4 w 56"/>
                <a:gd name="T41" fmla="*/ 41 h 56"/>
                <a:gd name="T42" fmla="*/ 11 w 56"/>
                <a:gd name="T43" fmla="*/ 48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7" name="Freeform 284"/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2 h 56"/>
                <a:gd name="T4" fmla="*/ 41 w 56"/>
                <a:gd name="T5" fmla="*/ 50 h 56"/>
                <a:gd name="T6" fmla="*/ 48 w 56"/>
                <a:gd name="T7" fmla="*/ 45 h 56"/>
                <a:gd name="T8" fmla="*/ 52 w 56"/>
                <a:gd name="T9" fmla="*/ 36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9 h 56"/>
                <a:gd name="T16" fmla="*/ 48 w 56"/>
                <a:gd name="T17" fmla="*/ 11 h 56"/>
                <a:gd name="T18" fmla="*/ 41 w 56"/>
                <a:gd name="T19" fmla="*/ 4 h 56"/>
                <a:gd name="T20" fmla="*/ 36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9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6 h 56"/>
                <a:gd name="T40" fmla="*/ 4 w 56"/>
                <a:gd name="T41" fmla="*/ 45 h 56"/>
                <a:gd name="T42" fmla="*/ 11 w 56"/>
                <a:gd name="T43" fmla="*/ 50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8" name="Freeform 285"/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2 h 56"/>
                <a:gd name="T4" fmla="*/ 41 w 56"/>
                <a:gd name="T5" fmla="*/ 50 h 56"/>
                <a:gd name="T6" fmla="*/ 48 w 56"/>
                <a:gd name="T7" fmla="*/ 45 h 56"/>
                <a:gd name="T8" fmla="*/ 52 w 56"/>
                <a:gd name="T9" fmla="*/ 36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9 h 56"/>
                <a:gd name="T16" fmla="*/ 48 w 56"/>
                <a:gd name="T17" fmla="*/ 11 h 56"/>
                <a:gd name="T18" fmla="*/ 41 w 56"/>
                <a:gd name="T19" fmla="*/ 4 h 56"/>
                <a:gd name="T20" fmla="*/ 36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9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6 h 56"/>
                <a:gd name="T40" fmla="*/ 4 w 56"/>
                <a:gd name="T41" fmla="*/ 45 h 56"/>
                <a:gd name="T42" fmla="*/ 11 w 56"/>
                <a:gd name="T43" fmla="*/ 50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9" name="Freeform 286"/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5 h 56"/>
                <a:gd name="T4" fmla="*/ 44 w 56"/>
                <a:gd name="T5" fmla="*/ 50 h 56"/>
                <a:gd name="T6" fmla="*/ 50 w 56"/>
                <a:gd name="T7" fmla="*/ 44 h 56"/>
                <a:gd name="T8" fmla="*/ 52 w 56"/>
                <a:gd name="T9" fmla="*/ 36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9 h 56"/>
                <a:gd name="T16" fmla="*/ 50 w 56"/>
                <a:gd name="T17" fmla="*/ 11 h 56"/>
                <a:gd name="T18" fmla="*/ 44 w 56"/>
                <a:gd name="T19" fmla="*/ 4 h 56"/>
                <a:gd name="T20" fmla="*/ 36 w 56"/>
                <a:gd name="T21" fmla="*/ 2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2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9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6 h 56"/>
                <a:gd name="T40" fmla="*/ 4 w 56"/>
                <a:gd name="T41" fmla="*/ 44 h 56"/>
                <a:gd name="T42" fmla="*/ 11 w 56"/>
                <a:gd name="T43" fmla="*/ 50 h 56"/>
                <a:gd name="T44" fmla="*/ 18 w 56"/>
                <a:gd name="T45" fmla="*/ 55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0" name="Freeform 287"/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5 h 56"/>
                <a:gd name="T4" fmla="*/ 44 w 56"/>
                <a:gd name="T5" fmla="*/ 50 h 56"/>
                <a:gd name="T6" fmla="*/ 50 w 56"/>
                <a:gd name="T7" fmla="*/ 44 h 56"/>
                <a:gd name="T8" fmla="*/ 52 w 56"/>
                <a:gd name="T9" fmla="*/ 36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9 h 56"/>
                <a:gd name="T16" fmla="*/ 50 w 56"/>
                <a:gd name="T17" fmla="*/ 11 h 56"/>
                <a:gd name="T18" fmla="*/ 44 w 56"/>
                <a:gd name="T19" fmla="*/ 4 h 56"/>
                <a:gd name="T20" fmla="*/ 36 w 56"/>
                <a:gd name="T21" fmla="*/ 2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2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9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6 h 56"/>
                <a:gd name="T40" fmla="*/ 4 w 56"/>
                <a:gd name="T41" fmla="*/ 44 h 56"/>
                <a:gd name="T42" fmla="*/ 11 w 56"/>
                <a:gd name="T43" fmla="*/ 50 h 56"/>
                <a:gd name="T44" fmla="*/ 18 w 56"/>
                <a:gd name="T45" fmla="*/ 55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1" name="Freeform 288"/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>
                <a:gd name="T0" fmla="*/ 28 w 57"/>
                <a:gd name="T1" fmla="*/ 55 h 56"/>
                <a:gd name="T2" fmla="*/ 36 w 57"/>
                <a:gd name="T3" fmla="*/ 52 h 56"/>
                <a:gd name="T4" fmla="*/ 44 w 57"/>
                <a:gd name="T5" fmla="*/ 48 h 56"/>
                <a:gd name="T6" fmla="*/ 51 w 57"/>
                <a:gd name="T7" fmla="*/ 41 h 56"/>
                <a:gd name="T8" fmla="*/ 56 w 57"/>
                <a:gd name="T9" fmla="*/ 35 h 56"/>
                <a:gd name="T10" fmla="*/ 56 w 57"/>
                <a:gd name="T11" fmla="*/ 27 h 56"/>
                <a:gd name="T12" fmla="*/ 56 w 57"/>
                <a:gd name="T13" fmla="*/ 27 h 56"/>
                <a:gd name="T14" fmla="*/ 56 w 57"/>
                <a:gd name="T15" fmla="*/ 18 h 56"/>
                <a:gd name="T16" fmla="*/ 51 w 57"/>
                <a:gd name="T17" fmla="*/ 9 h 56"/>
                <a:gd name="T18" fmla="*/ 44 w 57"/>
                <a:gd name="T19" fmla="*/ 4 h 56"/>
                <a:gd name="T20" fmla="*/ 36 w 57"/>
                <a:gd name="T21" fmla="*/ 0 h 56"/>
                <a:gd name="T22" fmla="*/ 28 w 57"/>
                <a:gd name="T23" fmla="*/ 0 h 56"/>
                <a:gd name="T24" fmla="*/ 28 w 57"/>
                <a:gd name="T25" fmla="*/ 0 h 56"/>
                <a:gd name="T26" fmla="*/ 19 w 57"/>
                <a:gd name="T27" fmla="*/ 0 h 56"/>
                <a:gd name="T28" fmla="*/ 11 w 57"/>
                <a:gd name="T29" fmla="*/ 4 h 56"/>
                <a:gd name="T30" fmla="*/ 6 w 57"/>
                <a:gd name="T31" fmla="*/ 9 h 56"/>
                <a:gd name="T32" fmla="*/ 2 w 57"/>
                <a:gd name="T33" fmla="*/ 18 h 56"/>
                <a:gd name="T34" fmla="*/ 0 w 57"/>
                <a:gd name="T35" fmla="*/ 27 h 56"/>
                <a:gd name="T36" fmla="*/ 0 w 57"/>
                <a:gd name="T37" fmla="*/ 27 h 56"/>
                <a:gd name="T38" fmla="*/ 2 w 57"/>
                <a:gd name="T39" fmla="*/ 35 h 56"/>
                <a:gd name="T40" fmla="*/ 6 w 57"/>
                <a:gd name="T41" fmla="*/ 41 h 56"/>
                <a:gd name="T42" fmla="*/ 11 w 57"/>
                <a:gd name="T43" fmla="*/ 48 h 56"/>
                <a:gd name="T44" fmla="*/ 19 w 57"/>
                <a:gd name="T45" fmla="*/ 52 h 56"/>
                <a:gd name="T46" fmla="*/ 28 w 57"/>
                <a:gd name="T47" fmla="*/ 55 h 56"/>
                <a:gd name="T48" fmla="*/ 28 w 57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7"/>
                <a:gd name="T76" fmla="*/ 0 h 56"/>
                <a:gd name="T77" fmla="*/ 57 w 57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2" name="Freeform 289"/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>
                <a:gd name="T0" fmla="*/ 28 w 57"/>
                <a:gd name="T1" fmla="*/ 55 h 56"/>
                <a:gd name="T2" fmla="*/ 36 w 57"/>
                <a:gd name="T3" fmla="*/ 52 h 56"/>
                <a:gd name="T4" fmla="*/ 44 w 57"/>
                <a:gd name="T5" fmla="*/ 48 h 56"/>
                <a:gd name="T6" fmla="*/ 51 w 57"/>
                <a:gd name="T7" fmla="*/ 41 h 56"/>
                <a:gd name="T8" fmla="*/ 56 w 57"/>
                <a:gd name="T9" fmla="*/ 35 h 56"/>
                <a:gd name="T10" fmla="*/ 56 w 57"/>
                <a:gd name="T11" fmla="*/ 27 h 56"/>
                <a:gd name="T12" fmla="*/ 56 w 57"/>
                <a:gd name="T13" fmla="*/ 27 h 56"/>
                <a:gd name="T14" fmla="*/ 56 w 57"/>
                <a:gd name="T15" fmla="*/ 18 h 56"/>
                <a:gd name="T16" fmla="*/ 51 w 57"/>
                <a:gd name="T17" fmla="*/ 9 h 56"/>
                <a:gd name="T18" fmla="*/ 44 w 57"/>
                <a:gd name="T19" fmla="*/ 4 h 56"/>
                <a:gd name="T20" fmla="*/ 36 w 57"/>
                <a:gd name="T21" fmla="*/ 0 h 56"/>
                <a:gd name="T22" fmla="*/ 28 w 57"/>
                <a:gd name="T23" fmla="*/ 0 h 56"/>
                <a:gd name="T24" fmla="*/ 28 w 57"/>
                <a:gd name="T25" fmla="*/ 0 h 56"/>
                <a:gd name="T26" fmla="*/ 19 w 57"/>
                <a:gd name="T27" fmla="*/ 0 h 56"/>
                <a:gd name="T28" fmla="*/ 11 w 57"/>
                <a:gd name="T29" fmla="*/ 4 h 56"/>
                <a:gd name="T30" fmla="*/ 6 w 57"/>
                <a:gd name="T31" fmla="*/ 9 h 56"/>
                <a:gd name="T32" fmla="*/ 2 w 57"/>
                <a:gd name="T33" fmla="*/ 18 h 56"/>
                <a:gd name="T34" fmla="*/ 0 w 57"/>
                <a:gd name="T35" fmla="*/ 27 h 56"/>
                <a:gd name="T36" fmla="*/ 0 w 57"/>
                <a:gd name="T37" fmla="*/ 27 h 56"/>
                <a:gd name="T38" fmla="*/ 2 w 57"/>
                <a:gd name="T39" fmla="*/ 35 h 56"/>
                <a:gd name="T40" fmla="*/ 6 w 57"/>
                <a:gd name="T41" fmla="*/ 41 h 56"/>
                <a:gd name="T42" fmla="*/ 11 w 57"/>
                <a:gd name="T43" fmla="*/ 48 h 56"/>
                <a:gd name="T44" fmla="*/ 19 w 57"/>
                <a:gd name="T45" fmla="*/ 52 h 56"/>
                <a:gd name="T46" fmla="*/ 28 w 57"/>
                <a:gd name="T47" fmla="*/ 55 h 56"/>
                <a:gd name="T48" fmla="*/ 28 w 57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7"/>
                <a:gd name="T76" fmla="*/ 0 h 56"/>
                <a:gd name="T77" fmla="*/ 57 w 57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3" name="Freeform 290"/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>
                <a:gd name="T0" fmla="*/ 711 w 1842"/>
                <a:gd name="T1" fmla="*/ 297 h 1250"/>
                <a:gd name="T2" fmla="*/ 455 w 1842"/>
                <a:gd name="T3" fmla="*/ 455 h 1250"/>
                <a:gd name="T4" fmla="*/ 296 w 1842"/>
                <a:gd name="T5" fmla="*/ 711 h 1250"/>
                <a:gd name="T6" fmla="*/ 262 w 1842"/>
                <a:gd name="T7" fmla="*/ 921 h 1250"/>
                <a:gd name="T8" fmla="*/ 267 w 1842"/>
                <a:gd name="T9" fmla="*/ 994 h 1250"/>
                <a:gd name="T10" fmla="*/ 278 w 1842"/>
                <a:gd name="T11" fmla="*/ 1068 h 1250"/>
                <a:gd name="T12" fmla="*/ 296 w 1842"/>
                <a:gd name="T13" fmla="*/ 1135 h 1250"/>
                <a:gd name="T14" fmla="*/ 303 w 1842"/>
                <a:gd name="T15" fmla="*/ 1156 h 1250"/>
                <a:gd name="T16" fmla="*/ 258 w 1842"/>
                <a:gd name="T17" fmla="*/ 1140 h 1250"/>
                <a:gd name="T18" fmla="*/ 195 w 1842"/>
                <a:gd name="T19" fmla="*/ 1108 h 1250"/>
                <a:gd name="T20" fmla="*/ 138 w 1842"/>
                <a:gd name="T21" fmla="*/ 1074 h 1250"/>
                <a:gd name="T22" fmla="*/ 130 w 1842"/>
                <a:gd name="T23" fmla="*/ 1085 h 1250"/>
                <a:gd name="T24" fmla="*/ 101 w 1842"/>
                <a:gd name="T25" fmla="*/ 1133 h 1250"/>
                <a:gd name="T26" fmla="*/ 69 w 1842"/>
                <a:gd name="T27" fmla="*/ 1202 h 1250"/>
                <a:gd name="T28" fmla="*/ 58 w 1842"/>
                <a:gd name="T29" fmla="*/ 1249 h 1250"/>
                <a:gd name="T30" fmla="*/ 29 w 1842"/>
                <a:gd name="T31" fmla="*/ 1156 h 1250"/>
                <a:gd name="T32" fmla="*/ 9 w 1842"/>
                <a:gd name="T33" fmla="*/ 1057 h 1250"/>
                <a:gd name="T34" fmla="*/ 0 w 1842"/>
                <a:gd name="T35" fmla="*/ 956 h 1250"/>
                <a:gd name="T36" fmla="*/ 9 w 1842"/>
                <a:gd name="T37" fmla="*/ 771 h 1250"/>
                <a:gd name="T38" fmla="*/ 177 w 1842"/>
                <a:gd name="T39" fmla="*/ 377 h 1250"/>
                <a:gd name="T40" fmla="*/ 497 w 1842"/>
                <a:gd name="T41" fmla="*/ 101 h 1250"/>
                <a:gd name="T42" fmla="*/ 920 w 1842"/>
                <a:gd name="T43" fmla="*/ 0 h 1250"/>
                <a:gd name="T44" fmla="*/ 1210 w 1842"/>
                <a:gd name="T45" fmla="*/ 46 h 1250"/>
                <a:gd name="T46" fmla="*/ 1571 w 1842"/>
                <a:gd name="T47" fmla="*/ 269 h 1250"/>
                <a:gd name="T48" fmla="*/ 1794 w 1842"/>
                <a:gd name="T49" fmla="*/ 630 h 1250"/>
                <a:gd name="T50" fmla="*/ 1841 w 1842"/>
                <a:gd name="T51" fmla="*/ 921 h 1250"/>
                <a:gd name="T52" fmla="*/ 1835 w 1842"/>
                <a:gd name="T53" fmla="*/ 1024 h 1250"/>
                <a:gd name="T54" fmla="*/ 1817 w 1842"/>
                <a:gd name="T55" fmla="*/ 1122 h 1250"/>
                <a:gd name="T56" fmla="*/ 1790 w 1842"/>
                <a:gd name="T57" fmla="*/ 1220 h 1250"/>
                <a:gd name="T58" fmla="*/ 1778 w 1842"/>
                <a:gd name="T59" fmla="*/ 1225 h 1250"/>
                <a:gd name="T60" fmla="*/ 1750 w 1842"/>
                <a:gd name="T61" fmla="*/ 1154 h 1250"/>
                <a:gd name="T62" fmla="*/ 1716 w 1842"/>
                <a:gd name="T63" fmla="*/ 1098 h 1250"/>
                <a:gd name="T64" fmla="*/ 1702 w 1842"/>
                <a:gd name="T65" fmla="*/ 1074 h 1250"/>
                <a:gd name="T66" fmla="*/ 1666 w 1842"/>
                <a:gd name="T67" fmla="*/ 1098 h 1250"/>
                <a:gd name="T68" fmla="*/ 1601 w 1842"/>
                <a:gd name="T69" fmla="*/ 1129 h 1250"/>
                <a:gd name="T70" fmla="*/ 1546 w 1842"/>
                <a:gd name="T71" fmla="*/ 1152 h 1250"/>
                <a:gd name="T72" fmla="*/ 1534 w 1842"/>
                <a:gd name="T73" fmla="*/ 1158 h 1250"/>
                <a:gd name="T74" fmla="*/ 1555 w 1842"/>
                <a:gd name="T75" fmla="*/ 1089 h 1250"/>
                <a:gd name="T76" fmla="*/ 1571 w 1842"/>
                <a:gd name="T77" fmla="*/ 1020 h 1250"/>
                <a:gd name="T78" fmla="*/ 1578 w 1842"/>
                <a:gd name="T79" fmla="*/ 946 h 1250"/>
                <a:gd name="T80" fmla="*/ 1569 w 1842"/>
                <a:gd name="T81" fmla="*/ 813 h 1250"/>
                <a:gd name="T82" fmla="*/ 1451 w 1842"/>
                <a:gd name="T83" fmla="*/ 533 h 1250"/>
                <a:gd name="T84" fmla="*/ 1221 w 1842"/>
                <a:gd name="T85" fmla="*/ 337 h 1250"/>
                <a:gd name="T86" fmla="*/ 920 w 1842"/>
                <a:gd name="T87" fmla="*/ 264 h 125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42"/>
                <a:gd name="T133" fmla="*/ 0 h 1250"/>
                <a:gd name="T134" fmla="*/ 1842 w 1842"/>
                <a:gd name="T135" fmla="*/ 1250 h 125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4" name="Freeform 291"/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>
                <a:gd name="T0" fmla="*/ 711 w 1842"/>
                <a:gd name="T1" fmla="*/ 297 h 1250"/>
                <a:gd name="T2" fmla="*/ 455 w 1842"/>
                <a:gd name="T3" fmla="*/ 455 h 1250"/>
                <a:gd name="T4" fmla="*/ 296 w 1842"/>
                <a:gd name="T5" fmla="*/ 711 h 1250"/>
                <a:gd name="T6" fmla="*/ 262 w 1842"/>
                <a:gd name="T7" fmla="*/ 921 h 1250"/>
                <a:gd name="T8" fmla="*/ 267 w 1842"/>
                <a:gd name="T9" fmla="*/ 994 h 1250"/>
                <a:gd name="T10" fmla="*/ 278 w 1842"/>
                <a:gd name="T11" fmla="*/ 1068 h 1250"/>
                <a:gd name="T12" fmla="*/ 296 w 1842"/>
                <a:gd name="T13" fmla="*/ 1135 h 1250"/>
                <a:gd name="T14" fmla="*/ 303 w 1842"/>
                <a:gd name="T15" fmla="*/ 1156 h 1250"/>
                <a:gd name="T16" fmla="*/ 258 w 1842"/>
                <a:gd name="T17" fmla="*/ 1140 h 1250"/>
                <a:gd name="T18" fmla="*/ 195 w 1842"/>
                <a:gd name="T19" fmla="*/ 1108 h 1250"/>
                <a:gd name="T20" fmla="*/ 138 w 1842"/>
                <a:gd name="T21" fmla="*/ 1074 h 1250"/>
                <a:gd name="T22" fmla="*/ 130 w 1842"/>
                <a:gd name="T23" fmla="*/ 1085 h 1250"/>
                <a:gd name="T24" fmla="*/ 101 w 1842"/>
                <a:gd name="T25" fmla="*/ 1133 h 1250"/>
                <a:gd name="T26" fmla="*/ 69 w 1842"/>
                <a:gd name="T27" fmla="*/ 1202 h 1250"/>
                <a:gd name="T28" fmla="*/ 58 w 1842"/>
                <a:gd name="T29" fmla="*/ 1249 h 1250"/>
                <a:gd name="T30" fmla="*/ 29 w 1842"/>
                <a:gd name="T31" fmla="*/ 1156 h 1250"/>
                <a:gd name="T32" fmla="*/ 9 w 1842"/>
                <a:gd name="T33" fmla="*/ 1057 h 1250"/>
                <a:gd name="T34" fmla="*/ 0 w 1842"/>
                <a:gd name="T35" fmla="*/ 956 h 1250"/>
                <a:gd name="T36" fmla="*/ 9 w 1842"/>
                <a:gd name="T37" fmla="*/ 771 h 1250"/>
                <a:gd name="T38" fmla="*/ 177 w 1842"/>
                <a:gd name="T39" fmla="*/ 377 h 1250"/>
                <a:gd name="T40" fmla="*/ 497 w 1842"/>
                <a:gd name="T41" fmla="*/ 101 h 1250"/>
                <a:gd name="T42" fmla="*/ 920 w 1842"/>
                <a:gd name="T43" fmla="*/ 0 h 1250"/>
                <a:gd name="T44" fmla="*/ 1210 w 1842"/>
                <a:gd name="T45" fmla="*/ 46 h 1250"/>
                <a:gd name="T46" fmla="*/ 1571 w 1842"/>
                <a:gd name="T47" fmla="*/ 269 h 1250"/>
                <a:gd name="T48" fmla="*/ 1794 w 1842"/>
                <a:gd name="T49" fmla="*/ 630 h 1250"/>
                <a:gd name="T50" fmla="*/ 1841 w 1842"/>
                <a:gd name="T51" fmla="*/ 921 h 1250"/>
                <a:gd name="T52" fmla="*/ 1835 w 1842"/>
                <a:gd name="T53" fmla="*/ 1024 h 1250"/>
                <a:gd name="T54" fmla="*/ 1817 w 1842"/>
                <a:gd name="T55" fmla="*/ 1122 h 1250"/>
                <a:gd name="T56" fmla="*/ 1790 w 1842"/>
                <a:gd name="T57" fmla="*/ 1220 h 1250"/>
                <a:gd name="T58" fmla="*/ 1778 w 1842"/>
                <a:gd name="T59" fmla="*/ 1225 h 1250"/>
                <a:gd name="T60" fmla="*/ 1750 w 1842"/>
                <a:gd name="T61" fmla="*/ 1154 h 1250"/>
                <a:gd name="T62" fmla="*/ 1716 w 1842"/>
                <a:gd name="T63" fmla="*/ 1098 h 1250"/>
                <a:gd name="T64" fmla="*/ 1702 w 1842"/>
                <a:gd name="T65" fmla="*/ 1074 h 1250"/>
                <a:gd name="T66" fmla="*/ 1666 w 1842"/>
                <a:gd name="T67" fmla="*/ 1098 h 1250"/>
                <a:gd name="T68" fmla="*/ 1601 w 1842"/>
                <a:gd name="T69" fmla="*/ 1129 h 1250"/>
                <a:gd name="T70" fmla="*/ 1546 w 1842"/>
                <a:gd name="T71" fmla="*/ 1152 h 1250"/>
                <a:gd name="T72" fmla="*/ 1534 w 1842"/>
                <a:gd name="T73" fmla="*/ 1158 h 1250"/>
                <a:gd name="T74" fmla="*/ 1555 w 1842"/>
                <a:gd name="T75" fmla="*/ 1089 h 1250"/>
                <a:gd name="T76" fmla="*/ 1571 w 1842"/>
                <a:gd name="T77" fmla="*/ 1020 h 1250"/>
                <a:gd name="T78" fmla="*/ 1578 w 1842"/>
                <a:gd name="T79" fmla="*/ 946 h 1250"/>
                <a:gd name="T80" fmla="*/ 1569 w 1842"/>
                <a:gd name="T81" fmla="*/ 813 h 1250"/>
                <a:gd name="T82" fmla="*/ 1451 w 1842"/>
                <a:gd name="T83" fmla="*/ 533 h 1250"/>
                <a:gd name="T84" fmla="*/ 1221 w 1842"/>
                <a:gd name="T85" fmla="*/ 337 h 1250"/>
                <a:gd name="T86" fmla="*/ 920 w 1842"/>
                <a:gd name="T87" fmla="*/ 264 h 125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42"/>
                <a:gd name="T133" fmla="*/ 0 h 1250"/>
                <a:gd name="T134" fmla="*/ 1842 w 1842"/>
                <a:gd name="T135" fmla="*/ 1250 h 125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5" name="Freeform 292"/>
            <p:cNvSpPr>
              <a:spLocks/>
            </p:cNvSpPr>
            <p:nvPr/>
          </p:nvSpPr>
          <p:spPr bwMode="auto">
            <a:xfrm>
              <a:off x="2013" y="1274"/>
              <a:ext cx="1523" cy="950"/>
            </a:xfrm>
            <a:custGeom>
              <a:avLst/>
              <a:gdLst>
                <a:gd name="T0" fmla="*/ 10 w 1523"/>
                <a:gd name="T1" fmla="*/ 727 h 950"/>
                <a:gd name="T2" fmla="*/ 98 w 1523"/>
                <a:gd name="T3" fmla="*/ 460 h 950"/>
                <a:gd name="T4" fmla="*/ 263 w 1523"/>
                <a:gd name="T5" fmla="*/ 246 h 950"/>
                <a:gd name="T6" fmla="*/ 489 w 1523"/>
                <a:gd name="T7" fmla="*/ 92 h 950"/>
                <a:gd name="T8" fmla="*/ 761 w 1523"/>
                <a:gd name="T9" fmla="*/ 10 h 950"/>
                <a:gd name="T10" fmla="*/ 910 w 1523"/>
                <a:gd name="T11" fmla="*/ 0 h 950"/>
                <a:gd name="T12" fmla="*/ 1043 w 1523"/>
                <a:gd name="T13" fmla="*/ 8 h 950"/>
                <a:gd name="T14" fmla="*/ 1161 w 1523"/>
                <a:gd name="T15" fmla="*/ 34 h 950"/>
                <a:gd name="T16" fmla="*/ 1269 w 1523"/>
                <a:gd name="T17" fmla="*/ 75 h 950"/>
                <a:gd name="T18" fmla="*/ 1372 w 1523"/>
                <a:gd name="T19" fmla="*/ 134 h 950"/>
                <a:gd name="T20" fmla="*/ 1471 w 1523"/>
                <a:gd name="T21" fmla="*/ 210 h 950"/>
                <a:gd name="T22" fmla="*/ 1496 w 1523"/>
                <a:gd name="T23" fmla="*/ 233 h 950"/>
                <a:gd name="T24" fmla="*/ 1522 w 1523"/>
                <a:gd name="T25" fmla="*/ 271 h 950"/>
                <a:gd name="T26" fmla="*/ 1504 w 1523"/>
                <a:gd name="T27" fmla="*/ 290 h 950"/>
                <a:gd name="T28" fmla="*/ 1443 w 1523"/>
                <a:gd name="T29" fmla="*/ 290 h 950"/>
                <a:gd name="T30" fmla="*/ 1333 w 1523"/>
                <a:gd name="T31" fmla="*/ 262 h 950"/>
                <a:gd name="T32" fmla="*/ 1260 w 1523"/>
                <a:gd name="T33" fmla="*/ 239 h 950"/>
                <a:gd name="T34" fmla="*/ 1094 w 1523"/>
                <a:gd name="T35" fmla="*/ 200 h 950"/>
                <a:gd name="T36" fmla="*/ 919 w 1523"/>
                <a:gd name="T37" fmla="*/ 186 h 950"/>
                <a:gd name="T38" fmla="*/ 744 w 1523"/>
                <a:gd name="T39" fmla="*/ 207 h 950"/>
                <a:gd name="T40" fmla="*/ 581 w 1523"/>
                <a:gd name="T41" fmla="*/ 258 h 950"/>
                <a:gd name="T42" fmla="*/ 445 w 1523"/>
                <a:gd name="T43" fmla="*/ 347 h 950"/>
                <a:gd name="T44" fmla="*/ 390 w 1523"/>
                <a:gd name="T45" fmla="*/ 398 h 950"/>
                <a:gd name="T46" fmla="*/ 310 w 1523"/>
                <a:gd name="T47" fmla="*/ 488 h 950"/>
                <a:gd name="T48" fmla="*/ 263 w 1523"/>
                <a:gd name="T49" fmla="*/ 570 h 950"/>
                <a:gd name="T50" fmla="*/ 232 w 1523"/>
                <a:gd name="T51" fmla="*/ 654 h 950"/>
                <a:gd name="T52" fmla="*/ 206 w 1523"/>
                <a:gd name="T53" fmla="*/ 745 h 950"/>
                <a:gd name="T54" fmla="*/ 192 w 1523"/>
                <a:gd name="T55" fmla="*/ 797 h 950"/>
                <a:gd name="T56" fmla="*/ 147 w 1523"/>
                <a:gd name="T57" fmla="*/ 886 h 950"/>
                <a:gd name="T58" fmla="*/ 98 w 1523"/>
                <a:gd name="T59" fmla="*/ 936 h 950"/>
                <a:gd name="T60" fmla="*/ 50 w 1523"/>
                <a:gd name="T61" fmla="*/ 949 h 950"/>
                <a:gd name="T62" fmla="*/ 15 w 1523"/>
                <a:gd name="T63" fmla="*/ 928 h 950"/>
                <a:gd name="T64" fmla="*/ 0 w 1523"/>
                <a:gd name="T65" fmla="*/ 875 h 9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3"/>
                <a:gd name="T100" fmla="*/ 0 h 950"/>
                <a:gd name="T101" fmla="*/ 1523 w 1523"/>
                <a:gd name="T102" fmla="*/ 950 h 9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3" h="950">
                  <a:moveTo>
                    <a:pt x="0" y="875"/>
                  </a:moveTo>
                  <a:lnTo>
                    <a:pt x="10" y="727"/>
                  </a:lnTo>
                  <a:lnTo>
                    <a:pt x="47" y="589"/>
                  </a:lnTo>
                  <a:lnTo>
                    <a:pt x="98" y="460"/>
                  </a:lnTo>
                  <a:lnTo>
                    <a:pt x="172" y="347"/>
                  </a:lnTo>
                  <a:lnTo>
                    <a:pt x="263" y="246"/>
                  </a:lnTo>
                  <a:lnTo>
                    <a:pt x="369" y="159"/>
                  </a:lnTo>
                  <a:lnTo>
                    <a:pt x="489" y="92"/>
                  </a:lnTo>
                  <a:lnTo>
                    <a:pt x="620" y="41"/>
                  </a:lnTo>
                  <a:lnTo>
                    <a:pt x="761" y="10"/>
                  </a:lnTo>
                  <a:lnTo>
                    <a:pt x="910" y="0"/>
                  </a:lnTo>
                  <a:lnTo>
                    <a:pt x="977" y="2"/>
                  </a:lnTo>
                  <a:lnTo>
                    <a:pt x="1043" y="8"/>
                  </a:lnTo>
                  <a:lnTo>
                    <a:pt x="1101" y="18"/>
                  </a:lnTo>
                  <a:lnTo>
                    <a:pt x="1161" y="34"/>
                  </a:lnTo>
                  <a:lnTo>
                    <a:pt x="1216" y="52"/>
                  </a:lnTo>
                  <a:lnTo>
                    <a:pt x="1269" y="75"/>
                  </a:lnTo>
                  <a:lnTo>
                    <a:pt x="1321" y="103"/>
                  </a:lnTo>
                  <a:lnTo>
                    <a:pt x="1372" y="134"/>
                  </a:lnTo>
                  <a:lnTo>
                    <a:pt x="1420" y="170"/>
                  </a:lnTo>
                  <a:lnTo>
                    <a:pt x="1471" y="210"/>
                  </a:lnTo>
                  <a:lnTo>
                    <a:pt x="1496" y="233"/>
                  </a:lnTo>
                  <a:lnTo>
                    <a:pt x="1513" y="255"/>
                  </a:lnTo>
                  <a:lnTo>
                    <a:pt x="1522" y="271"/>
                  </a:lnTo>
                  <a:lnTo>
                    <a:pt x="1517" y="281"/>
                  </a:lnTo>
                  <a:lnTo>
                    <a:pt x="1504" y="290"/>
                  </a:lnTo>
                  <a:lnTo>
                    <a:pt x="1479" y="292"/>
                  </a:lnTo>
                  <a:lnTo>
                    <a:pt x="1443" y="290"/>
                  </a:lnTo>
                  <a:lnTo>
                    <a:pt x="1395" y="280"/>
                  </a:lnTo>
                  <a:lnTo>
                    <a:pt x="1333" y="262"/>
                  </a:lnTo>
                  <a:lnTo>
                    <a:pt x="1260" y="239"/>
                  </a:lnTo>
                  <a:lnTo>
                    <a:pt x="1179" y="216"/>
                  </a:lnTo>
                  <a:lnTo>
                    <a:pt x="1094" y="200"/>
                  </a:lnTo>
                  <a:lnTo>
                    <a:pt x="1007" y="191"/>
                  </a:lnTo>
                  <a:lnTo>
                    <a:pt x="919" y="186"/>
                  </a:lnTo>
                  <a:lnTo>
                    <a:pt x="828" y="193"/>
                  </a:lnTo>
                  <a:lnTo>
                    <a:pt x="744" y="207"/>
                  </a:lnTo>
                  <a:lnTo>
                    <a:pt x="659" y="229"/>
                  </a:lnTo>
                  <a:lnTo>
                    <a:pt x="581" y="258"/>
                  </a:lnTo>
                  <a:lnTo>
                    <a:pt x="508" y="299"/>
                  </a:lnTo>
                  <a:lnTo>
                    <a:pt x="445" y="347"/>
                  </a:lnTo>
                  <a:lnTo>
                    <a:pt x="390" y="398"/>
                  </a:lnTo>
                  <a:lnTo>
                    <a:pt x="346" y="444"/>
                  </a:lnTo>
                  <a:lnTo>
                    <a:pt x="310" y="488"/>
                  </a:lnTo>
                  <a:lnTo>
                    <a:pt x="282" y="530"/>
                  </a:lnTo>
                  <a:lnTo>
                    <a:pt x="263" y="570"/>
                  </a:lnTo>
                  <a:lnTo>
                    <a:pt x="247" y="612"/>
                  </a:lnTo>
                  <a:lnTo>
                    <a:pt x="232" y="654"/>
                  </a:lnTo>
                  <a:lnTo>
                    <a:pt x="219" y="698"/>
                  </a:lnTo>
                  <a:lnTo>
                    <a:pt x="206" y="745"/>
                  </a:lnTo>
                  <a:lnTo>
                    <a:pt x="192" y="797"/>
                  </a:lnTo>
                  <a:lnTo>
                    <a:pt x="171" y="847"/>
                  </a:lnTo>
                  <a:lnTo>
                    <a:pt x="147" y="886"/>
                  </a:lnTo>
                  <a:lnTo>
                    <a:pt x="124" y="916"/>
                  </a:lnTo>
                  <a:lnTo>
                    <a:pt x="98" y="936"/>
                  </a:lnTo>
                  <a:lnTo>
                    <a:pt x="73" y="946"/>
                  </a:lnTo>
                  <a:lnTo>
                    <a:pt x="50" y="949"/>
                  </a:lnTo>
                  <a:lnTo>
                    <a:pt x="29" y="942"/>
                  </a:lnTo>
                  <a:lnTo>
                    <a:pt x="15" y="928"/>
                  </a:lnTo>
                  <a:lnTo>
                    <a:pt x="2" y="905"/>
                  </a:lnTo>
                  <a:lnTo>
                    <a:pt x="0" y="8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6" name="Freeform 293"/>
            <p:cNvSpPr>
              <a:spLocks/>
            </p:cNvSpPr>
            <p:nvPr/>
          </p:nvSpPr>
          <p:spPr bwMode="auto">
            <a:xfrm>
              <a:off x="2017" y="1276"/>
              <a:ext cx="1499" cy="931"/>
            </a:xfrm>
            <a:custGeom>
              <a:avLst/>
              <a:gdLst>
                <a:gd name="T0" fmla="*/ 15 w 1499"/>
                <a:gd name="T1" fmla="*/ 711 h 931"/>
                <a:gd name="T2" fmla="*/ 105 w 1499"/>
                <a:gd name="T3" fmla="*/ 449 h 931"/>
                <a:gd name="T4" fmla="*/ 268 w 1499"/>
                <a:gd name="T5" fmla="*/ 239 h 931"/>
                <a:gd name="T6" fmla="*/ 491 w 1499"/>
                <a:gd name="T7" fmla="*/ 90 h 931"/>
                <a:gd name="T8" fmla="*/ 756 w 1499"/>
                <a:gd name="T9" fmla="*/ 9 h 931"/>
                <a:gd name="T10" fmla="*/ 904 w 1499"/>
                <a:gd name="T11" fmla="*/ 0 h 931"/>
                <a:gd name="T12" fmla="*/ 1034 w 1499"/>
                <a:gd name="T13" fmla="*/ 8 h 931"/>
                <a:gd name="T14" fmla="*/ 1150 w 1499"/>
                <a:gd name="T15" fmla="*/ 31 h 931"/>
                <a:gd name="T16" fmla="*/ 1256 w 1499"/>
                <a:gd name="T17" fmla="*/ 73 h 931"/>
                <a:gd name="T18" fmla="*/ 1355 w 1499"/>
                <a:gd name="T19" fmla="*/ 128 h 931"/>
                <a:gd name="T20" fmla="*/ 1449 w 1499"/>
                <a:gd name="T21" fmla="*/ 200 h 931"/>
                <a:gd name="T22" fmla="*/ 1474 w 1499"/>
                <a:gd name="T23" fmla="*/ 223 h 931"/>
                <a:gd name="T24" fmla="*/ 1498 w 1499"/>
                <a:gd name="T25" fmla="*/ 256 h 931"/>
                <a:gd name="T26" fmla="*/ 1481 w 1499"/>
                <a:gd name="T27" fmla="*/ 275 h 931"/>
                <a:gd name="T28" fmla="*/ 1422 w 1499"/>
                <a:gd name="T29" fmla="*/ 275 h 931"/>
                <a:gd name="T30" fmla="*/ 1319 w 1499"/>
                <a:gd name="T31" fmla="*/ 250 h 931"/>
                <a:gd name="T32" fmla="*/ 1249 w 1499"/>
                <a:gd name="T33" fmla="*/ 227 h 931"/>
                <a:gd name="T34" fmla="*/ 1083 w 1499"/>
                <a:gd name="T35" fmla="*/ 189 h 931"/>
                <a:gd name="T36" fmla="*/ 910 w 1499"/>
                <a:gd name="T37" fmla="*/ 179 h 931"/>
                <a:gd name="T38" fmla="*/ 735 w 1499"/>
                <a:gd name="T39" fmla="*/ 197 h 931"/>
                <a:gd name="T40" fmla="*/ 573 w 1499"/>
                <a:gd name="T41" fmla="*/ 250 h 931"/>
                <a:gd name="T42" fmla="*/ 436 w 1499"/>
                <a:gd name="T43" fmla="*/ 336 h 931"/>
                <a:gd name="T44" fmla="*/ 381 w 1499"/>
                <a:gd name="T45" fmla="*/ 386 h 931"/>
                <a:gd name="T46" fmla="*/ 303 w 1499"/>
                <a:gd name="T47" fmla="*/ 477 h 931"/>
                <a:gd name="T48" fmla="*/ 255 w 1499"/>
                <a:gd name="T49" fmla="*/ 559 h 931"/>
                <a:gd name="T50" fmla="*/ 223 w 1499"/>
                <a:gd name="T51" fmla="*/ 641 h 931"/>
                <a:gd name="T52" fmla="*/ 197 w 1499"/>
                <a:gd name="T53" fmla="*/ 729 h 931"/>
                <a:gd name="T54" fmla="*/ 183 w 1499"/>
                <a:gd name="T55" fmla="*/ 780 h 931"/>
                <a:gd name="T56" fmla="*/ 142 w 1499"/>
                <a:gd name="T57" fmla="*/ 866 h 931"/>
                <a:gd name="T58" fmla="*/ 94 w 1499"/>
                <a:gd name="T59" fmla="*/ 916 h 931"/>
                <a:gd name="T60" fmla="*/ 48 w 1499"/>
                <a:gd name="T61" fmla="*/ 930 h 931"/>
                <a:gd name="T62" fmla="*/ 15 w 1499"/>
                <a:gd name="T63" fmla="*/ 911 h 931"/>
                <a:gd name="T64" fmla="*/ 0 w 1499"/>
                <a:gd name="T65" fmla="*/ 858 h 9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99"/>
                <a:gd name="T100" fmla="*/ 0 h 931"/>
                <a:gd name="T101" fmla="*/ 1499 w 1499"/>
                <a:gd name="T102" fmla="*/ 931 h 9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99" h="931">
                  <a:moveTo>
                    <a:pt x="0" y="858"/>
                  </a:moveTo>
                  <a:lnTo>
                    <a:pt x="15" y="711"/>
                  </a:lnTo>
                  <a:lnTo>
                    <a:pt x="50" y="576"/>
                  </a:lnTo>
                  <a:lnTo>
                    <a:pt x="105" y="449"/>
                  </a:lnTo>
                  <a:lnTo>
                    <a:pt x="179" y="338"/>
                  </a:lnTo>
                  <a:lnTo>
                    <a:pt x="268" y="239"/>
                  </a:lnTo>
                  <a:lnTo>
                    <a:pt x="372" y="157"/>
                  </a:lnTo>
                  <a:lnTo>
                    <a:pt x="491" y="90"/>
                  </a:lnTo>
                  <a:lnTo>
                    <a:pt x="619" y="39"/>
                  </a:lnTo>
                  <a:lnTo>
                    <a:pt x="756" y="9"/>
                  </a:lnTo>
                  <a:lnTo>
                    <a:pt x="904" y="0"/>
                  </a:lnTo>
                  <a:lnTo>
                    <a:pt x="970" y="2"/>
                  </a:lnTo>
                  <a:lnTo>
                    <a:pt x="1034" y="8"/>
                  </a:lnTo>
                  <a:lnTo>
                    <a:pt x="1094" y="18"/>
                  </a:lnTo>
                  <a:lnTo>
                    <a:pt x="1150" y="31"/>
                  </a:lnTo>
                  <a:lnTo>
                    <a:pt x="1203" y="50"/>
                  </a:lnTo>
                  <a:lnTo>
                    <a:pt x="1256" y="73"/>
                  </a:lnTo>
                  <a:lnTo>
                    <a:pt x="1306" y="98"/>
                  </a:lnTo>
                  <a:lnTo>
                    <a:pt x="1355" y="128"/>
                  </a:lnTo>
                  <a:lnTo>
                    <a:pt x="1401" y="161"/>
                  </a:lnTo>
                  <a:lnTo>
                    <a:pt x="1449" y="200"/>
                  </a:lnTo>
                  <a:lnTo>
                    <a:pt x="1474" y="223"/>
                  </a:lnTo>
                  <a:lnTo>
                    <a:pt x="1492" y="241"/>
                  </a:lnTo>
                  <a:lnTo>
                    <a:pt x="1498" y="256"/>
                  </a:lnTo>
                  <a:lnTo>
                    <a:pt x="1494" y="269"/>
                  </a:lnTo>
                  <a:lnTo>
                    <a:pt x="1481" y="275"/>
                  </a:lnTo>
                  <a:lnTo>
                    <a:pt x="1458" y="278"/>
                  </a:lnTo>
                  <a:lnTo>
                    <a:pt x="1422" y="275"/>
                  </a:lnTo>
                  <a:lnTo>
                    <a:pt x="1375" y="264"/>
                  </a:lnTo>
                  <a:lnTo>
                    <a:pt x="1319" y="250"/>
                  </a:lnTo>
                  <a:lnTo>
                    <a:pt x="1249" y="227"/>
                  </a:lnTo>
                  <a:lnTo>
                    <a:pt x="1168" y="204"/>
                  </a:lnTo>
                  <a:lnTo>
                    <a:pt x="1083" y="189"/>
                  </a:lnTo>
                  <a:lnTo>
                    <a:pt x="996" y="181"/>
                  </a:lnTo>
                  <a:lnTo>
                    <a:pt x="910" y="179"/>
                  </a:lnTo>
                  <a:lnTo>
                    <a:pt x="821" y="184"/>
                  </a:lnTo>
                  <a:lnTo>
                    <a:pt x="735" y="197"/>
                  </a:lnTo>
                  <a:lnTo>
                    <a:pt x="653" y="218"/>
                  </a:lnTo>
                  <a:lnTo>
                    <a:pt x="573" y="250"/>
                  </a:lnTo>
                  <a:lnTo>
                    <a:pt x="501" y="288"/>
                  </a:lnTo>
                  <a:lnTo>
                    <a:pt x="436" y="336"/>
                  </a:lnTo>
                  <a:lnTo>
                    <a:pt x="381" y="386"/>
                  </a:lnTo>
                  <a:lnTo>
                    <a:pt x="337" y="433"/>
                  </a:lnTo>
                  <a:lnTo>
                    <a:pt x="303" y="477"/>
                  </a:lnTo>
                  <a:lnTo>
                    <a:pt x="276" y="519"/>
                  </a:lnTo>
                  <a:lnTo>
                    <a:pt x="255" y="559"/>
                  </a:lnTo>
                  <a:lnTo>
                    <a:pt x="238" y="599"/>
                  </a:lnTo>
                  <a:lnTo>
                    <a:pt x="223" y="641"/>
                  </a:lnTo>
                  <a:lnTo>
                    <a:pt x="211" y="685"/>
                  </a:lnTo>
                  <a:lnTo>
                    <a:pt x="197" y="729"/>
                  </a:lnTo>
                  <a:lnTo>
                    <a:pt x="183" y="780"/>
                  </a:lnTo>
                  <a:lnTo>
                    <a:pt x="164" y="828"/>
                  </a:lnTo>
                  <a:lnTo>
                    <a:pt x="142" y="866"/>
                  </a:lnTo>
                  <a:lnTo>
                    <a:pt x="117" y="895"/>
                  </a:lnTo>
                  <a:lnTo>
                    <a:pt x="94" y="916"/>
                  </a:lnTo>
                  <a:lnTo>
                    <a:pt x="71" y="927"/>
                  </a:lnTo>
                  <a:lnTo>
                    <a:pt x="48" y="930"/>
                  </a:lnTo>
                  <a:lnTo>
                    <a:pt x="29" y="923"/>
                  </a:lnTo>
                  <a:lnTo>
                    <a:pt x="15" y="911"/>
                  </a:lnTo>
                  <a:lnTo>
                    <a:pt x="4" y="888"/>
                  </a:lnTo>
                  <a:lnTo>
                    <a:pt x="0" y="858"/>
                  </a:lnTo>
                </a:path>
              </a:pathLst>
            </a:custGeom>
            <a:solidFill>
              <a:srgbClr val="FFDA1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7" name="Freeform 294"/>
            <p:cNvSpPr>
              <a:spLocks/>
            </p:cNvSpPr>
            <p:nvPr/>
          </p:nvSpPr>
          <p:spPr bwMode="auto">
            <a:xfrm>
              <a:off x="2024" y="1279"/>
              <a:ext cx="1474" cy="913"/>
            </a:xfrm>
            <a:custGeom>
              <a:avLst/>
              <a:gdLst>
                <a:gd name="T0" fmla="*/ 16 w 1474"/>
                <a:gd name="T1" fmla="*/ 696 h 913"/>
                <a:gd name="T2" fmla="*/ 110 w 1474"/>
                <a:gd name="T3" fmla="*/ 440 h 913"/>
                <a:gd name="T4" fmla="*/ 271 w 1474"/>
                <a:gd name="T5" fmla="*/ 233 h 913"/>
                <a:gd name="T6" fmla="*/ 490 w 1474"/>
                <a:gd name="T7" fmla="*/ 88 h 913"/>
                <a:gd name="T8" fmla="*/ 752 w 1474"/>
                <a:gd name="T9" fmla="*/ 9 h 913"/>
                <a:gd name="T10" fmla="*/ 895 w 1474"/>
                <a:gd name="T11" fmla="*/ 0 h 913"/>
                <a:gd name="T12" fmla="*/ 1024 w 1474"/>
                <a:gd name="T13" fmla="*/ 7 h 913"/>
                <a:gd name="T14" fmla="*/ 1136 w 1474"/>
                <a:gd name="T15" fmla="*/ 31 h 913"/>
                <a:gd name="T16" fmla="*/ 1240 w 1474"/>
                <a:gd name="T17" fmla="*/ 69 h 913"/>
                <a:gd name="T18" fmla="*/ 1336 w 1474"/>
                <a:gd name="T19" fmla="*/ 122 h 913"/>
                <a:gd name="T20" fmla="*/ 1428 w 1474"/>
                <a:gd name="T21" fmla="*/ 189 h 913"/>
                <a:gd name="T22" fmla="*/ 1452 w 1474"/>
                <a:gd name="T23" fmla="*/ 212 h 913"/>
                <a:gd name="T24" fmla="*/ 1473 w 1474"/>
                <a:gd name="T25" fmla="*/ 244 h 913"/>
                <a:gd name="T26" fmla="*/ 1458 w 1474"/>
                <a:gd name="T27" fmla="*/ 262 h 913"/>
                <a:gd name="T28" fmla="*/ 1401 w 1474"/>
                <a:gd name="T29" fmla="*/ 260 h 913"/>
                <a:gd name="T30" fmla="*/ 1302 w 1474"/>
                <a:gd name="T31" fmla="*/ 235 h 913"/>
                <a:gd name="T32" fmla="*/ 1235 w 1474"/>
                <a:gd name="T33" fmla="*/ 214 h 913"/>
                <a:gd name="T34" fmla="*/ 1072 w 1474"/>
                <a:gd name="T35" fmla="*/ 177 h 913"/>
                <a:gd name="T36" fmla="*/ 897 w 1474"/>
                <a:gd name="T37" fmla="*/ 168 h 913"/>
                <a:gd name="T38" fmla="*/ 724 w 1474"/>
                <a:gd name="T39" fmla="*/ 187 h 913"/>
                <a:gd name="T40" fmla="*/ 564 w 1474"/>
                <a:gd name="T41" fmla="*/ 239 h 913"/>
                <a:gd name="T42" fmla="*/ 427 w 1474"/>
                <a:gd name="T43" fmla="*/ 325 h 913"/>
                <a:gd name="T44" fmla="*/ 372 w 1474"/>
                <a:gd name="T45" fmla="*/ 376 h 913"/>
                <a:gd name="T46" fmla="*/ 292 w 1474"/>
                <a:gd name="T47" fmla="*/ 467 h 913"/>
                <a:gd name="T48" fmla="*/ 244 w 1474"/>
                <a:gd name="T49" fmla="*/ 546 h 913"/>
                <a:gd name="T50" fmla="*/ 212 w 1474"/>
                <a:gd name="T51" fmla="*/ 629 h 913"/>
                <a:gd name="T52" fmla="*/ 187 w 1474"/>
                <a:gd name="T53" fmla="*/ 716 h 913"/>
                <a:gd name="T54" fmla="*/ 172 w 1474"/>
                <a:gd name="T55" fmla="*/ 764 h 913"/>
                <a:gd name="T56" fmla="*/ 133 w 1474"/>
                <a:gd name="T57" fmla="*/ 850 h 913"/>
                <a:gd name="T58" fmla="*/ 88 w 1474"/>
                <a:gd name="T59" fmla="*/ 896 h 913"/>
                <a:gd name="T60" fmla="*/ 44 w 1474"/>
                <a:gd name="T61" fmla="*/ 912 h 913"/>
                <a:gd name="T62" fmla="*/ 12 w 1474"/>
                <a:gd name="T63" fmla="*/ 892 h 913"/>
                <a:gd name="T64" fmla="*/ 0 w 1474"/>
                <a:gd name="T65" fmla="*/ 841 h 9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74"/>
                <a:gd name="T100" fmla="*/ 0 h 913"/>
                <a:gd name="T101" fmla="*/ 1474 w 1474"/>
                <a:gd name="T102" fmla="*/ 913 h 91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74" h="913">
                  <a:moveTo>
                    <a:pt x="0" y="841"/>
                  </a:moveTo>
                  <a:lnTo>
                    <a:pt x="16" y="696"/>
                  </a:lnTo>
                  <a:lnTo>
                    <a:pt x="52" y="562"/>
                  </a:lnTo>
                  <a:lnTo>
                    <a:pt x="110" y="440"/>
                  </a:lnTo>
                  <a:lnTo>
                    <a:pt x="183" y="330"/>
                  </a:lnTo>
                  <a:lnTo>
                    <a:pt x="271" y="233"/>
                  </a:lnTo>
                  <a:lnTo>
                    <a:pt x="375" y="151"/>
                  </a:lnTo>
                  <a:lnTo>
                    <a:pt x="490" y="88"/>
                  </a:lnTo>
                  <a:lnTo>
                    <a:pt x="617" y="39"/>
                  </a:lnTo>
                  <a:lnTo>
                    <a:pt x="752" y="9"/>
                  </a:lnTo>
                  <a:lnTo>
                    <a:pt x="895" y="0"/>
                  </a:lnTo>
                  <a:lnTo>
                    <a:pt x="961" y="2"/>
                  </a:lnTo>
                  <a:lnTo>
                    <a:pt x="1024" y="7"/>
                  </a:lnTo>
                  <a:lnTo>
                    <a:pt x="1081" y="18"/>
                  </a:lnTo>
                  <a:lnTo>
                    <a:pt x="1136" y="31"/>
                  </a:lnTo>
                  <a:lnTo>
                    <a:pt x="1190" y="48"/>
                  </a:lnTo>
                  <a:lnTo>
                    <a:pt x="1240" y="69"/>
                  </a:lnTo>
                  <a:lnTo>
                    <a:pt x="1290" y="94"/>
                  </a:lnTo>
                  <a:lnTo>
                    <a:pt x="1336" y="122"/>
                  </a:lnTo>
                  <a:lnTo>
                    <a:pt x="1382" y="154"/>
                  </a:lnTo>
                  <a:lnTo>
                    <a:pt x="1428" y="189"/>
                  </a:lnTo>
                  <a:lnTo>
                    <a:pt x="1452" y="212"/>
                  </a:lnTo>
                  <a:lnTo>
                    <a:pt x="1466" y="228"/>
                  </a:lnTo>
                  <a:lnTo>
                    <a:pt x="1473" y="244"/>
                  </a:lnTo>
                  <a:lnTo>
                    <a:pt x="1470" y="254"/>
                  </a:lnTo>
                  <a:lnTo>
                    <a:pt x="1458" y="262"/>
                  </a:lnTo>
                  <a:lnTo>
                    <a:pt x="1435" y="265"/>
                  </a:lnTo>
                  <a:lnTo>
                    <a:pt x="1401" y="260"/>
                  </a:lnTo>
                  <a:lnTo>
                    <a:pt x="1357" y="250"/>
                  </a:lnTo>
                  <a:lnTo>
                    <a:pt x="1302" y="235"/>
                  </a:lnTo>
                  <a:lnTo>
                    <a:pt x="1235" y="214"/>
                  </a:lnTo>
                  <a:lnTo>
                    <a:pt x="1155" y="193"/>
                  </a:lnTo>
                  <a:lnTo>
                    <a:pt x="1072" y="177"/>
                  </a:lnTo>
                  <a:lnTo>
                    <a:pt x="986" y="168"/>
                  </a:lnTo>
                  <a:lnTo>
                    <a:pt x="897" y="168"/>
                  </a:lnTo>
                  <a:lnTo>
                    <a:pt x="811" y="174"/>
                  </a:lnTo>
                  <a:lnTo>
                    <a:pt x="724" y="187"/>
                  </a:lnTo>
                  <a:lnTo>
                    <a:pt x="642" y="207"/>
                  </a:lnTo>
                  <a:lnTo>
                    <a:pt x="564" y="239"/>
                  </a:lnTo>
                  <a:lnTo>
                    <a:pt x="492" y="277"/>
                  </a:lnTo>
                  <a:lnTo>
                    <a:pt x="427" y="325"/>
                  </a:lnTo>
                  <a:lnTo>
                    <a:pt x="372" y="376"/>
                  </a:lnTo>
                  <a:lnTo>
                    <a:pt x="328" y="423"/>
                  </a:lnTo>
                  <a:lnTo>
                    <a:pt x="292" y="467"/>
                  </a:lnTo>
                  <a:lnTo>
                    <a:pt x="265" y="509"/>
                  </a:lnTo>
                  <a:lnTo>
                    <a:pt x="244" y="546"/>
                  </a:lnTo>
                  <a:lnTo>
                    <a:pt x="227" y="589"/>
                  </a:lnTo>
                  <a:lnTo>
                    <a:pt x="212" y="629"/>
                  </a:lnTo>
                  <a:lnTo>
                    <a:pt x="200" y="671"/>
                  </a:lnTo>
                  <a:lnTo>
                    <a:pt x="187" y="716"/>
                  </a:lnTo>
                  <a:lnTo>
                    <a:pt x="172" y="764"/>
                  </a:lnTo>
                  <a:lnTo>
                    <a:pt x="156" y="812"/>
                  </a:lnTo>
                  <a:lnTo>
                    <a:pt x="133" y="850"/>
                  </a:lnTo>
                  <a:lnTo>
                    <a:pt x="111" y="877"/>
                  </a:lnTo>
                  <a:lnTo>
                    <a:pt x="88" y="896"/>
                  </a:lnTo>
                  <a:lnTo>
                    <a:pt x="64" y="909"/>
                  </a:lnTo>
                  <a:lnTo>
                    <a:pt x="44" y="912"/>
                  </a:lnTo>
                  <a:lnTo>
                    <a:pt x="27" y="905"/>
                  </a:lnTo>
                  <a:lnTo>
                    <a:pt x="12" y="892"/>
                  </a:lnTo>
                  <a:lnTo>
                    <a:pt x="2" y="869"/>
                  </a:lnTo>
                  <a:lnTo>
                    <a:pt x="0" y="841"/>
                  </a:lnTo>
                </a:path>
              </a:pathLst>
            </a:custGeom>
            <a:solidFill>
              <a:srgbClr val="FFDC22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8" name="Freeform 295"/>
            <p:cNvSpPr>
              <a:spLocks/>
            </p:cNvSpPr>
            <p:nvPr/>
          </p:nvSpPr>
          <p:spPr bwMode="auto">
            <a:xfrm>
              <a:off x="2030" y="1283"/>
              <a:ext cx="1451" cy="889"/>
            </a:xfrm>
            <a:custGeom>
              <a:avLst/>
              <a:gdLst>
                <a:gd name="T0" fmla="*/ 16 w 1451"/>
                <a:gd name="T1" fmla="*/ 680 h 889"/>
                <a:gd name="T2" fmla="*/ 113 w 1451"/>
                <a:gd name="T3" fmla="*/ 426 h 889"/>
                <a:gd name="T4" fmla="*/ 276 w 1451"/>
                <a:gd name="T5" fmla="*/ 224 h 889"/>
                <a:gd name="T6" fmla="*/ 490 w 1451"/>
                <a:gd name="T7" fmla="*/ 83 h 889"/>
                <a:gd name="T8" fmla="*/ 748 w 1451"/>
                <a:gd name="T9" fmla="*/ 7 h 889"/>
                <a:gd name="T10" fmla="*/ 886 w 1451"/>
                <a:gd name="T11" fmla="*/ 0 h 889"/>
                <a:gd name="T12" fmla="*/ 1011 w 1451"/>
                <a:gd name="T13" fmla="*/ 5 h 889"/>
                <a:gd name="T14" fmla="*/ 1123 w 1451"/>
                <a:gd name="T15" fmla="*/ 27 h 889"/>
                <a:gd name="T16" fmla="*/ 1224 w 1451"/>
                <a:gd name="T17" fmla="*/ 64 h 889"/>
                <a:gd name="T18" fmla="*/ 1316 w 1451"/>
                <a:gd name="T19" fmla="*/ 113 h 889"/>
                <a:gd name="T20" fmla="*/ 1405 w 1451"/>
                <a:gd name="T21" fmla="*/ 178 h 889"/>
                <a:gd name="T22" fmla="*/ 1429 w 1451"/>
                <a:gd name="T23" fmla="*/ 198 h 889"/>
                <a:gd name="T24" fmla="*/ 1450 w 1451"/>
                <a:gd name="T25" fmla="*/ 228 h 889"/>
                <a:gd name="T26" fmla="*/ 1433 w 1451"/>
                <a:gd name="T27" fmla="*/ 246 h 889"/>
                <a:gd name="T28" fmla="*/ 1378 w 1451"/>
                <a:gd name="T29" fmla="*/ 244 h 889"/>
                <a:gd name="T30" fmla="*/ 1283 w 1451"/>
                <a:gd name="T31" fmla="*/ 221 h 889"/>
                <a:gd name="T32" fmla="*/ 1220 w 1451"/>
                <a:gd name="T33" fmla="*/ 199 h 889"/>
                <a:gd name="T34" fmla="*/ 1059 w 1451"/>
                <a:gd name="T35" fmla="*/ 163 h 889"/>
                <a:gd name="T36" fmla="*/ 886 w 1451"/>
                <a:gd name="T37" fmla="*/ 155 h 889"/>
                <a:gd name="T38" fmla="*/ 716 w 1451"/>
                <a:gd name="T39" fmla="*/ 174 h 889"/>
                <a:gd name="T40" fmla="*/ 554 w 1451"/>
                <a:gd name="T41" fmla="*/ 226 h 889"/>
                <a:gd name="T42" fmla="*/ 416 w 1451"/>
                <a:gd name="T43" fmla="*/ 313 h 889"/>
                <a:gd name="T44" fmla="*/ 361 w 1451"/>
                <a:gd name="T45" fmla="*/ 364 h 889"/>
                <a:gd name="T46" fmla="*/ 281 w 1451"/>
                <a:gd name="T47" fmla="*/ 454 h 889"/>
                <a:gd name="T48" fmla="*/ 233 w 1451"/>
                <a:gd name="T49" fmla="*/ 534 h 889"/>
                <a:gd name="T50" fmla="*/ 202 w 1451"/>
                <a:gd name="T51" fmla="*/ 615 h 889"/>
                <a:gd name="T52" fmla="*/ 177 w 1451"/>
                <a:gd name="T53" fmla="*/ 698 h 889"/>
                <a:gd name="T54" fmla="*/ 161 w 1451"/>
                <a:gd name="T55" fmla="*/ 744 h 889"/>
                <a:gd name="T56" fmla="*/ 124 w 1451"/>
                <a:gd name="T57" fmla="*/ 829 h 889"/>
                <a:gd name="T58" fmla="*/ 80 w 1451"/>
                <a:gd name="T59" fmla="*/ 875 h 889"/>
                <a:gd name="T60" fmla="*/ 39 w 1451"/>
                <a:gd name="T61" fmla="*/ 888 h 889"/>
                <a:gd name="T62" fmla="*/ 9 w 1451"/>
                <a:gd name="T63" fmla="*/ 869 h 889"/>
                <a:gd name="T64" fmla="*/ 0 w 1451"/>
                <a:gd name="T65" fmla="*/ 823 h 8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51"/>
                <a:gd name="T100" fmla="*/ 0 h 889"/>
                <a:gd name="T101" fmla="*/ 1451 w 1451"/>
                <a:gd name="T102" fmla="*/ 889 h 8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51" h="889">
                  <a:moveTo>
                    <a:pt x="0" y="823"/>
                  </a:moveTo>
                  <a:lnTo>
                    <a:pt x="16" y="680"/>
                  </a:lnTo>
                  <a:lnTo>
                    <a:pt x="55" y="546"/>
                  </a:lnTo>
                  <a:lnTo>
                    <a:pt x="113" y="426"/>
                  </a:lnTo>
                  <a:lnTo>
                    <a:pt x="187" y="320"/>
                  </a:lnTo>
                  <a:lnTo>
                    <a:pt x="276" y="224"/>
                  </a:lnTo>
                  <a:lnTo>
                    <a:pt x="377" y="147"/>
                  </a:lnTo>
                  <a:lnTo>
                    <a:pt x="490" y="83"/>
                  </a:lnTo>
                  <a:lnTo>
                    <a:pt x="614" y="37"/>
                  </a:lnTo>
                  <a:lnTo>
                    <a:pt x="748" y="7"/>
                  </a:lnTo>
                  <a:lnTo>
                    <a:pt x="886" y="0"/>
                  </a:lnTo>
                  <a:lnTo>
                    <a:pt x="952" y="2"/>
                  </a:lnTo>
                  <a:lnTo>
                    <a:pt x="1011" y="5"/>
                  </a:lnTo>
                  <a:lnTo>
                    <a:pt x="1068" y="14"/>
                  </a:lnTo>
                  <a:lnTo>
                    <a:pt x="1123" y="27"/>
                  </a:lnTo>
                  <a:lnTo>
                    <a:pt x="1176" y="44"/>
                  </a:lnTo>
                  <a:lnTo>
                    <a:pt x="1224" y="64"/>
                  </a:lnTo>
                  <a:lnTo>
                    <a:pt x="1272" y="88"/>
                  </a:lnTo>
                  <a:lnTo>
                    <a:pt x="1316" y="113"/>
                  </a:lnTo>
                  <a:lnTo>
                    <a:pt x="1360" y="145"/>
                  </a:lnTo>
                  <a:lnTo>
                    <a:pt x="1405" y="178"/>
                  </a:lnTo>
                  <a:lnTo>
                    <a:pt x="1429" y="198"/>
                  </a:lnTo>
                  <a:lnTo>
                    <a:pt x="1443" y="216"/>
                  </a:lnTo>
                  <a:lnTo>
                    <a:pt x="1450" y="228"/>
                  </a:lnTo>
                  <a:lnTo>
                    <a:pt x="1445" y="239"/>
                  </a:lnTo>
                  <a:lnTo>
                    <a:pt x="1433" y="246"/>
                  </a:lnTo>
                  <a:lnTo>
                    <a:pt x="1409" y="246"/>
                  </a:lnTo>
                  <a:lnTo>
                    <a:pt x="1378" y="244"/>
                  </a:lnTo>
                  <a:lnTo>
                    <a:pt x="1335" y="235"/>
                  </a:lnTo>
                  <a:lnTo>
                    <a:pt x="1283" y="221"/>
                  </a:lnTo>
                  <a:lnTo>
                    <a:pt x="1220" y="199"/>
                  </a:lnTo>
                  <a:lnTo>
                    <a:pt x="1141" y="178"/>
                  </a:lnTo>
                  <a:lnTo>
                    <a:pt x="1059" y="163"/>
                  </a:lnTo>
                  <a:lnTo>
                    <a:pt x="973" y="155"/>
                  </a:lnTo>
                  <a:lnTo>
                    <a:pt x="886" y="155"/>
                  </a:lnTo>
                  <a:lnTo>
                    <a:pt x="800" y="161"/>
                  </a:lnTo>
                  <a:lnTo>
                    <a:pt x="716" y="174"/>
                  </a:lnTo>
                  <a:lnTo>
                    <a:pt x="631" y="198"/>
                  </a:lnTo>
                  <a:lnTo>
                    <a:pt x="554" y="226"/>
                  </a:lnTo>
                  <a:lnTo>
                    <a:pt x="481" y="267"/>
                  </a:lnTo>
                  <a:lnTo>
                    <a:pt x="416" y="313"/>
                  </a:lnTo>
                  <a:lnTo>
                    <a:pt x="361" y="364"/>
                  </a:lnTo>
                  <a:lnTo>
                    <a:pt x="317" y="410"/>
                  </a:lnTo>
                  <a:lnTo>
                    <a:pt x="281" y="454"/>
                  </a:lnTo>
                  <a:lnTo>
                    <a:pt x="255" y="496"/>
                  </a:lnTo>
                  <a:lnTo>
                    <a:pt x="233" y="534"/>
                  </a:lnTo>
                  <a:lnTo>
                    <a:pt x="216" y="574"/>
                  </a:lnTo>
                  <a:lnTo>
                    <a:pt x="202" y="615"/>
                  </a:lnTo>
                  <a:lnTo>
                    <a:pt x="189" y="656"/>
                  </a:lnTo>
                  <a:lnTo>
                    <a:pt x="177" y="698"/>
                  </a:lnTo>
                  <a:lnTo>
                    <a:pt x="161" y="744"/>
                  </a:lnTo>
                  <a:lnTo>
                    <a:pt x="145" y="793"/>
                  </a:lnTo>
                  <a:lnTo>
                    <a:pt x="124" y="829"/>
                  </a:lnTo>
                  <a:lnTo>
                    <a:pt x="103" y="857"/>
                  </a:lnTo>
                  <a:lnTo>
                    <a:pt x="80" y="875"/>
                  </a:lnTo>
                  <a:lnTo>
                    <a:pt x="58" y="885"/>
                  </a:lnTo>
                  <a:lnTo>
                    <a:pt x="39" y="888"/>
                  </a:lnTo>
                  <a:lnTo>
                    <a:pt x="23" y="883"/>
                  </a:lnTo>
                  <a:lnTo>
                    <a:pt x="9" y="869"/>
                  </a:lnTo>
                  <a:lnTo>
                    <a:pt x="2" y="850"/>
                  </a:lnTo>
                  <a:lnTo>
                    <a:pt x="0" y="823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9" name="Freeform 296"/>
            <p:cNvSpPr>
              <a:spLocks/>
            </p:cNvSpPr>
            <p:nvPr/>
          </p:nvSpPr>
          <p:spPr bwMode="auto">
            <a:xfrm>
              <a:off x="2036" y="1285"/>
              <a:ext cx="1427" cy="869"/>
            </a:xfrm>
            <a:custGeom>
              <a:avLst/>
              <a:gdLst>
                <a:gd name="T0" fmla="*/ 20 w 1427"/>
                <a:gd name="T1" fmla="*/ 661 h 869"/>
                <a:gd name="T2" fmla="*/ 117 w 1427"/>
                <a:gd name="T3" fmla="*/ 416 h 869"/>
                <a:gd name="T4" fmla="*/ 279 w 1427"/>
                <a:gd name="T5" fmla="*/ 218 h 869"/>
                <a:gd name="T6" fmla="*/ 494 w 1427"/>
                <a:gd name="T7" fmla="*/ 81 h 869"/>
                <a:gd name="T8" fmla="*/ 745 w 1427"/>
                <a:gd name="T9" fmla="*/ 7 h 869"/>
                <a:gd name="T10" fmla="*/ 879 w 1427"/>
                <a:gd name="T11" fmla="*/ 0 h 869"/>
                <a:gd name="T12" fmla="*/ 1002 w 1427"/>
                <a:gd name="T13" fmla="*/ 5 h 869"/>
                <a:gd name="T14" fmla="*/ 1111 w 1427"/>
                <a:gd name="T15" fmla="*/ 26 h 869"/>
                <a:gd name="T16" fmla="*/ 1210 w 1427"/>
                <a:gd name="T17" fmla="*/ 60 h 869"/>
                <a:gd name="T18" fmla="*/ 1301 w 1427"/>
                <a:gd name="T19" fmla="*/ 106 h 869"/>
                <a:gd name="T20" fmla="*/ 1383 w 1427"/>
                <a:gd name="T21" fmla="*/ 168 h 869"/>
                <a:gd name="T22" fmla="*/ 1404 w 1427"/>
                <a:gd name="T23" fmla="*/ 186 h 869"/>
                <a:gd name="T24" fmla="*/ 1426 w 1427"/>
                <a:gd name="T25" fmla="*/ 216 h 869"/>
                <a:gd name="T26" fmla="*/ 1408 w 1427"/>
                <a:gd name="T27" fmla="*/ 230 h 869"/>
                <a:gd name="T28" fmla="*/ 1357 w 1427"/>
                <a:gd name="T29" fmla="*/ 228 h 869"/>
                <a:gd name="T30" fmla="*/ 1267 w 1427"/>
                <a:gd name="T31" fmla="*/ 207 h 869"/>
                <a:gd name="T32" fmla="*/ 1206 w 1427"/>
                <a:gd name="T33" fmla="*/ 188 h 869"/>
                <a:gd name="T34" fmla="*/ 1048 w 1427"/>
                <a:gd name="T35" fmla="*/ 152 h 869"/>
                <a:gd name="T36" fmla="*/ 877 w 1427"/>
                <a:gd name="T37" fmla="*/ 145 h 869"/>
                <a:gd name="T38" fmla="*/ 706 w 1427"/>
                <a:gd name="T39" fmla="*/ 163 h 869"/>
                <a:gd name="T40" fmla="*/ 547 w 1427"/>
                <a:gd name="T41" fmla="*/ 216 h 869"/>
                <a:gd name="T42" fmla="*/ 410 w 1427"/>
                <a:gd name="T43" fmla="*/ 304 h 869"/>
                <a:gd name="T44" fmla="*/ 352 w 1427"/>
                <a:gd name="T45" fmla="*/ 352 h 869"/>
                <a:gd name="T46" fmla="*/ 275 w 1427"/>
                <a:gd name="T47" fmla="*/ 442 h 869"/>
                <a:gd name="T48" fmla="*/ 225 w 1427"/>
                <a:gd name="T49" fmla="*/ 522 h 869"/>
                <a:gd name="T50" fmla="*/ 193 w 1427"/>
                <a:gd name="T51" fmla="*/ 601 h 869"/>
                <a:gd name="T52" fmla="*/ 168 w 1427"/>
                <a:gd name="T53" fmla="*/ 683 h 869"/>
                <a:gd name="T54" fmla="*/ 155 w 1427"/>
                <a:gd name="T55" fmla="*/ 729 h 869"/>
                <a:gd name="T56" fmla="*/ 117 w 1427"/>
                <a:gd name="T57" fmla="*/ 808 h 869"/>
                <a:gd name="T58" fmla="*/ 75 w 1427"/>
                <a:gd name="T59" fmla="*/ 855 h 869"/>
                <a:gd name="T60" fmla="*/ 37 w 1427"/>
                <a:gd name="T61" fmla="*/ 868 h 869"/>
                <a:gd name="T62" fmla="*/ 9 w 1427"/>
                <a:gd name="T63" fmla="*/ 851 h 869"/>
                <a:gd name="T64" fmla="*/ 0 w 1427"/>
                <a:gd name="T65" fmla="*/ 805 h 8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27"/>
                <a:gd name="T100" fmla="*/ 0 h 869"/>
                <a:gd name="T101" fmla="*/ 1427 w 1427"/>
                <a:gd name="T102" fmla="*/ 869 h 8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27" h="869">
                  <a:moveTo>
                    <a:pt x="0" y="805"/>
                  </a:moveTo>
                  <a:lnTo>
                    <a:pt x="20" y="661"/>
                  </a:lnTo>
                  <a:lnTo>
                    <a:pt x="60" y="531"/>
                  </a:lnTo>
                  <a:lnTo>
                    <a:pt x="117" y="416"/>
                  </a:lnTo>
                  <a:lnTo>
                    <a:pt x="191" y="308"/>
                  </a:lnTo>
                  <a:lnTo>
                    <a:pt x="279" y="218"/>
                  </a:lnTo>
                  <a:lnTo>
                    <a:pt x="380" y="142"/>
                  </a:lnTo>
                  <a:lnTo>
                    <a:pt x="494" y="81"/>
                  </a:lnTo>
                  <a:lnTo>
                    <a:pt x="614" y="37"/>
                  </a:lnTo>
                  <a:lnTo>
                    <a:pt x="745" y="7"/>
                  </a:lnTo>
                  <a:lnTo>
                    <a:pt x="879" y="0"/>
                  </a:lnTo>
                  <a:lnTo>
                    <a:pt x="943" y="1"/>
                  </a:lnTo>
                  <a:lnTo>
                    <a:pt x="1002" y="5"/>
                  </a:lnTo>
                  <a:lnTo>
                    <a:pt x="1058" y="14"/>
                  </a:lnTo>
                  <a:lnTo>
                    <a:pt x="1111" y="26"/>
                  </a:lnTo>
                  <a:lnTo>
                    <a:pt x="1162" y="41"/>
                  </a:lnTo>
                  <a:lnTo>
                    <a:pt x="1210" y="60"/>
                  </a:lnTo>
                  <a:lnTo>
                    <a:pt x="1256" y="83"/>
                  </a:lnTo>
                  <a:lnTo>
                    <a:pt x="1301" y="106"/>
                  </a:lnTo>
                  <a:lnTo>
                    <a:pt x="1343" y="136"/>
                  </a:lnTo>
                  <a:lnTo>
                    <a:pt x="1383" y="168"/>
                  </a:lnTo>
                  <a:lnTo>
                    <a:pt x="1404" y="186"/>
                  </a:lnTo>
                  <a:lnTo>
                    <a:pt x="1419" y="203"/>
                  </a:lnTo>
                  <a:lnTo>
                    <a:pt x="1426" y="216"/>
                  </a:lnTo>
                  <a:lnTo>
                    <a:pt x="1423" y="226"/>
                  </a:lnTo>
                  <a:lnTo>
                    <a:pt x="1408" y="230"/>
                  </a:lnTo>
                  <a:lnTo>
                    <a:pt x="1387" y="232"/>
                  </a:lnTo>
                  <a:lnTo>
                    <a:pt x="1357" y="228"/>
                  </a:lnTo>
                  <a:lnTo>
                    <a:pt x="1318" y="220"/>
                  </a:lnTo>
                  <a:lnTo>
                    <a:pt x="1267" y="207"/>
                  </a:lnTo>
                  <a:lnTo>
                    <a:pt x="1206" y="188"/>
                  </a:lnTo>
                  <a:lnTo>
                    <a:pt x="1130" y="168"/>
                  </a:lnTo>
                  <a:lnTo>
                    <a:pt x="1048" y="152"/>
                  </a:lnTo>
                  <a:lnTo>
                    <a:pt x="964" y="145"/>
                  </a:lnTo>
                  <a:lnTo>
                    <a:pt x="877" y="145"/>
                  </a:lnTo>
                  <a:lnTo>
                    <a:pt x="791" y="148"/>
                  </a:lnTo>
                  <a:lnTo>
                    <a:pt x="706" y="163"/>
                  </a:lnTo>
                  <a:lnTo>
                    <a:pt x="625" y="186"/>
                  </a:lnTo>
                  <a:lnTo>
                    <a:pt x="547" y="216"/>
                  </a:lnTo>
                  <a:lnTo>
                    <a:pt x="473" y="256"/>
                  </a:lnTo>
                  <a:lnTo>
                    <a:pt x="410" y="304"/>
                  </a:lnTo>
                  <a:lnTo>
                    <a:pt x="352" y="352"/>
                  </a:lnTo>
                  <a:lnTo>
                    <a:pt x="311" y="398"/>
                  </a:lnTo>
                  <a:lnTo>
                    <a:pt x="275" y="442"/>
                  </a:lnTo>
                  <a:lnTo>
                    <a:pt x="246" y="483"/>
                  </a:lnTo>
                  <a:lnTo>
                    <a:pt x="225" y="522"/>
                  </a:lnTo>
                  <a:lnTo>
                    <a:pt x="207" y="561"/>
                  </a:lnTo>
                  <a:lnTo>
                    <a:pt x="193" y="601"/>
                  </a:lnTo>
                  <a:lnTo>
                    <a:pt x="180" y="640"/>
                  </a:lnTo>
                  <a:lnTo>
                    <a:pt x="168" y="683"/>
                  </a:lnTo>
                  <a:lnTo>
                    <a:pt x="155" y="729"/>
                  </a:lnTo>
                  <a:lnTo>
                    <a:pt x="136" y="773"/>
                  </a:lnTo>
                  <a:lnTo>
                    <a:pt x="117" y="808"/>
                  </a:lnTo>
                  <a:lnTo>
                    <a:pt x="96" y="836"/>
                  </a:lnTo>
                  <a:lnTo>
                    <a:pt x="75" y="855"/>
                  </a:lnTo>
                  <a:lnTo>
                    <a:pt x="56" y="865"/>
                  </a:lnTo>
                  <a:lnTo>
                    <a:pt x="37" y="868"/>
                  </a:lnTo>
                  <a:lnTo>
                    <a:pt x="23" y="863"/>
                  </a:lnTo>
                  <a:lnTo>
                    <a:pt x="9" y="851"/>
                  </a:lnTo>
                  <a:lnTo>
                    <a:pt x="1" y="830"/>
                  </a:lnTo>
                  <a:lnTo>
                    <a:pt x="0" y="805"/>
                  </a:lnTo>
                </a:path>
              </a:pathLst>
            </a:custGeom>
            <a:solidFill>
              <a:srgbClr val="FFE035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0" name="Freeform 297"/>
            <p:cNvSpPr>
              <a:spLocks/>
            </p:cNvSpPr>
            <p:nvPr/>
          </p:nvSpPr>
          <p:spPr bwMode="auto">
            <a:xfrm>
              <a:off x="2040" y="1285"/>
              <a:ext cx="1403" cy="853"/>
            </a:xfrm>
            <a:custGeom>
              <a:avLst/>
              <a:gdLst>
                <a:gd name="T0" fmla="*/ 23 w 1403"/>
                <a:gd name="T1" fmla="*/ 649 h 853"/>
                <a:gd name="T2" fmla="*/ 122 w 1403"/>
                <a:gd name="T3" fmla="*/ 405 h 853"/>
                <a:gd name="T4" fmla="*/ 285 w 1403"/>
                <a:gd name="T5" fmla="*/ 213 h 853"/>
                <a:gd name="T6" fmla="*/ 494 w 1403"/>
                <a:gd name="T7" fmla="*/ 80 h 853"/>
                <a:gd name="T8" fmla="*/ 742 w 1403"/>
                <a:gd name="T9" fmla="*/ 11 h 853"/>
                <a:gd name="T10" fmla="*/ 872 w 1403"/>
                <a:gd name="T11" fmla="*/ 0 h 853"/>
                <a:gd name="T12" fmla="*/ 993 w 1403"/>
                <a:gd name="T13" fmla="*/ 6 h 853"/>
                <a:gd name="T14" fmla="*/ 1100 w 1403"/>
                <a:gd name="T15" fmla="*/ 27 h 853"/>
                <a:gd name="T16" fmla="*/ 1198 w 1403"/>
                <a:gd name="T17" fmla="*/ 59 h 853"/>
                <a:gd name="T18" fmla="*/ 1284 w 1403"/>
                <a:gd name="T19" fmla="*/ 103 h 853"/>
                <a:gd name="T20" fmla="*/ 1362 w 1403"/>
                <a:gd name="T21" fmla="*/ 158 h 853"/>
                <a:gd name="T22" fmla="*/ 1383 w 1403"/>
                <a:gd name="T23" fmla="*/ 177 h 853"/>
                <a:gd name="T24" fmla="*/ 1402 w 1403"/>
                <a:gd name="T25" fmla="*/ 204 h 853"/>
                <a:gd name="T26" fmla="*/ 1387 w 1403"/>
                <a:gd name="T27" fmla="*/ 217 h 853"/>
                <a:gd name="T28" fmla="*/ 1339 w 1403"/>
                <a:gd name="T29" fmla="*/ 215 h 853"/>
                <a:gd name="T30" fmla="*/ 1250 w 1403"/>
                <a:gd name="T31" fmla="*/ 194 h 853"/>
                <a:gd name="T32" fmla="*/ 1194 w 1403"/>
                <a:gd name="T33" fmla="*/ 177 h 853"/>
                <a:gd name="T34" fmla="*/ 1037 w 1403"/>
                <a:gd name="T35" fmla="*/ 142 h 853"/>
                <a:gd name="T36" fmla="*/ 869 w 1403"/>
                <a:gd name="T37" fmla="*/ 135 h 853"/>
                <a:gd name="T38" fmla="*/ 697 w 1403"/>
                <a:gd name="T39" fmla="*/ 154 h 853"/>
                <a:gd name="T40" fmla="*/ 538 w 1403"/>
                <a:gd name="T41" fmla="*/ 209 h 853"/>
                <a:gd name="T42" fmla="*/ 400 w 1403"/>
                <a:gd name="T43" fmla="*/ 295 h 853"/>
                <a:gd name="T44" fmla="*/ 345 w 1403"/>
                <a:gd name="T45" fmla="*/ 345 h 853"/>
                <a:gd name="T46" fmla="*/ 266 w 1403"/>
                <a:gd name="T47" fmla="*/ 434 h 853"/>
                <a:gd name="T48" fmla="*/ 215 w 1403"/>
                <a:gd name="T49" fmla="*/ 514 h 853"/>
                <a:gd name="T50" fmla="*/ 183 w 1403"/>
                <a:gd name="T51" fmla="*/ 592 h 853"/>
                <a:gd name="T52" fmla="*/ 158 w 1403"/>
                <a:gd name="T53" fmla="*/ 670 h 853"/>
                <a:gd name="T54" fmla="*/ 145 w 1403"/>
                <a:gd name="T55" fmla="*/ 714 h 853"/>
                <a:gd name="T56" fmla="*/ 110 w 1403"/>
                <a:gd name="T57" fmla="*/ 794 h 853"/>
                <a:gd name="T58" fmla="*/ 70 w 1403"/>
                <a:gd name="T59" fmla="*/ 838 h 853"/>
                <a:gd name="T60" fmla="*/ 34 w 1403"/>
                <a:gd name="T61" fmla="*/ 852 h 853"/>
                <a:gd name="T62" fmla="*/ 8 w 1403"/>
                <a:gd name="T63" fmla="*/ 834 h 853"/>
                <a:gd name="T64" fmla="*/ 0 w 1403"/>
                <a:gd name="T65" fmla="*/ 790 h 8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03"/>
                <a:gd name="T100" fmla="*/ 0 h 853"/>
                <a:gd name="T101" fmla="*/ 1403 w 1403"/>
                <a:gd name="T102" fmla="*/ 853 h 8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03" h="853">
                  <a:moveTo>
                    <a:pt x="0" y="790"/>
                  </a:moveTo>
                  <a:lnTo>
                    <a:pt x="23" y="649"/>
                  </a:lnTo>
                  <a:lnTo>
                    <a:pt x="63" y="520"/>
                  </a:lnTo>
                  <a:lnTo>
                    <a:pt x="122" y="405"/>
                  </a:lnTo>
                  <a:lnTo>
                    <a:pt x="195" y="301"/>
                  </a:lnTo>
                  <a:lnTo>
                    <a:pt x="285" y="213"/>
                  </a:lnTo>
                  <a:lnTo>
                    <a:pt x="384" y="139"/>
                  </a:lnTo>
                  <a:lnTo>
                    <a:pt x="494" y="80"/>
                  </a:lnTo>
                  <a:lnTo>
                    <a:pt x="614" y="36"/>
                  </a:lnTo>
                  <a:lnTo>
                    <a:pt x="742" y="11"/>
                  </a:lnTo>
                  <a:lnTo>
                    <a:pt x="872" y="0"/>
                  </a:lnTo>
                  <a:lnTo>
                    <a:pt x="934" y="2"/>
                  </a:lnTo>
                  <a:lnTo>
                    <a:pt x="993" y="6"/>
                  </a:lnTo>
                  <a:lnTo>
                    <a:pt x="1048" y="15"/>
                  </a:lnTo>
                  <a:lnTo>
                    <a:pt x="1100" y="27"/>
                  </a:lnTo>
                  <a:lnTo>
                    <a:pt x="1148" y="40"/>
                  </a:lnTo>
                  <a:lnTo>
                    <a:pt x="1198" y="59"/>
                  </a:lnTo>
                  <a:lnTo>
                    <a:pt x="1242" y="80"/>
                  </a:lnTo>
                  <a:lnTo>
                    <a:pt x="1284" y="103"/>
                  </a:lnTo>
                  <a:lnTo>
                    <a:pt x="1324" y="128"/>
                  </a:lnTo>
                  <a:lnTo>
                    <a:pt x="1362" y="158"/>
                  </a:lnTo>
                  <a:lnTo>
                    <a:pt x="1383" y="177"/>
                  </a:lnTo>
                  <a:lnTo>
                    <a:pt x="1398" y="192"/>
                  </a:lnTo>
                  <a:lnTo>
                    <a:pt x="1402" y="204"/>
                  </a:lnTo>
                  <a:lnTo>
                    <a:pt x="1399" y="213"/>
                  </a:lnTo>
                  <a:lnTo>
                    <a:pt x="1387" y="217"/>
                  </a:lnTo>
                  <a:lnTo>
                    <a:pt x="1366" y="220"/>
                  </a:lnTo>
                  <a:lnTo>
                    <a:pt x="1339" y="215"/>
                  </a:lnTo>
                  <a:lnTo>
                    <a:pt x="1299" y="209"/>
                  </a:lnTo>
                  <a:lnTo>
                    <a:pt x="1250" y="194"/>
                  </a:lnTo>
                  <a:lnTo>
                    <a:pt x="1194" y="177"/>
                  </a:lnTo>
                  <a:lnTo>
                    <a:pt x="1118" y="156"/>
                  </a:lnTo>
                  <a:lnTo>
                    <a:pt x="1037" y="142"/>
                  </a:lnTo>
                  <a:lnTo>
                    <a:pt x="955" y="135"/>
                  </a:lnTo>
                  <a:lnTo>
                    <a:pt x="869" y="135"/>
                  </a:lnTo>
                  <a:lnTo>
                    <a:pt x="782" y="142"/>
                  </a:lnTo>
                  <a:lnTo>
                    <a:pt x="697" y="154"/>
                  </a:lnTo>
                  <a:lnTo>
                    <a:pt x="616" y="177"/>
                  </a:lnTo>
                  <a:lnTo>
                    <a:pt x="538" y="209"/>
                  </a:lnTo>
                  <a:lnTo>
                    <a:pt x="466" y="246"/>
                  </a:lnTo>
                  <a:lnTo>
                    <a:pt x="400" y="295"/>
                  </a:lnTo>
                  <a:lnTo>
                    <a:pt x="345" y="345"/>
                  </a:lnTo>
                  <a:lnTo>
                    <a:pt x="301" y="390"/>
                  </a:lnTo>
                  <a:lnTo>
                    <a:pt x="266" y="434"/>
                  </a:lnTo>
                  <a:lnTo>
                    <a:pt x="236" y="474"/>
                  </a:lnTo>
                  <a:lnTo>
                    <a:pt x="215" y="514"/>
                  </a:lnTo>
                  <a:lnTo>
                    <a:pt x="198" y="552"/>
                  </a:lnTo>
                  <a:lnTo>
                    <a:pt x="183" y="592"/>
                  </a:lnTo>
                  <a:lnTo>
                    <a:pt x="170" y="630"/>
                  </a:lnTo>
                  <a:lnTo>
                    <a:pt x="158" y="670"/>
                  </a:lnTo>
                  <a:lnTo>
                    <a:pt x="145" y="714"/>
                  </a:lnTo>
                  <a:lnTo>
                    <a:pt x="128" y="758"/>
                  </a:lnTo>
                  <a:lnTo>
                    <a:pt x="110" y="794"/>
                  </a:lnTo>
                  <a:lnTo>
                    <a:pt x="91" y="820"/>
                  </a:lnTo>
                  <a:lnTo>
                    <a:pt x="70" y="838"/>
                  </a:lnTo>
                  <a:lnTo>
                    <a:pt x="50" y="849"/>
                  </a:lnTo>
                  <a:lnTo>
                    <a:pt x="34" y="852"/>
                  </a:lnTo>
                  <a:lnTo>
                    <a:pt x="19" y="845"/>
                  </a:lnTo>
                  <a:lnTo>
                    <a:pt x="8" y="834"/>
                  </a:lnTo>
                  <a:lnTo>
                    <a:pt x="2" y="815"/>
                  </a:lnTo>
                  <a:lnTo>
                    <a:pt x="0" y="790"/>
                  </a:lnTo>
                </a:path>
              </a:pathLst>
            </a:custGeom>
            <a:solidFill>
              <a:srgbClr val="FFE23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1" name="Freeform 298"/>
            <p:cNvSpPr>
              <a:spLocks/>
            </p:cNvSpPr>
            <p:nvPr/>
          </p:nvSpPr>
          <p:spPr bwMode="auto">
            <a:xfrm>
              <a:off x="2048" y="1289"/>
              <a:ext cx="1377" cy="831"/>
            </a:xfrm>
            <a:custGeom>
              <a:avLst/>
              <a:gdLst>
                <a:gd name="T0" fmla="*/ 25 w 1377"/>
                <a:gd name="T1" fmla="*/ 631 h 831"/>
                <a:gd name="T2" fmla="*/ 126 w 1377"/>
                <a:gd name="T3" fmla="*/ 391 h 831"/>
                <a:gd name="T4" fmla="*/ 287 w 1377"/>
                <a:gd name="T5" fmla="*/ 204 h 831"/>
                <a:gd name="T6" fmla="*/ 494 w 1377"/>
                <a:gd name="T7" fmla="*/ 75 h 831"/>
                <a:gd name="T8" fmla="*/ 735 w 1377"/>
                <a:gd name="T9" fmla="*/ 8 h 831"/>
                <a:gd name="T10" fmla="*/ 864 w 1377"/>
                <a:gd name="T11" fmla="*/ 0 h 831"/>
                <a:gd name="T12" fmla="*/ 982 w 1377"/>
                <a:gd name="T13" fmla="*/ 6 h 831"/>
                <a:gd name="T14" fmla="*/ 1087 w 1377"/>
                <a:gd name="T15" fmla="*/ 23 h 831"/>
                <a:gd name="T16" fmla="*/ 1180 w 1377"/>
                <a:gd name="T17" fmla="*/ 55 h 831"/>
                <a:gd name="T18" fmla="*/ 1264 w 1377"/>
                <a:gd name="T19" fmla="*/ 94 h 831"/>
                <a:gd name="T20" fmla="*/ 1340 w 1377"/>
                <a:gd name="T21" fmla="*/ 147 h 831"/>
                <a:gd name="T22" fmla="*/ 1359 w 1377"/>
                <a:gd name="T23" fmla="*/ 165 h 831"/>
                <a:gd name="T24" fmla="*/ 1376 w 1377"/>
                <a:gd name="T25" fmla="*/ 190 h 831"/>
                <a:gd name="T26" fmla="*/ 1363 w 1377"/>
                <a:gd name="T27" fmla="*/ 202 h 831"/>
                <a:gd name="T28" fmla="*/ 1315 w 1377"/>
                <a:gd name="T29" fmla="*/ 200 h 831"/>
                <a:gd name="T30" fmla="*/ 1233 w 1377"/>
                <a:gd name="T31" fmla="*/ 179 h 831"/>
                <a:gd name="T32" fmla="*/ 1180 w 1377"/>
                <a:gd name="T33" fmla="*/ 162 h 831"/>
                <a:gd name="T34" fmla="*/ 1026 w 1377"/>
                <a:gd name="T35" fmla="*/ 128 h 831"/>
                <a:gd name="T36" fmla="*/ 857 w 1377"/>
                <a:gd name="T37" fmla="*/ 122 h 831"/>
                <a:gd name="T38" fmla="*/ 687 w 1377"/>
                <a:gd name="T39" fmla="*/ 143 h 831"/>
                <a:gd name="T40" fmla="*/ 529 w 1377"/>
                <a:gd name="T41" fmla="*/ 195 h 831"/>
                <a:gd name="T42" fmla="*/ 391 w 1377"/>
                <a:gd name="T43" fmla="*/ 282 h 831"/>
                <a:gd name="T44" fmla="*/ 337 w 1377"/>
                <a:gd name="T45" fmla="*/ 333 h 831"/>
                <a:gd name="T46" fmla="*/ 255 w 1377"/>
                <a:gd name="T47" fmla="*/ 421 h 831"/>
                <a:gd name="T48" fmla="*/ 204 w 1377"/>
                <a:gd name="T49" fmla="*/ 501 h 831"/>
                <a:gd name="T50" fmla="*/ 172 w 1377"/>
                <a:gd name="T51" fmla="*/ 575 h 831"/>
                <a:gd name="T52" fmla="*/ 149 w 1377"/>
                <a:gd name="T53" fmla="*/ 653 h 831"/>
                <a:gd name="T54" fmla="*/ 137 w 1377"/>
                <a:gd name="T55" fmla="*/ 695 h 831"/>
                <a:gd name="T56" fmla="*/ 101 w 1377"/>
                <a:gd name="T57" fmla="*/ 773 h 831"/>
                <a:gd name="T58" fmla="*/ 63 w 1377"/>
                <a:gd name="T59" fmla="*/ 817 h 831"/>
                <a:gd name="T60" fmla="*/ 29 w 1377"/>
                <a:gd name="T61" fmla="*/ 830 h 831"/>
                <a:gd name="T62" fmla="*/ 6 w 1377"/>
                <a:gd name="T63" fmla="*/ 813 h 831"/>
                <a:gd name="T64" fmla="*/ 0 w 1377"/>
                <a:gd name="T65" fmla="*/ 771 h 8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7"/>
                <a:gd name="T100" fmla="*/ 0 h 831"/>
                <a:gd name="T101" fmla="*/ 1377 w 1377"/>
                <a:gd name="T102" fmla="*/ 831 h 8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7" h="831">
                  <a:moveTo>
                    <a:pt x="0" y="771"/>
                  </a:moveTo>
                  <a:lnTo>
                    <a:pt x="25" y="631"/>
                  </a:lnTo>
                  <a:lnTo>
                    <a:pt x="67" y="506"/>
                  </a:lnTo>
                  <a:lnTo>
                    <a:pt x="126" y="391"/>
                  </a:lnTo>
                  <a:lnTo>
                    <a:pt x="200" y="290"/>
                  </a:lnTo>
                  <a:lnTo>
                    <a:pt x="287" y="204"/>
                  </a:lnTo>
                  <a:lnTo>
                    <a:pt x="386" y="133"/>
                  </a:lnTo>
                  <a:lnTo>
                    <a:pt x="494" y="75"/>
                  </a:lnTo>
                  <a:lnTo>
                    <a:pt x="611" y="34"/>
                  </a:lnTo>
                  <a:lnTo>
                    <a:pt x="735" y="8"/>
                  </a:lnTo>
                  <a:lnTo>
                    <a:pt x="864" y="0"/>
                  </a:lnTo>
                  <a:lnTo>
                    <a:pt x="925" y="2"/>
                  </a:lnTo>
                  <a:lnTo>
                    <a:pt x="982" y="6"/>
                  </a:lnTo>
                  <a:lnTo>
                    <a:pt x="1037" y="13"/>
                  </a:lnTo>
                  <a:lnTo>
                    <a:pt x="1087" y="23"/>
                  </a:lnTo>
                  <a:lnTo>
                    <a:pt x="1136" y="36"/>
                  </a:lnTo>
                  <a:lnTo>
                    <a:pt x="1180" y="55"/>
                  </a:lnTo>
                  <a:lnTo>
                    <a:pt x="1224" y="71"/>
                  </a:lnTo>
                  <a:lnTo>
                    <a:pt x="1264" y="94"/>
                  </a:lnTo>
                  <a:lnTo>
                    <a:pt x="1304" y="117"/>
                  </a:lnTo>
                  <a:lnTo>
                    <a:pt x="1340" y="147"/>
                  </a:lnTo>
                  <a:lnTo>
                    <a:pt x="1359" y="165"/>
                  </a:lnTo>
                  <a:lnTo>
                    <a:pt x="1371" y="179"/>
                  </a:lnTo>
                  <a:lnTo>
                    <a:pt x="1376" y="190"/>
                  </a:lnTo>
                  <a:lnTo>
                    <a:pt x="1373" y="198"/>
                  </a:lnTo>
                  <a:lnTo>
                    <a:pt x="1363" y="202"/>
                  </a:lnTo>
                  <a:lnTo>
                    <a:pt x="1341" y="202"/>
                  </a:lnTo>
                  <a:lnTo>
                    <a:pt x="1315" y="200"/>
                  </a:lnTo>
                  <a:lnTo>
                    <a:pt x="1279" y="191"/>
                  </a:lnTo>
                  <a:lnTo>
                    <a:pt x="1233" y="179"/>
                  </a:lnTo>
                  <a:lnTo>
                    <a:pt x="1180" y="162"/>
                  </a:lnTo>
                  <a:lnTo>
                    <a:pt x="1104" y="143"/>
                  </a:lnTo>
                  <a:lnTo>
                    <a:pt x="1026" y="128"/>
                  </a:lnTo>
                  <a:lnTo>
                    <a:pt x="941" y="122"/>
                  </a:lnTo>
                  <a:lnTo>
                    <a:pt x="857" y="122"/>
                  </a:lnTo>
                  <a:lnTo>
                    <a:pt x="773" y="128"/>
                  </a:lnTo>
                  <a:lnTo>
                    <a:pt x="687" y="143"/>
                  </a:lnTo>
                  <a:lnTo>
                    <a:pt x="607" y="165"/>
                  </a:lnTo>
                  <a:lnTo>
                    <a:pt x="529" y="195"/>
                  </a:lnTo>
                  <a:lnTo>
                    <a:pt x="457" y="234"/>
                  </a:lnTo>
                  <a:lnTo>
                    <a:pt x="391" y="282"/>
                  </a:lnTo>
                  <a:lnTo>
                    <a:pt x="337" y="333"/>
                  </a:lnTo>
                  <a:lnTo>
                    <a:pt x="290" y="379"/>
                  </a:lnTo>
                  <a:lnTo>
                    <a:pt x="255" y="421"/>
                  </a:lnTo>
                  <a:lnTo>
                    <a:pt x="225" y="461"/>
                  </a:lnTo>
                  <a:lnTo>
                    <a:pt x="204" y="501"/>
                  </a:lnTo>
                  <a:lnTo>
                    <a:pt x="188" y="539"/>
                  </a:lnTo>
                  <a:lnTo>
                    <a:pt x="172" y="575"/>
                  </a:lnTo>
                  <a:lnTo>
                    <a:pt x="160" y="613"/>
                  </a:lnTo>
                  <a:lnTo>
                    <a:pt x="149" y="653"/>
                  </a:lnTo>
                  <a:lnTo>
                    <a:pt x="137" y="695"/>
                  </a:lnTo>
                  <a:lnTo>
                    <a:pt x="119" y="737"/>
                  </a:lnTo>
                  <a:lnTo>
                    <a:pt x="101" y="773"/>
                  </a:lnTo>
                  <a:lnTo>
                    <a:pt x="82" y="799"/>
                  </a:lnTo>
                  <a:lnTo>
                    <a:pt x="63" y="817"/>
                  </a:lnTo>
                  <a:lnTo>
                    <a:pt x="46" y="827"/>
                  </a:lnTo>
                  <a:lnTo>
                    <a:pt x="29" y="830"/>
                  </a:lnTo>
                  <a:lnTo>
                    <a:pt x="16" y="824"/>
                  </a:lnTo>
                  <a:lnTo>
                    <a:pt x="6" y="813"/>
                  </a:lnTo>
                  <a:lnTo>
                    <a:pt x="0" y="794"/>
                  </a:lnTo>
                  <a:lnTo>
                    <a:pt x="0" y="771"/>
                  </a:lnTo>
                </a:path>
              </a:pathLst>
            </a:custGeom>
            <a:solidFill>
              <a:srgbClr val="FFE44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2" name="Freeform 299"/>
            <p:cNvSpPr>
              <a:spLocks/>
            </p:cNvSpPr>
            <p:nvPr/>
          </p:nvSpPr>
          <p:spPr bwMode="auto">
            <a:xfrm>
              <a:off x="2050" y="1292"/>
              <a:ext cx="1356" cy="810"/>
            </a:xfrm>
            <a:custGeom>
              <a:avLst/>
              <a:gdLst>
                <a:gd name="T0" fmla="*/ 27 w 1356"/>
                <a:gd name="T1" fmla="*/ 617 h 810"/>
                <a:gd name="T2" fmla="*/ 133 w 1356"/>
                <a:gd name="T3" fmla="*/ 381 h 810"/>
                <a:gd name="T4" fmla="*/ 292 w 1356"/>
                <a:gd name="T5" fmla="*/ 198 h 810"/>
                <a:gd name="T6" fmla="*/ 497 w 1356"/>
                <a:gd name="T7" fmla="*/ 73 h 810"/>
                <a:gd name="T8" fmla="*/ 733 w 1356"/>
                <a:gd name="T9" fmla="*/ 8 h 810"/>
                <a:gd name="T10" fmla="*/ 860 w 1356"/>
                <a:gd name="T11" fmla="*/ 0 h 810"/>
                <a:gd name="T12" fmla="*/ 973 w 1356"/>
                <a:gd name="T13" fmla="*/ 6 h 810"/>
                <a:gd name="T14" fmla="*/ 1076 w 1356"/>
                <a:gd name="T15" fmla="*/ 23 h 810"/>
                <a:gd name="T16" fmla="*/ 1166 w 1356"/>
                <a:gd name="T17" fmla="*/ 50 h 810"/>
                <a:gd name="T18" fmla="*/ 1247 w 1356"/>
                <a:gd name="T19" fmla="*/ 89 h 810"/>
                <a:gd name="T20" fmla="*/ 1318 w 1356"/>
                <a:gd name="T21" fmla="*/ 137 h 810"/>
                <a:gd name="T22" fmla="*/ 1337 w 1356"/>
                <a:gd name="T23" fmla="*/ 151 h 810"/>
                <a:gd name="T24" fmla="*/ 1355 w 1356"/>
                <a:gd name="T25" fmla="*/ 177 h 810"/>
                <a:gd name="T26" fmla="*/ 1339 w 1356"/>
                <a:gd name="T27" fmla="*/ 188 h 810"/>
                <a:gd name="T28" fmla="*/ 1295 w 1356"/>
                <a:gd name="T29" fmla="*/ 186 h 810"/>
                <a:gd name="T30" fmla="*/ 1217 w 1356"/>
                <a:gd name="T31" fmla="*/ 166 h 810"/>
                <a:gd name="T32" fmla="*/ 1166 w 1356"/>
                <a:gd name="T33" fmla="*/ 149 h 810"/>
                <a:gd name="T34" fmla="*/ 1015 w 1356"/>
                <a:gd name="T35" fmla="*/ 117 h 810"/>
                <a:gd name="T36" fmla="*/ 849 w 1356"/>
                <a:gd name="T37" fmla="*/ 112 h 810"/>
                <a:gd name="T38" fmla="*/ 680 w 1356"/>
                <a:gd name="T39" fmla="*/ 133 h 810"/>
                <a:gd name="T40" fmla="*/ 520 w 1356"/>
                <a:gd name="T41" fmla="*/ 186 h 810"/>
                <a:gd name="T42" fmla="*/ 383 w 1356"/>
                <a:gd name="T43" fmla="*/ 271 h 810"/>
                <a:gd name="T44" fmla="*/ 328 w 1356"/>
                <a:gd name="T45" fmla="*/ 322 h 810"/>
                <a:gd name="T46" fmla="*/ 246 w 1356"/>
                <a:gd name="T47" fmla="*/ 410 h 810"/>
                <a:gd name="T48" fmla="*/ 195 w 1356"/>
                <a:gd name="T49" fmla="*/ 490 h 810"/>
                <a:gd name="T50" fmla="*/ 163 w 1356"/>
                <a:gd name="T51" fmla="*/ 564 h 810"/>
                <a:gd name="T52" fmla="*/ 140 w 1356"/>
                <a:gd name="T53" fmla="*/ 638 h 810"/>
                <a:gd name="T54" fmla="*/ 128 w 1356"/>
                <a:gd name="T55" fmla="*/ 678 h 810"/>
                <a:gd name="T56" fmla="*/ 94 w 1356"/>
                <a:gd name="T57" fmla="*/ 753 h 810"/>
                <a:gd name="T58" fmla="*/ 59 w 1356"/>
                <a:gd name="T59" fmla="*/ 796 h 810"/>
                <a:gd name="T60" fmla="*/ 27 w 1356"/>
                <a:gd name="T61" fmla="*/ 809 h 810"/>
                <a:gd name="T62" fmla="*/ 6 w 1356"/>
                <a:gd name="T63" fmla="*/ 794 h 810"/>
                <a:gd name="T64" fmla="*/ 0 w 1356"/>
                <a:gd name="T65" fmla="*/ 751 h 8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56"/>
                <a:gd name="T100" fmla="*/ 0 h 810"/>
                <a:gd name="T101" fmla="*/ 1356 w 1356"/>
                <a:gd name="T102" fmla="*/ 810 h 8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56" h="810">
                  <a:moveTo>
                    <a:pt x="0" y="751"/>
                  </a:moveTo>
                  <a:lnTo>
                    <a:pt x="27" y="617"/>
                  </a:lnTo>
                  <a:lnTo>
                    <a:pt x="71" y="493"/>
                  </a:lnTo>
                  <a:lnTo>
                    <a:pt x="133" y="381"/>
                  </a:lnTo>
                  <a:lnTo>
                    <a:pt x="206" y="282"/>
                  </a:lnTo>
                  <a:lnTo>
                    <a:pt x="292" y="198"/>
                  </a:lnTo>
                  <a:lnTo>
                    <a:pt x="389" y="128"/>
                  </a:lnTo>
                  <a:lnTo>
                    <a:pt x="497" y="73"/>
                  </a:lnTo>
                  <a:lnTo>
                    <a:pt x="610" y="34"/>
                  </a:lnTo>
                  <a:lnTo>
                    <a:pt x="733" y="8"/>
                  </a:lnTo>
                  <a:lnTo>
                    <a:pt x="860" y="0"/>
                  </a:lnTo>
                  <a:lnTo>
                    <a:pt x="918" y="2"/>
                  </a:lnTo>
                  <a:lnTo>
                    <a:pt x="973" y="6"/>
                  </a:lnTo>
                  <a:lnTo>
                    <a:pt x="1026" y="13"/>
                  </a:lnTo>
                  <a:lnTo>
                    <a:pt x="1076" y="23"/>
                  </a:lnTo>
                  <a:lnTo>
                    <a:pt x="1122" y="36"/>
                  </a:lnTo>
                  <a:lnTo>
                    <a:pt x="1166" y="50"/>
                  </a:lnTo>
                  <a:lnTo>
                    <a:pt x="1209" y="69"/>
                  </a:lnTo>
                  <a:lnTo>
                    <a:pt x="1247" y="89"/>
                  </a:lnTo>
                  <a:lnTo>
                    <a:pt x="1285" y="112"/>
                  </a:lnTo>
                  <a:lnTo>
                    <a:pt x="1318" y="137"/>
                  </a:lnTo>
                  <a:lnTo>
                    <a:pt x="1337" y="151"/>
                  </a:lnTo>
                  <a:lnTo>
                    <a:pt x="1350" y="166"/>
                  </a:lnTo>
                  <a:lnTo>
                    <a:pt x="1355" y="177"/>
                  </a:lnTo>
                  <a:lnTo>
                    <a:pt x="1350" y="183"/>
                  </a:lnTo>
                  <a:lnTo>
                    <a:pt x="1339" y="188"/>
                  </a:lnTo>
                  <a:lnTo>
                    <a:pt x="1320" y="188"/>
                  </a:lnTo>
                  <a:lnTo>
                    <a:pt x="1295" y="186"/>
                  </a:lnTo>
                  <a:lnTo>
                    <a:pt x="1262" y="177"/>
                  </a:lnTo>
                  <a:lnTo>
                    <a:pt x="1217" y="166"/>
                  </a:lnTo>
                  <a:lnTo>
                    <a:pt x="1166" y="149"/>
                  </a:lnTo>
                  <a:lnTo>
                    <a:pt x="1093" y="130"/>
                  </a:lnTo>
                  <a:lnTo>
                    <a:pt x="1015" y="117"/>
                  </a:lnTo>
                  <a:lnTo>
                    <a:pt x="933" y="112"/>
                  </a:lnTo>
                  <a:lnTo>
                    <a:pt x="849" y="112"/>
                  </a:lnTo>
                  <a:lnTo>
                    <a:pt x="764" y="117"/>
                  </a:lnTo>
                  <a:lnTo>
                    <a:pt x="680" y="133"/>
                  </a:lnTo>
                  <a:lnTo>
                    <a:pt x="598" y="156"/>
                  </a:lnTo>
                  <a:lnTo>
                    <a:pt x="520" y="186"/>
                  </a:lnTo>
                  <a:lnTo>
                    <a:pt x="448" y="223"/>
                  </a:lnTo>
                  <a:lnTo>
                    <a:pt x="383" y="271"/>
                  </a:lnTo>
                  <a:lnTo>
                    <a:pt x="328" y="322"/>
                  </a:lnTo>
                  <a:lnTo>
                    <a:pt x="284" y="368"/>
                  </a:lnTo>
                  <a:lnTo>
                    <a:pt x="246" y="410"/>
                  </a:lnTo>
                  <a:lnTo>
                    <a:pt x="218" y="451"/>
                  </a:lnTo>
                  <a:lnTo>
                    <a:pt x="195" y="490"/>
                  </a:lnTo>
                  <a:lnTo>
                    <a:pt x="179" y="527"/>
                  </a:lnTo>
                  <a:lnTo>
                    <a:pt x="163" y="564"/>
                  </a:lnTo>
                  <a:lnTo>
                    <a:pt x="151" y="600"/>
                  </a:lnTo>
                  <a:lnTo>
                    <a:pt x="140" y="638"/>
                  </a:lnTo>
                  <a:lnTo>
                    <a:pt x="128" y="678"/>
                  </a:lnTo>
                  <a:lnTo>
                    <a:pt x="111" y="720"/>
                  </a:lnTo>
                  <a:lnTo>
                    <a:pt x="94" y="753"/>
                  </a:lnTo>
                  <a:lnTo>
                    <a:pt x="75" y="779"/>
                  </a:lnTo>
                  <a:lnTo>
                    <a:pt x="59" y="796"/>
                  </a:lnTo>
                  <a:lnTo>
                    <a:pt x="41" y="806"/>
                  </a:lnTo>
                  <a:lnTo>
                    <a:pt x="27" y="809"/>
                  </a:lnTo>
                  <a:lnTo>
                    <a:pt x="14" y="804"/>
                  </a:lnTo>
                  <a:lnTo>
                    <a:pt x="6" y="794"/>
                  </a:lnTo>
                  <a:lnTo>
                    <a:pt x="2" y="777"/>
                  </a:lnTo>
                  <a:lnTo>
                    <a:pt x="0" y="751"/>
                  </a:lnTo>
                </a:path>
              </a:pathLst>
            </a:custGeom>
            <a:solidFill>
              <a:srgbClr val="FFE652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3" name="Freeform 300"/>
            <p:cNvSpPr>
              <a:spLocks/>
            </p:cNvSpPr>
            <p:nvPr/>
          </p:nvSpPr>
          <p:spPr bwMode="auto">
            <a:xfrm>
              <a:off x="2059" y="1294"/>
              <a:ext cx="1331" cy="791"/>
            </a:xfrm>
            <a:custGeom>
              <a:avLst/>
              <a:gdLst>
                <a:gd name="T0" fmla="*/ 28 w 1331"/>
                <a:gd name="T1" fmla="*/ 600 h 791"/>
                <a:gd name="T2" fmla="*/ 134 w 1331"/>
                <a:gd name="T3" fmla="*/ 368 h 791"/>
                <a:gd name="T4" fmla="*/ 294 w 1331"/>
                <a:gd name="T5" fmla="*/ 191 h 791"/>
                <a:gd name="T6" fmla="*/ 497 w 1331"/>
                <a:gd name="T7" fmla="*/ 71 h 791"/>
                <a:gd name="T8" fmla="*/ 729 w 1331"/>
                <a:gd name="T9" fmla="*/ 8 h 791"/>
                <a:gd name="T10" fmla="*/ 851 w 1331"/>
                <a:gd name="T11" fmla="*/ 0 h 791"/>
                <a:gd name="T12" fmla="*/ 962 w 1331"/>
                <a:gd name="T13" fmla="*/ 6 h 791"/>
                <a:gd name="T14" fmla="*/ 1063 w 1331"/>
                <a:gd name="T15" fmla="*/ 20 h 791"/>
                <a:gd name="T16" fmla="*/ 1152 w 1331"/>
                <a:gd name="T17" fmla="*/ 48 h 791"/>
                <a:gd name="T18" fmla="*/ 1228 w 1331"/>
                <a:gd name="T19" fmla="*/ 82 h 791"/>
                <a:gd name="T20" fmla="*/ 1298 w 1331"/>
                <a:gd name="T21" fmla="*/ 126 h 791"/>
                <a:gd name="T22" fmla="*/ 1314 w 1331"/>
                <a:gd name="T23" fmla="*/ 140 h 791"/>
                <a:gd name="T24" fmla="*/ 1330 w 1331"/>
                <a:gd name="T25" fmla="*/ 163 h 791"/>
                <a:gd name="T26" fmla="*/ 1316 w 1331"/>
                <a:gd name="T27" fmla="*/ 172 h 791"/>
                <a:gd name="T28" fmla="*/ 1272 w 1331"/>
                <a:gd name="T29" fmla="*/ 170 h 791"/>
                <a:gd name="T30" fmla="*/ 1201 w 1331"/>
                <a:gd name="T31" fmla="*/ 151 h 791"/>
                <a:gd name="T32" fmla="*/ 1152 w 1331"/>
                <a:gd name="T33" fmla="*/ 137 h 791"/>
                <a:gd name="T34" fmla="*/ 1003 w 1331"/>
                <a:gd name="T35" fmla="*/ 105 h 791"/>
                <a:gd name="T36" fmla="*/ 838 w 1331"/>
                <a:gd name="T37" fmla="*/ 101 h 791"/>
                <a:gd name="T38" fmla="*/ 669 w 1331"/>
                <a:gd name="T39" fmla="*/ 122 h 791"/>
                <a:gd name="T40" fmla="*/ 511 w 1331"/>
                <a:gd name="T41" fmla="*/ 174 h 791"/>
                <a:gd name="T42" fmla="*/ 375 w 1331"/>
                <a:gd name="T43" fmla="*/ 260 h 791"/>
                <a:gd name="T44" fmla="*/ 317 w 1331"/>
                <a:gd name="T45" fmla="*/ 311 h 791"/>
                <a:gd name="T46" fmla="*/ 237 w 1331"/>
                <a:gd name="T47" fmla="*/ 400 h 791"/>
                <a:gd name="T48" fmla="*/ 184 w 1331"/>
                <a:gd name="T49" fmla="*/ 478 h 791"/>
                <a:gd name="T50" fmla="*/ 152 w 1331"/>
                <a:gd name="T51" fmla="*/ 552 h 791"/>
                <a:gd name="T52" fmla="*/ 129 w 1331"/>
                <a:gd name="T53" fmla="*/ 623 h 791"/>
                <a:gd name="T54" fmla="*/ 117 w 1331"/>
                <a:gd name="T55" fmla="*/ 661 h 791"/>
                <a:gd name="T56" fmla="*/ 85 w 1331"/>
                <a:gd name="T57" fmla="*/ 734 h 791"/>
                <a:gd name="T58" fmla="*/ 52 w 1331"/>
                <a:gd name="T59" fmla="*/ 776 h 791"/>
                <a:gd name="T60" fmla="*/ 23 w 1331"/>
                <a:gd name="T61" fmla="*/ 790 h 791"/>
                <a:gd name="T62" fmla="*/ 3 w 1331"/>
                <a:gd name="T63" fmla="*/ 774 h 791"/>
                <a:gd name="T64" fmla="*/ 0 w 1331"/>
                <a:gd name="T65" fmla="*/ 737 h 7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1"/>
                <a:gd name="T100" fmla="*/ 0 h 791"/>
                <a:gd name="T101" fmla="*/ 1331 w 1331"/>
                <a:gd name="T102" fmla="*/ 791 h 79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1" h="791">
                  <a:moveTo>
                    <a:pt x="0" y="737"/>
                  </a:moveTo>
                  <a:lnTo>
                    <a:pt x="28" y="600"/>
                  </a:lnTo>
                  <a:lnTo>
                    <a:pt x="73" y="480"/>
                  </a:lnTo>
                  <a:lnTo>
                    <a:pt x="134" y="368"/>
                  </a:lnTo>
                  <a:lnTo>
                    <a:pt x="210" y="273"/>
                  </a:lnTo>
                  <a:lnTo>
                    <a:pt x="294" y="191"/>
                  </a:lnTo>
                  <a:lnTo>
                    <a:pt x="391" y="124"/>
                  </a:lnTo>
                  <a:lnTo>
                    <a:pt x="497" y="71"/>
                  </a:lnTo>
                  <a:lnTo>
                    <a:pt x="608" y="31"/>
                  </a:lnTo>
                  <a:lnTo>
                    <a:pt x="729" y="8"/>
                  </a:lnTo>
                  <a:lnTo>
                    <a:pt x="851" y="0"/>
                  </a:lnTo>
                  <a:lnTo>
                    <a:pt x="907" y="2"/>
                  </a:lnTo>
                  <a:lnTo>
                    <a:pt x="962" y="6"/>
                  </a:lnTo>
                  <a:lnTo>
                    <a:pt x="1015" y="13"/>
                  </a:lnTo>
                  <a:lnTo>
                    <a:pt x="1063" y="20"/>
                  </a:lnTo>
                  <a:lnTo>
                    <a:pt x="1109" y="34"/>
                  </a:lnTo>
                  <a:lnTo>
                    <a:pt x="1152" y="48"/>
                  </a:lnTo>
                  <a:lnTo>
                    <a:pt x="1192" y="63"/>
                  </a:lnTo>
                  <a:lnTo>
                    <a:pt x="1228" y="82"/>
                  </a:lnTo>
                  <a:lnTo>
                    <a:pt x="1263" y="103"/>
                  </a:lnTo>
                  <a:lnTo>
                    <a:pt x="1298" y="126"/>
                  </a:lnTo>
                  <a:lnTo>
                    <a:pt x="1314" y="140"/>
                  </a:lnTo>
                  <a:lnTo>
                    <a:pt x="1325" y="154"/>
                  </a:lnTo>
                  <a:lnTo>
                    <a:pt x="1330" y="163"/>
                  </a:lnTo>
                  <a:lnTo>
                    <a:pt x="1327" y="170"/>
                  </a:lnTo>
                  <a:lnTo>
                    <a:pt x="1316" y="172"/>
                  </a:lnTo>
                  <a:lnTo>
                    <a:pt x="1298" y="174"/>
                  </a:lnTo>
                  <a:lnTo>
                    <a:pt x="1272" y="170"/>
                  </a:lnTo>
                  <a:lnTo>
                    <a:pt x="1240" y="162"/>
                  </a:lnTo>
                  <a:lnTo>
                    <a:pt x="1201" y="151"/>
                  </a:lnTo>
                  <a:lnTo>
                    <a:pt x="1152" y="137"/>
                  </a:lnTo>
                  <a:lnTo>
                    <a:pt x="1080" y="117"/>
                  </a:lnTo>
                  <a:lnTo>
                    <a:pt x="1003" y="105"/>
                  </a:lnTo>
                  <a:lnTo>
                    <a:pt x="920" y="101"/>
                  </a:lnTo>
                  <a:lnTo>
                    <a:pt x="838" y="101"/>
                  </a:lnTo>
                  <a:lnTo>
                    <a:pt x="754" y="107"/>
                  </a:lnTo>
                  <a:lnTo>
                    <a:pt x="669" y="122"/>
                  </a:lnTo>
                  <a:lnTo>
                    <a:pt x="587" y="145"/>
                  </a:lnTo>
                  <a:lnTo>
                    <a:pt x="511" y="174"/>
                  </a:lnTo>
                  <a:lnTo>
                    <a:pt x="437" y="212"/>
                  </a:lnTo>
                  <a:lnTo>
                    <a:pt x="375" y="260"/>
                  </a:lnTo>
                  <a:lnTo>
                    <a:pt x="317" y="311"/>
                  </a:lnTo>
                  <a:lnTo>
                    <a:pt x="273" y="357"/>
                  </a:lnTo>
                  <a:lnTo>
                    <a:pt x="237" y="400"/>
                  </a:lnTo>
                  <a:lnTo>
                    <a:pt x="207" y="440"/>
                  </a:lnTo>
                  <a:lnTo>
                    <a:pt x="184" y="478"/>
                  </a:lnTo>
                  <a:lnTo>
                    <a:pt x="168" y="516"/>
                  </a:lnTo>
                  <a:lnTo>
                    <a:pt x="152" y="552"/>
                  </a:lnTo>
                  <a:lnTo>
                    <a:pt x="140" y="587"/>
                  </a:lnTo>
                  <a:lnTo>
                    <a:pt x="129" y="623"/>
                  </a:lnTo>
                  <a:lnTo>
                    <a:pt x="117" y="661"/>
                  </a:lnTo>
                  <a:lnTo>
                    <a:pt x="102" y="703"/>
                  </a:lnTo>
                  <a:lnTo>
                    <a:pt x="85" y="734"/>
                  </a:lnTo>
                  <a:lnTo>
                    <a:pt x="69" y="760"/>
                  </a:lnTo>
                  <a:lnTo>
                    <a:pt x="52" y="776"/>
                  </a:lnTo>
                  <a:lnTo>
                    <a:pt x="37" y="787"/>
                  </a:lnTo>
                  <a:lnTo>
                    <a:pt x="23" y="790"/>
                  </a:lnTo>
                  <a:lnTo>
                    <a:pt x="12" y="785"/>
                  </a:lnTo>
                  <a:lnTo>
                    <a:pt x="3" y="774"/>
                  </a:lnTo>
                  <a:lnTo>
                    <a:pt x="0" y="758"/>
                  </a:lnTo>
                  <a:lnTo>
                    <a:pt x="0" y="737"/>
                  </a:lnTo>
                </a:path>
              </a:pathLst>
            </a:custGeom>
            <a:solidFill>
              <a:srgbClr val="FFE85C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4" name="Freeform 301"/>
            <p:cNvSpPr>
              <a:spLocks/>
            </p:cNvSpPr>
            <p:nvPr/>
          </p:nvSpPr>
          <p:spPr bwMode="auto">
            <a:xfrm>
              <a:off x="2062" y="1299"/>
              <a:ext cx="1306" cy="770"/>
            </a:xfrm>
            <a:custGeom>
              <a:avLst/>
              <a:gdLst>
                <a:gd name="T0" fmla="*/ 29 w 1306"/>
                <a:gd name="T1" fmla="*/ 583 h 770"/>
                <a:gd name="T2" fmla="*/ 139 w 1306"/>
                <a:gd name="T3" fmla="*/ 355 h 770"/>
                <a:gd name="T4" fmla="*/ 299 w 1306"/>
                <a:gd name="T5" fmla="*/ 182 h 770"/>
                <a:gd name="T6" fmla="*/ 498 w 1306"/>
                <a:gd name="T7" fmla="*/ 67 h 770"/>
                <a:gd name="T8" fmla="*/ 724 w 1306"/>
                <a:gd name="T9" fmla="*/ 6 h 770"/>
                <a:gd name="T10" fmla="*/ 843 w 1306"/>
                <a:gd name="T11" fmla="*/ 0 h 770"/>
                <a:gd name="T12" fmla="*/ 952 w 1306"/>
                <a:gd name="T13" fmla="*/ 4 h 770"/>
                <a:gd name="T14" fmla="*/ 1051 w 1306"/>
                <a:gd name="T15" fmla="*/ 18 h 770"/>
                <a:gd name="T16" fmla="*/ 1138 w 1306"/>
                <a:gd name="T17" fmla="*/ 41 h 770"/>
                <a:gd name="T18" fmla="*/ 1212 w 1306"/>
                <a:gd name="T19" fmla="*/ 75 h 770"/>
                <a:gd name="T20" fmla="*/ 1276 w 1306"/>
                <a:gd name="T21" fmla="*/ 113 h 770"/>
                <a:gd name="T22" fmla="*/ 1292 w 1306"/>
                <a:gd name="T23" fmla="*/ 128 h 770"/>
                <a:gd name="T24" fmla="*/ 1305 w 1306"/>
                <a:gd name="T25" fmla="*/ 149 h 770"/>
                <a:gd name="T26" fmla="*/ 1292 w 1306"/>
                <a:gd name="T27" fmla="*/ 158 h 770"/>
                <a:gd name="T28" fmla="*/ 1252 w 1306"/>
                <a:gd name="T29" fmla="*/ 154 h 770"/>
                <a:gd name="T30" fmla="*/ 1185 w 1306"/>
                <a:gd name="T31" fmla="*/ 136 h 770"/>
                <a:gd name="T32" fmla="*/ 1138 w 1306"/>
                <a:gd name="T33" fmla="*/ 122 h 770"/>
                <a:gd name="T34" fmla="*/ 993 w 1306"/>
                <a:gd name="T35" fmla="*/ 92 h 770"/>
                <a:gd name="T36" fmla="*/ 828 w 1306"/>
                <a:gd name="T37" fmla="*/ 88 h 770"/>
                <a:gd name="T38" fmla="*/ 660 w 1306"/>
                <a:gd name="T39" fmla="*/ 108 h 770"/>
                <a:gd name="T40" fmla="*/ 501 w 1306"/>
                <a:gd name="T41" fmla="*/ 161 h 770"/>
                <a:gd name="T42" fmla="*/ 365 w 1306"/>
                <a:gd name="T43" fmla="*/ 248 h 770"/>
                <a:gd name="T44" fmla="*/ 310 w 1306"/>
                <a:gd name="T45" fmla="*/ 299 h 770"/>
                <a:gd name="T46" fmla="*/ 227 w 1306"/>
                <a:gd name="T47" fmla="*/ 387 h 770"/>
                <a:gd name="T48" fmla="*/ 174 w 1306"/>
                <a:gd name="T49" fmla="*/ 465 h 770"/>
                <a:gd name="T50" fmla="*/ 144 w 1306"/>
                <a:gd name="T51" fmla="*/ 536 h 770"/>
                <a:gd name="T52" fmla="*/ 121 w 1306"/>
                <a:gd name="T53" fmla="*/ 606 h 770"/>
                <a:gd name="T54" fmla="*/ 107 w 1306"/>
                <a:gd name="T55" fmla="*/ 642 h 770"/>
                <a:gd name="T56" fmla="*/ 75 w 1306"/>
                <a:gd name="T57" fmla="*/ 716 h 770"/>
                <a:gd name="T58" fmla="*/ 47 w 1306"/>
                <a:gd name="T59" fmla="*/ 755 h 770"/>
                <a:gd name="T60" fmla="*/ 19 w 1306"/>
                <a:gd name="T61" fmla="*/ 769 h 770"/>
                <a:gd name="T62" fmla="*/ 2 w 1306"/>
                <a:gd name="T63" fmla="*/ 753 h 770"/>
                <a:gd name="T64" fmla="*/ 0 w 1306"/>
                <a:gd name="T65" fmla="*/ 716 h 7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06"/>
                <a:gd name="T100" fmla="*/ 0 h 770"/>
                <a:gd name="T101" fmla="*/ 1306 w 1306"/>
                <a:gd name="T102" fmla="*/ 770 h 7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06" h="770">
                  <a:moveTo>
                    <a:pt x="0" y="716"/>
                  </a:moveTo>
                  <a:lnTo>
                    <a:pt x="29" y="583"/>
                  </a:lnTo>
                  <a:lnTo>
                    <a:pt x="78" y="463"/>
                  </a:lnTo>
                  <a:lnTo>
                    <a:pt x="139" y="355"/>
                  </a:lnTo>
                  <a:lnTo>
                    <a:pt x="213" y="262"/>
                  </a:lnTo>
                  <a:lnTo>
                    <a:pt x="299" y="182"/>
                  </a:lnTo>
                  <a:lnTo>
                    <a:pt x="395" y="117"/>
                  </a:lnTo>
                  <a:lnTo>
                    <a:pt x="498" y="67"/>
                  </a:lnTo>
                  <a:lnTo>
                    <a:pt x="609" y="29"/>
                  </a:lnTo>
                  <a:lnTo>
                    <a:pt x="724" y="6"/>
                  </a:lnTo>
                  <a:lnTo>
                    <a:pt x="843" y="0"/>
                  </a:lnTo>
                  <a:lnTo>
                    <a:pt x="900" y="0"/>
                  </a:lnTo>
                  <a:lnTo>
                    <a:pt x="952" y="4"/>
                  </a:lnTo>
                  <a:lnTo>
                    <a:pt x="1003" y="11"/>
                  </a:lnTo>
                  <a:lnTo>
                    <a:pt x="1051" y="18"/>
                  </a:lnTo>
                  <a:lnTo>
                    <a:pt x="1097" y="29"/>
                  </a:lnTo>
                  <a:lnTo>
                    <a:pt x="1138" y="41"/>
                  </a:lnTo>
                  <a:lnTo>
                    <a:pt x="1176" y="57"/>
                  </a:lnTo>
                  <a:lnTo>
                    <a:pt x="1212" y="75"/>
                  </a:lnTo>
                  <a:lnTo>
                    <a:pt x="1244" y="92"/>
                  </a:lnTo>
                  <a:lnTo>
                    <a:pt x="1276" y="113"/>
                  </a:lnTo>
                  <a:lnTo>
                    <a:pt x="1292" y="128"/>
                  </a:lnTo>
                  <a:lnTo>
                    <a:pt x="1302" y="140"/>
                  </a:lnTo>
                  <a:lnTo>
                    <a:pt x="1305" y="149"/>
                  </a:lnTo>
                  <a:lnTo>
                    <a:pt x="1302" y="154"/>
                  </a:lnTo>
                  <a:lnTo>
                    <a:pt x="1292" y="158"/>
                  </a:lnTo>
                  <a:lnTo>
                    <a:pt x="1276" y="158"/>
                  </a:lnTo>
                  <a:lnTo>
                    <a:pt x="1252" y="154"/>
                  </a:lnTo>
                  <a:lnTo>
                    <a:pt x="1223" y="147"/>
                  </a:lnTo>
                  <a:lnTo>
                    <a:pt x="1185" y="136"/>
                  </a:lnTo>
                  <a:lnTo>
                    <a:pt x="1138" y="122"/>
                  </a:lnTo>
                  <a:lnTo>
                    <a:pt x="1069" y="105"/>
                  </a:lnTo>
                  <a:lnTo>
                    <a:pt x="993" y="92"/>
                  </a:lnTo>
                  <a:lnTo>
                    <a:pt x="911" y="85"/>
                  </a:lnTo>
                  <a:lnTo>
                    <a:pt x="828" y="88"/>
                  </a:lnTo>
                  <a:lnTo>
                    <a:pt x="744" y="94"/>
                  </a:lnTo>
                  <a:lnTo>
                    <a:pt x="660" y="108"/>
                  </a:lnTo>
                  <a:lnTo>
                    <a:pt x="579" y="130"/>
                  </a:lnTo>
                  <a:lnTo>
                    <a:pt x="501" y="161"/>
                  </a:lnTo>
                  <a:lnTo>
                    <a:pt x="430" y="200"/>
                  </a:lnTo>
                  <a:lnTo>
                    <a:pt x="365" y="248"/>
                  </a:lnTo>
                  <a:lnTo>
                    <a:pt x="310" y="299"/>
                  </a:lnTo>
                  <a:lnTo>
                    <a:pt x="266" y="345"/>
                  </a:lnTo>
                  <a:lnTo>
                    <a:pt x="227" y="387"/>
                  </a:lnTo>
                  <a:lnTo>
                    <a:pt x="198" y="426"/>
                  </a:lnTo>
                  <a:lnTo>
                    <a:pt x="174" y="465"/>
                  </a:lnTo>
                  <a:lnTo>
                    <a:pt x="158" y="500"/>
                  </a:lnTo>
                  <a:lnTo>
                    <a:pt x="144" y="536"/>
                  </a:lnTo>
                  <a:lnTo>
                    <a:pt x="130" y="570"/>
                  </a:lnTo>
                  <a:lnTo>
                    <a:pt x="121" y="606"/>
                  </a:lnTo>
                  <a:lnTo>
                    <a:pt x="107" y="642"/>
                  </a:lnTo>
                  <a:lnTo>
                    <a:pt x="93" y="682"/>
                  </a:lnTo>
                  <a:lnTo>
                    <a:pt x="75" y="716"/>
                  </a:lnTo>
                  <a:lnTo>
                    <a:pt x="61" y="739"/>
                  </a:lnTo>
                  <a:lnTo>
                    <a:pt x="47" y="755"/>
                  </a:lnTo>
                  <a:lnTo>
                    <a:pt x="31" y="766"/>
                  </a:lnTo>
                  <a:lnTo>
                    <a:pt x="19" y="769"/>
                  </a:lnTo>
                  <a:lnTo>
                    <a:pt x="8" y="764"/>
                  </a:lnTo>
                  <a:lnTo>
                    <a:pt x="2" y="753"/>
                  </a:lnTo>
                  <a:lnTo>
                    <a:pt x="0" y="739"/>
                  </a:lnTo>
                  <a:lnTo>
                    <a:pt x="0" y="716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5" name="Freeform 302"/>
            <p:cNvSpPr>
              <a:spLocks/>
            </p:cNvSpPr>
            <p:nvPr/>
          </p:nvSpPr>
          <p:spPr bwMode="auto">
            <a:xfrm>
              <a:off x="2068" y="1301"/>
              <a:ext cx="1284" cy="750"/>
            </a:xfrm>
            <a:custGeom>
              <a:avLst/>
              <a:gdLst>
                <a:gd name="T0" fmla="*/ 34 w 1284"/>
                <a:gd name="T1" fmla="*/ 568 h 750"/>
                <a:gd name="T2" fmla="*/ 145 w 1284"/>
                <a:gd name="T3" fmla="*/ 345 h 750"/>
                <a:gd name="T4" fmla="*/ 303 w 1284"/>
                <a:gd name="T5" fmla="*/ 177 h 750"/>
                <a:gd name="T6" fmla="*/ 499 w 1284"/>
                <a:gd name="T7" fmla="*/ 64 h 750"/>
                <a:gd name="T8" fmla="*/ 720 w 1284"/>
                <a:gd name="T9" fmla="*/ 6 h 750"/>
                <a:gd name="T10" fmla="*/ 836 w 1284"/>
                <a:gd name="T11" fmla="*/ 0 h 750"/>
                <a:gd name="T12" fmla="*/ 944 w 1284"/>
                <a:gd name="T13" fmla="*/ 4 h 750"/>
                <a:gd name="T14" fmla="*/ 1038 w 1284"/>
                <a:gd name="T15" fmla="*/ 16 h 750"/>
                <a:gd name="T16" fmla="*/ 1122 w 1284"/>
                <a:gd name="T17" fmla="*/ 39 h 750"/>
                <a:gd name="T18" fmla="*/ 1195 w 1284"/>
                <a:gd name="T19" fmla="*/ 69 h 750"/>
                <a:gd name="T20" fmla="*/ 1253 w 1284"/>
                <a:gd name="T21" fmla="*/ 105 h 750"/>
                <a:gd name="T22" fmla="*/ 1270 w 1284"/>
                <a:gd name="T23" fmla="*/ 117 h 750"/>
                <a:gd name="T24" fmla="*/ 1283 w 1284"/>
                <a:gd name="T25" fmla="*/ 134 h 750"/>
                <a:gd name="T26" fmla="*/ 1270 w 1284"/>
                <a:gd name="T27" fmla="*/ 142 h 750"/>
                <a:gd name="T28" fmla="*/ 1232 w 1284"/>
                <a:gd name="T29" fmla="*/ 138 h 750"/>
                <a:gd name="T30" fmla="*/ 1167 w 1284"/>
                <a:gd name="T31" fmla="*/ 124 h 750"/>
                <a:gd name="T32" fmla="*/ 1124 w 1284"/>
                <a:gd name="T33" fmla="*/ 111 h 750"/>
                <a:gd name="T34" fmla="*/ 981 w 1284"/>
                <a:gd name="T35" fmla="*/ 82 h 750"/>
                <a:gd name="T36" fmla="*/ 819 w 1284"/>
                <a:gd name="T37" fmla="*/ 78 h 750"/>
                <a:gd name="T38" fmla="*/ 653 w 1284"/>
                <a:gd name="T39" fmla="*/ 98 h 750"/>
                <a:gd name="T40" fmla="*/ 494 w 1284"/>
                <a:gd name="T41" fmla="*/ 151 h 750"/>
                <a:gd name="T42" fmla="*/ 358 w 1284"/>
                <a:gd name="T43" fmla="*/ 237 h 750"/>
                <a:gd name="T44" fmla="*/ 301 w 1284"/>
                <a:gd name="T45" fmla="*/ 288 h 750"/>
                <a:gd name="T46" fmla="*/ 218 w 1284"/>
                <a:gd name="T47" fmla="*/ 376 h 750"/>
                <a:gd name="T48" fmla="*/ 167 w 1284"/>
                <a:gd name="T49" fmla="*/ 454 h 750"/>
                <a:gd name="T50" fmla="*/ 135 w 1284"/>
                <a:gd name="T51" fmla="*/ 523 h 750"/>
                <a:gd name="T52" fmla="*/ 112 w 1284"/>
                <a:gd name="T53" fmla="*/ 591 h 750"/>
                <a:gd name="T54" fmla="*/ 101 w 1284"/>
                <a:gd name="T55" fmla="*/ 626 h 750"/>
                <a:gd name="T56" fmla="*/ 69 w 1284"/>
                <a:gd name="T57" fmla="*/ 696 h 750"/>
                <a:gd name="T58" fmla="*/ 42 w 1284"/>
                <a:gd name="T59" fmla="*/ 736 h 750"/>
                <a:gd name="T60" fmla="*/ 17 w 1284"/>
                <a:gd name="T61" fmla="*/ 749 h 750"/>
                <a:gd name="T62" fmla="*/ 2 w 1284"/>
                <a:gd name="T63" fmla="*/ 734 h 750"/>
                <a:gd name="T64" fmla="*/ 0 w 1284"/>
                <a:gd name="T65" fmla="*/ 700 h 7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4"/>
                <a:gd name="T100" fmla="*/ 0 h 750"/>
                <a:gd name="T101" fmla="*/ 1284 w 1284"/>
                <a:gd name="T102" fmla="*/ 750 h 7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4" h="750">
                  <a:moveTo>
                    <a:pt x="0" y="700"/>
                  </a:moveTo>
                  <a:lnTo>
                    <a:pt x="34" y="568"/>
                  </a:lnTo>
                  <a:lnTo>
                    <a:pt x="82" y="449"/>
                  </a:lnTo>
                  <a:lnTo>
                    <a:pt x="145" y="345"/>
                  </a:lnTo>
                  <a:lnTo>
                    <a:pt x="218" y="254"/>
                  </a:lnTo>
                  <a:lnTo>
                    <a:pt x="303" y="177"/>
                  </a:lnTo>
                  <a:lnTo>
                    <a:pt x="397" y="113"/>
                  </a:lnTo>
                  <a:lnTo>
                    <a:pt x="499" y="64"/>
                  </a:lnTo>
                  <a:lnTo>
                    <a:pt x="609" y="29"/>
                  </a:lnTo>
                  <a:lnTo>
                    <a:pt x="720" y="6"/>
                  </a:lnTo>
                  <a:lnTo>
                    <a:pt x="836" y="0"/>
                  </a:lnTo>
                  <a:lnTo>
                    <a:pt x="891" y="0"/>
                  </a:lnTo>
                  <a:lnTo>
                    <a:pt x="944" y="4"/>
                  </a:lnTo>
                  <a:lnTo>
                    <a:pt x="992" y="9"/>
                  </a:lnTo>
                  <a:lnTo>
                    <a:pt x="1038" y="16"/>
                  </a:lnTo>
                  <a:lnTo>
                    <a:pt x="1082" y="27"/>
                  </a:lnTo>
                  <a:lnTo>
                    <a:pt x="1122" y="39"/>
                  </a:lnTo>
                  <a:lnTo>
                    <a:pt x="1160" y="52"/>
                  </a:lnTo>
                  <a:lnTo>
                    <a:pt x="1195" y="69"/>
                  </a:lnTo>
                  <a:lnTo>
                    <a:pt x="1225" y="85"/>
                  </a:lnTo>
                  <a:lnTo>
                    <a:pt x="1253" y="105"/>
                  </a:lnTo>
                  <a:lnTo>
                    <a:pt x="1270" y="117"/>
                  </a:lnTo>
                  <a:lnTo>
                    <a:pt x="1278" y="128"/>
                  </a:lnTo>
                  <a:lnTo>
                    <a:pt x="1283" y="134"/>
                  </a:lnTo>
                  <a:lnTo>
                    <a:pt x="1278" y="140"/>
                  </a:lnTo>
                  <a:lnTo>
                    <a:pt x="1270" y="142"/>
                  </a:lnTo>
                  <a:lnTo>
                    <a:pt x="1253" y="142"/>
                  </a:lnTo>
                  <a:lnTo>
                    <a:pt x="1232" y="138"/>
                  </a:lnTo>
                  <a:lnTo>
                    <a:pt x="1202" y="131"/>
                  </a:lnTo>
                  <a:lnTo>
                    <a:pt x="1167" y="124"/>
                  </a:lnTo>
                  <a:lnTo>
                    <a:pt x="1124" y="111"/>
                  </a:lnTo>
                  <a:lnTo>
                    <a:pt x="1055" y="94"/>
                  </a:lnTo>
                  <a:lnTo>
                    <a:pt x="981" y="82"/>
                  </a:lnTo>
                  <a:lnTo>
                    <a:pt x="901" y="75"/>
                  </a:lnTo>
                  <a:lnTo>
                    <a:pt x="819" y="78"/>
                  </a:lnTo>
                  <a:lnTo>
                    <a:pt x="735" y="83"/>
                  </a:lnTo>
                  <a:lnTo>
                    <a:pt x="653" y="98"/>
                  </a:lnTo>
                  <a:lnTo>
                    <a:pt x="570" y="122"/>
                  </a:lnTo>
                  <a:lnTo>
                    <a:pt x="494" y="151"/>
                  </a:lnTo>
                  <a:lnTo>
                    <a:pt x="423" y="191"/>
                  </a:lnTo>
                  <a:lnTo>
                    <a:pt x="358" y="237"/>
                  </a:lnTo>
                  <a:lnTo>
                    <a:pt x="301" y="288"/>
                  </a:lnTo>
                  <a:lnTo>
                    <a:pt x="257" y="334"/>
                  </a:lnTo>
                  <a:lnTo>
                    <a:pt x="218" y="376"/>
                  </a:lnTo>
                  <a:lnTo>
                    <a:pt x="190" y="416"/>
                  </a:lnTo>
                  <a:lnTo>
                    <a:pt x="167" y="454"/>
                  </a:lnTo>
                  <a:lnTo>
                    <a:pt x="149" y="490"/>
                  </a:lnTo>
                  <a:lnTo>
                    <a:pt x="135" y="523"/>
                  </a:lnTo>
                  <a:lnTo>
                    <a:pt x="122" y="557"/>
                  </a:lnTo>
                  <a:lnTo>
                    <a:pt x="112" y="591"/>
                  </a:lnTo>
                  <a:lnTo>
                    <a:pt x="101" y="626"/>
                  </a:lnTo>
                  <a:lnTo>
                    <a:pt x="84" y="665"/>
                  </a:lnTo>
                  <a:lnTo>
                    <a:pt x="69" y="696"/>
                  </a:lnTo>
                  <a:lnTo>
                    <a:pt x="54" y="719"/>
                  </a:lnTo>
                  <a:lnTo>
                    <a:pt x="42" y="736"/>
                  </a:lnTo>
                  <a:lnTo>
                    <a:pt x="29" y="744"/>
                  </a:lnTo>
                  <a:lnTo>
                    <a:pt x="17" y="749"/>
                  </a:lnTo>
                  <a:lnTo>
                    <a:pt x="8" y="744"/>
                  </a:lnTo>
                  <a:lnTo>
                    <a:pt x="2" y="734"/>
                  </a:lnTo>
                  <a:lnTo>
                    <a:pt x="0" y="719"/>
                  </a:lnTo>
                  <a:lnTo>
                    <a:pt x="0" y="700"/>
                  </a:lnTo>
                </a:path>
              </a:pathLst>
            </a:custGeom>
            <a:solidFill>
              <a:srgbClr val="FFEB6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6" name="Freeform 303"/>
            <p:cNvSpPr>
              <a:spLocks/>
            </p:cNvSpPr>
            <p:nvPr/>
          </p:nvSpPr>
          <p:spPr bwMode="auto">
            <a:xfrm>
              <a:off x="2071" y="1303"/>
              <a:ext cx="1262" cy="729"/>
            </a:xfrm>
            <a:custGeom>
              <a:avLst/>
              <a:gdLst>
                <a:gd name="T0" fmla="*/ 38 w 1262"/>
                <a:gd name="T1" fmla="*/ 553 h 729"/>
                <a:gd name="T2" fmla="*/ 149 w 1262"/>
                <a:gd name="T3" fmla="*/ 334 h 729"/>
                <a:gd name="T4" fmla="*/ 310 w 1262"/>
                <a:gd name="T5" fmla="*/ 170 h 729"/>
                <a:gd name="T6" fmla="*/ 503 w 1262"/>
                <a:gd name="T7" fmla="*/ 62 h 729"/>
                <a:gd name="T8" fmla="*/ 718 w 1262"/>
                <a:gd name="T9" fmla="*/ 6 h 729"/>
                <a:gd name="T10" fmla="*/ 830 w 1262"/>
                <a:gd name="T11" fmla="*/ 0 h 729"/>
                <a:gd name="T12" fmla="*/ 936 w 1262"/>
                <a:gd name="T13" fmla="*/ 4 h 729"/>
                <a:gd name="T14" fmla="*/ 1028 w 1262"/>
                <a:gd name="T15" fmla="*/ 16 h 729"/>
                <a:gd name="T16" fmla="*/ 1111 w 1262"/>
                <a:gd name="T17" fmla="*/ 35 h 729"/>
                <a:gd name="T18" fmla="*/ 1180 w 1262"/>
                <a:gd name="T19" fmla="*/ 62 h 729"/>
                <a:gd name="T20" fmla="*/ 1233 w 1262"/>
                <a:gd name="T21" fmla="*/ 94 h 729"/>
                <a:gd name="T22" fmla="*/ 1249 w 1262"/>
                <a:gd name="T23" fmla="*/ 104 h 729"/>
                <a:gd name="T24" fmla="*/ 1261 w 1262"/>
                <a:gd name="T25" fmla="*/ 122 h 729"/>
                <a:gd name="T26" fmla="*/ 1249 w 1262"/>
                <a:gd name="T27" fmla="*/ 128 h 729"/>
                <a:gd name="T28" fmla="*/ 1212 w 1262"/>
                <a:gd name="T29" fmla="*/ 124 h 729"/>
                <a:gd name="T30" fmla="*/ 1153 w 1262"/>
                <a:gd name="T31" fmla="*/ 108 h 729"/>
                <a:gd name="T32" fmla="*/ 1113 w 1262"/>
                <a:gd name="T33" fmla="*/ 98 h 729"/>
                <a:gd name="T34" fmla="*/ 971 w 1262"/>
                <a:gd name="T35" fmla="*/ 71 h 729"/>
                <a:gd name="T36" fmla="*/ 812 w 1262"/>
                <a:gd name="T37" fmla="*/ 67 h 729"/>
                <a:gd name="T38" fmla="*/ 644 w 1262"/>
                <a:gd name="T39" fmla="*/ 87 h 729"/>
                <a:gd name="T40" fmla="*/ 487 w 1262"/>
                <a:gd name="T41" fmla="*/ 140 h 729"/>
                <a:gd name="T42" fmla="*/ 349 w 1262"/>
                <a:gd name="T43" fmla="*/ 228 h 729"/>
                <a:gd name="T44" fmla="*/ 294 w 1262"/>
                <a:gd name="T45" fmla="*/ 277 h 729"/>
                <a:gd name="T46" fmla="*/ 213 w 1262"/>
                <a:gd name="T47" fmla="*/ 368 h 729"/>
                <a:gd name="T48" fmla="*/ 158 w 1262"/>
                <a:gd name="T49" fmla="*/ 444 h 729"/>
                <a:gd name="T50" fmla="*/ 126 w 1262"/>
                <a:gd name="T51" fmla="*/ 511 h 729"/>
                <a:gd name="T52" fmla="*/ 103 w 1262"/>
                <a:gd name="T53" fmla="*/ 576 h 729"/>
                <a:gd name="T54" fmla="*/ 92 w 1262"/>
                <a:gd name="T55" fmla="*/ 610 h 729"/>
                <a:gd name="T56" fmla="*/ 62 w 1262"/>
                <a:gd name="T57" fmla="*/ 677 h 729"/>
                <a:gd name="T58" fmla="*/ 38 w 1262"/>
                <a:gd name="T59" fmla="*/ 717 h 729"/>
                <a:gd name="T60" fmla="*/ 14 w 1262"/>
                <a:gd name="T61" fmla="*/ 728 h 729"/>
                <a:gd name="T62" fmla="*/ 2 w 1262"/>
                <a:gd name="T63" fmla="*/ 717 h 729"/>
                <a:gd name="T64" fmla="*/ 2 w 1262"/>
                <a:gd name="T65" fmla="*/ 681 h 72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2"/>
                <a:gd name="T100" fmla="*/ 0 h 729"/>
                <a:gd name="T101" fmla="*/ 1262 w 1262"/>
                <a:gd name="T102" fmla="*/ 729 h 72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2" h="729">
                  <a:moveTo>
                    <a:pt x="2" y="681"/>
                  </a:moveTo>
                  <a:lnTo>
                    <a:pt x="38" y="553"/>
                  </a:lnTo>
                  <a:lnTo>
                    <a:pt x="88" y="435"/>
                  </a:lnTo>
                  <a:lnTo>
                    <a:pt x="149" y="334"/>
                  </a:lnTo>
                  <a:lnTo>
                    <a:pt x="225" y="246"/>
                  </a:lnTo>
                  <a:lnTo>
                    <a:pt x="310" y="170"/>
                  </a:lnTo>
                  <a:lnTo>
                    <a:pt x="402" y="108"/>
                  </a:lnTo>
                  <a:lnTo>
                    <a:pt x="503" y="62"/>
                  </a:lnTo>
                  <a:lnTo>
                    <a:pt x="609" y="27"/>
                  </a:lnTo>
                  <a:lnTo>
                    <a:pt x="718" y="6"/>
                  </a:lnTo>
                  <a:lnTo>
                    <a:pt x="830" y="0"/>
                  </a:lnTo>
                  <a:lnTo>
                    <a:pt x="885" y="2"/>
                  </a:lnTo>
                  <a:lnTo>
                    <a:pt x="936" y="4"/>
                  </a:lnTo>
                  <a:lnTo>
                    <a:pt x="984" y="9"/>
                  </a:lnTo>
                  <a:lnTo>
                    <a:pt x="1028" y="16"/>
                  </a:lnTo>
                  <a:lnTo>
                    <a:pt x="1070" y="25"/>
                  </a:lnTo>
                  <a:lnTo>
                    <a:pt x="1111" y="35"/>
                  </a:lnTo>
                  <a:lnTo>
                    <a:pt x="1146" y="48"/>
                  </a:lnTo>
                  <a:lnTo>
                    <a:pt x="1180" y="62"/>
                  </a:lnTo>
                  <a:lnTo>
                    <a:pt x="1208" y="78"/>
                  </a:lnTo>
                  <a:lnTo>
                    <a:pt x="1233" y="94"/>
                  </a:lnTo>
                  <a:lnTo>
                    <a:pt x="1249" y="104"/>
                  </a:lnTo>
                  <a:lnTo>
                    <a:pt x="1258" y="115"/>
                  </a:lnTo>
                  <a:lnTo>
                    <a:pt x="1261" y="122"/>
                  </a:lnTo>
                  <a:lnTo>
                    <a:pt x="1258" y="126"/>
                  </a:lnTo>
                  <a:lnTo>
                    <a:pt x="1249" y="128"/>
                  </a:lnTo>
                  <a:lnTo>
                    <a:pt x="1233" y="128"/>
                  </a:lnTo>
                  <a:lnTo>
                    <a:pt x="1212" y="124"/>
                  </a:lnTo>
                  <a:lnTo>
                    <a:pt x="1185" y="117"/>
                  </a:lnTo>
                  <a:lnTo>
                    <a:pt x="1153" y="108"/>
                  </a:lnTo>
                  <a:lnTo>
                    <a:pt x="1113" y="98"/>
                  </a:lnTo>
                  <a:lnTo>
                    <a:pt x="1045" y="81"/>
                  </a:lnTo>
                  <a:lnTo>
                    <a:pt x="971" y="71"/>
                  </a:lnTo>
                  <a:lnTo>
                    <a:pt x="893" y="64"/>
                  </a:lnTo>
                  <a:lnTo>
                    <a:pt x="812" y="67"/>
                  </a:lnTo>
                  <a:lnTo>
                    <a:pt x="727" y="73"/>
                  </a:lnTo>
                  <a:lnTo>
                    <a:pt x="644" y="87"/>
                  </a:lnTo>
                  <a:lnTo>
                    <a:pt x="564" y="111"/>
                  </a:lnTo>
                  <a:lnTo>
                    <a:pt x="487" y="140"/>
                  </a:lnTo>
                  <a:lnTo>
                    <a:pt x="414" y="180"/>
                  </a:lnTo>
                  <a:lnTo>
                    <a:pt x="349" y="228"/>
                  </a:lnTo>
                  <a:lnTo>
                    <a:pt x="294" y="277"/>
                  </a:lnTo>
                  <a:lnTo>
                    <a:pt x="248" y="324"/>
                  </a:lnTo>
                  <a:lnTo>
                    <a:pt x="213" y="368"/>
                  </a:lnTo>
                  <a:lnTo>
                    <a:pt x="183" y="405"/>
                  </a:lnTo>
                  <a:lnTo>
                    <a:pt x="158" y="444"/>
                  </a:lnTo>
                  <a:lnTo>
                    <a:pt x="140" y="477"/>
                  </a:lnTo>
                  <a:lnTo>
                    <a:pt x="126" y="511"/>
                  </a:lnTo>
                  <a:lnTo>
                    <a:pt x="113" y="543"/>
                  </a:lnTo>
                  <a:lnTo>
                    <a:pt x="103" y="576"/>
                  </a:lnTo>
                  <a:lnTo>
                    <a:pt x="92" y="610"/>
                  </a:lnTo>
                  <a:lnTo>
                    <a:pt x="78" y="647"/>
                  </a:lnTo>
                  <a:lnTo>
                    <a:pt x="62" y="677"/>
                  </a:lnTo>
                  <a:lnTo>
                    <a:pt x="50" y="700"/>
                  </a:lnTo>
                  <a:lnTo>
                    <a:pt x="38" y="717"/>
                  </a:lnTo>
                  <a:lnTo>
                    <a:pt x="25" y="725"/>
                  </a:lnTo>
                  <a:lnTo>
                    <a:pt x="14" y="728"/>
                  </a:lnTo>
                  <a:lnTo>
                    <a:pt x="8" y="725"/>
                  </a:lnTo>
                  <a:lnTo>
                    <a:pt x="2" y="717"/>
                  </a:lnTo>
                  <a:lnTo>
                    <a:pt x="0" y="702"/>
                  </a:lnTo>
                  <a:lnTo>
                    <a:pt x="2" y="681"/>
                  </a:lnTo>
                </a:path>
              </a:pathLst>
            </a:custGeom>
            <a:solidFill>
              <a:srgbClr val="FFED7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7" name="Freeform 304"/>
            <p:cNvSpPr>
              <a:spLocks/>
            </p:cNvSpPr>
            <p:nvPr/>
          </p:nvSpPr>
          <p:spPr bwMode="auto">
            <a:xfrm>
              <a:off x="2079" y="1308"/>
              <a:ext cx="1236" cy="708"/>
            </a:xfrm>
            <a:custGeom>
              <a:avLst/>
              <a:gdLst>
                <a:gd name="T0" fmla="*/ 39 w 1236"/>
                <a:gd name="T1" fmla="*/ 534 h 708"/>
                <a:gd name="T2" fmla="*/ 153 w 1236"/>
                <a:gd name="T3" fmla="*/ 319 h 708"/>
                <a:gd name="T4" fmla="*/ 313 w 1236"/>
                <a:gd name="T5" fmla="*/ 161 h 708"/>
                <a:gd name="T6" fmla="*/ 503 w 1236"/>
                <a:gd name="T7" fmla="*/ 56 h 708"/>
                <a:gd name="T8" fmla="*/ 713 w 1236"/>
                <a:gd name="T9" fmla="*/ 5 h 708"/>
                <a:gd name="T10" fmla="*/ 823 w 1236"/>
                <a:gd name="T11" fmla="*/ 0 h 708"/>
                <a:gd name="T12" fmla="*/ 924 w 1236"/>
                <a:gd name="T13" fmla="*/ 2 h 708"/>
                <a:gd name="T14" fmla="*/ 1015 w 1236"/>
                <a:gd name="T15" fmla="*/ 14 h 708"/>
                <a:gd name="T16" fmla="*/ 1095 w 1236"/>
                <a:gd name="T17" fmla="*/ 30 h 708"/>
                <a:gd name="T18" fmla="*/ 1160 w 1236"/>
                <a:gd name="T19" fmla="*/ 53 h 708"/>
                <a:gd name="T20" fmla="*/ 1210 w 1236"/>
                <a:gd name="T21" fmla="*/ 83 h 708"/>
                <a:gd name="T22" fmla="*/ 1224 w 1236"/>
                <a:gd name="T23" fmla="*/ 92 h 708"/>
                <a:gd name="T24" fmla="*/ 1235 w 1236"/>
                <a:gd name="T25" fmla="*/ 106 h 708"/>
                <a:gd name="T26" fmla="*/ 1224 w 1236"/>
                <a:gd name="T27" fmla="*/ 113 h 708"/>
                <a:gd name="T28" fmla="*/ 1189 w 1236"/>
                <a:gd name="T29" fmla="*/ 106 h 708"/>
                <a:gd name="T30" fmla="*/ 1134 w 1236"/>
                <a:gd name="T31" fmla="*/ 94 h 708"/>
                <a:gd name="T32" fmla="*/ 1097 w 1236"/>
                <a:gd name="T33" fmla="*/ 83 h 708"/>
                <a:gd name="T34" fmla="*/ 958 w 1236"/>
                <a:gd name="T35" fmla="*/ 56 h 708"/>
                <a:gd name="T36" fmla="*/ 800 w 1236"/>
                <a:gd name="T37" fmla="*/ 53 h 708"/>
                <a:gd name="T38" fmla="*/ 633 w 1236"/>
                <a:gd name="T39" fmla="*/ 75 h 708"/>
                <a:gd name="T40" fmla="*/ 476 w 1236"/>
                <a:gd name="T41" fmla="*/ 129 h 708"/>
                <a:gd name="T42" fmla="*/ 340 w 1236"/>
                <a:gd name="T43" fmla="*/ 216 h 708"/>
                <a:gd name="T44" fmla="*/ 283 w 1236"/>
                <a:gd name="T45" fmla="*/ 264 h 708"/>
                <a:gd name="T46" fmla="*/ 202 w 1236"/>
                <a:gd name="T47" fmla="*/ 355 h 708"/>
                <a:gd name="T48" fmla="*/ 149 w 1236"/>
                <a:gd name="T49" fmla="*/ 428 h 708"/>
                <a:gd name="T50" fmla="*/ 115 w 1236"/>
                <a:gd name="T51" fmla="*/ 495 h 708"/>
                <a:gd name="T52" fmla="*/ 92 w 1236"/>
                <a:gd name="T53" fmla="*/ 559 h 708"/>
                <a:gd name="T54" fmla="*/ 81 w 1236"/>
                <a:gd name="T55" fmla="*/ 590 h 708"/>
                <a:gd name="T56" fmla="*/ 54 w 1236"/>
                <a:gd name="T57" fmla="*/ 658 h 708"/>
                <a:gd name="T58" fmla="*/ 29 w 1236"/>
                <a:gd name="T59" fmla="*/ 696 h 708"/>
                <a:gd name="T60" fmla="*/ 9 w 1236"/>
                <a:gd name="T61" fmla="*/ 707 h 708"/>
                <a:gd name="T62" fmla="*/ 2 w 1236"/>
                <a:gd name="T63" fmla="*/ 696 h 708"/>
                <a:gd name="T64" fmla="*/ 2 w 1236"/>
                <a:gd name="T65" fmla="*/ 664 h 7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36"/>
                <a:gd name="T100" fmla="*/ 0 h 708"/>
                <a:gd name="T101" fmla="*/ 1236 w 1236"/>
                <a:gd name="T102" fmla="*/ 708 h 7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36" h="708">
                  <a:moveTo>
                    <a:pt x="2" y="664"/>
                  </a:moveTo>
                  <a:lnTo>
                    <a:pt x="39" y="534"/>
                  </a:lnTo>
                  <a:lnTo>
                    <a:pt x="90" y="420"/>
                  </a:lnTo>
                  <a:lnTo>
                    <a:pt x="153" y="319"/>
                  </a:lnTo>
                  <a:lnTo>
                    <a:pt x="227" y="235"/>
                  </a:lnTo>
                  <a:lnTo>
                    <a:pt x="313" y="161"/>
                  </a:lnTo>
                  <a:lnTo>
                    <a:pt x="404" y="102"/>
                  </a:lnTo>
                  <a:lnTo>
                    <a:pt x="503" y="56"/>
                  </a:lnTo>
                  <a:lnTo>
                    <a:pt x="607" y="25"/>
                  </a:lnTo>
                  <a:lnTo>
                    <a:pt x="713" y="5"/>
                  </a:lnTo>
                  <a:lnTo>
                    <a:pt x="823" y="0"/>
                  </a:lnTo>
                  <a:lnTo>
                    <a:pt x="874" y="0"/>
                  </a:lnTo>
                  <a:lnTo>
                    <a:pt x="924" y="2"/>
                  </a:lnTo>
                  <a:lnTo>
                    <a:pt x="971" y="7"/>
                  </a:lnTo>
                  <a:lnTo>
                    <a:pt x="1015" y="14"/>
                  </a:lnTo>
                  <a:lnTo>
                    <a:pt x="1057" y="20"/>
                  </a:lnTo>
                  <a:lnTo>
                    <a:pt x="1095" y="30"/>
                  </a:lnTo>
                  <a:lnTo>
                    <a:pt x="1129" y="41"/>
                  </a:lnTo>
                  <a:lnTo>
                    <a:pt x="1160" y="53"/>
                  </a:lnTo>
                  <a:lnTo>
                    <a:pt x="1187" y="67"/>
                  </a:lnTo>
                  <a:lnTo>
                    <a:pt x="1210" y="83"/>
                  </a:lnTo>
                  <a:lnTo>
                    <a:pt x="1224" y="92"/>
                  </a:lnTo>
                  <a:lnTo>
                    <a:pt x="1232" y="100"/>
                  </a:lnTo>
                  <a:lnTo>
                    <a:pt x="1235" y="106"/>
                  </a:lnTo>
                  <a:lnTo>
                    <a:pt x="1232" y="111"/>
                  </a:lnTo>
                  <a:lnTo>
                    <a:pt x="1224" y="113"/>
                  </a:lnTo>
                  <a:lnTo>
                    <a:pt x="1209" y="111"/>
                  </a:lnTo>
                  <a:lnTo>
                    <a:pt x="1189" y="106"/>
                  </a:lnTo>
                  <a:lnTo>
                    <a:pt x="1164" y="102"/>
                  </a:lnTo>
                  <a:lnTo>
                    <a:pt x="1134" y="94"/>
                  </a:lnTo>
                  <a:lnTo>
                    <a:pt x="1097" y="83"/>
                  </a:lnTo>
                  <a:lnTo>
                    <a:pt x="1032" y="67"/>
                  </a:lnTo>
                  <a:lnTo>
                    <a:pt x="958" y="56"/>
                  </a:lnTo>
                  <a:lnTo>
                    <a:pt x="880" y="51"/>
                  </a:lnTo>
                  <a:lnTo>
                    <a:pt x="800" y="53"/>
                  </a:lnTo>
                  <a:lnTo>
                    <a:pt x="715" y="60"/>
                  </a:lnTo>
                  <a:lnTo>
                    <a:pt x="633" y="75"/>
                  </a:lnTo>
                  <a:lnTo>
                    <a:pt x="554" y="98"/>
                  </a:lnTo>
                  <a:lnTo>
                    <a:pt x="476" y="129"/>
                  </a:lnTo>
                  <a:lnTo>
                    <a:pt x="404" y="168"/>
                  </a:lnTo>
                  <a:lnTo>
                    <a:pt x="340" y="216"/>
                  </a:lnTo>
                  <a:lnTo>
                    <a:pt x="283" y="264"/>
                  </a:lnTo>
                  <a:lnTo>
                    <a:pt x="239" y="311"/>
                  </a:lnTo>
                  <a:lnTo>
                    <a:pt x="202" y="355"/>
                  </a:lnTo>
                  <a:lnTo>
                    <a:pt x="172" y="393"/>
                  </a:lnTo>
                  <a:lnTo>
                    <a:pt x="149" y="428"/>
                  </a:lnTo>
                  <a:lnTo>
                    <a:pt x="130" y="465"/>
                  </a:lnTo>
                  <a:lnTo>
                    <a:pt x="115" y="495"/>
                  </a:lnTo>
                  <a:lnTo>
                    <a:pt x="103" y="527"/>
                  </a:lnTo>
                  <a:lnTo>
                    <a:pt x="92" y="559"/>
                  </a:lnTo>
                  <a:lnTo>
                    <a:pt x="81" y="590"/>
                  </a:lnTo>
                  <a:lnTo>
                    <a:pt x="69" y="628"/>
                  </a:lnTo>
                  <a:lnTo>
                    <a:pt x="54" y="658"/>
                  </a:lnTo>
                  <a:lnTo>
                    <a:pt x="41" y="679"/>
                  </a:lnTo>
                  <a:lnTo>
                    <a:pt x="29" y="696"/>
                  </a:lnTo>
                  <a:lnTo>
                    <a:pt x="18" y="704"/>
                  </a:lnTo>
                  <a:lnTo>
                    <a:pt x="9" y="707"/>
                  </a:lnTo>
                  <a:lnTo>
                    <a:pt x="4" y="704"/>
                  </a:lnTo>
                  <a:lnTo>
                    <a:pt x="2" y="696"/>
                  </a:lnTo>
                  <a:lnTo>
                    <a:pt x="0" y="681"/>
                  </a:lnTo>
                  <a:lnTo>
                    <a:pt x="2" y="664"/>
                  </a:lnTo>
                </a:path>
              </a:pathLst>
            </a:custGeom>
            <a:solidFill>
              <a:srgbClr val="FFEF82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8" name="Freeform 305"/>
            <p:cNvSpPr>
              <a:spLocks/>
            </p:cNvSpPr>
            <p:nvPr/>
          </p:nvSpPr>
          <p:spPr bwMode="auto">
            <a:xfrm>
              <a:off x="2083" y="1310"/>
              <a:ext cx="1212" cy="688"/>
            </a:xfrm>
            <a:custGeom>
              <a:avLst/>
              <a:gdLst>
                <a:gd name="T0" fmla="*/ 41 w 1212"/>
                <a:gd name="T1" fmla="*/ 518 h 688"/>
                <a:gd name="T2" fmla="*/ 159 w 1212"/>
                <a:gd name="T3" fmla="*/ 308 h 688"/>
                <a:gd name="T4" fmla="*/ 317 w 1212"/>
                <a:gd name="T5" fmla="*/ 154 h 688"/>
                <a:gd name="T6" fmla="*/ 504 w 1212"/>
                <a:gd name="T7" fmla="*/ 53 h 688"/>
                <a:gd name="T8" fmla="*/ 711 w 1212"/>
                <a:gd name="T9" fmla="*/ 5 h 688"/>
                <a:gd name="T10" fmla="*/ 817 w 1212"/>
                <a:gd name="T11" fmla="*/ 0 h 688"/>
                <a:gd name="T12" fmla="*/ 916 w 1212"/>
                <a:gd name="T13" fmla="*/ 3 h 688"/>
                <a:gd name="T14" fmla="*/ 1005 w 1212"/>
                <a:gd name="T15" fmla="*/ 12 h 688"/>
                <a:gd name="T16" fmla="*/ 1080 w 1212"/>
                <a:gd name="T17" fmla="*/ 26 h 688"/>
                <a:gd name="T18" fmla="*/ 1143 w 1212"/>
                <a:gd name="T19" fmla="*/ 48 h 688"/>
                <a:gd name="T20" fmla="*/ 1190 w 1212"/>
                <a:gd name="T21" fmla="*/ 73 h 688"/>
                <a:gd name="T22" fmla="*/ 1203 w 1212"/>
                <a:gd name="T23" fmla="*/ 81 h 688"/>
                <a:gd name="T24" fmla="*/ 1211 w 1212"/>
                <a:gd name="T25" fmla="*/ 94 h 688"/>
                <a:gd name="T26" fmla="*/ 1201 w 1212"/>
                <a:gd name="T27" fmla="*/ 97 h 688"/>
                <a:gd name="T28" fmla="*/ 1169 w 1212"/>
                <a:gd name="T29" fmla="*/ 94 h 688"/>
                <a:gd name="T30" fmla="*/ 1118 w 1212"/>
                <a:gd name="T31" fmla="*/ 81 h 688"/>
                <a:gd name="T32" fmla="*/ 1086 w 1212"/>
                <a:gd name="T33" fmla="*/ 71 h 688"/>
                <a:gd name="T34" fmla="*/ 948 w 1212"/>
                <a:gd name="T35" fmla="*/ 46 h 688"/>
                <a:gd name="T36" fmla="*/ 791 w 1212"/>
                <a:gd name="T37" fmla="*/ 43 h 688"/>
                <a:gd name="T38" fmla="*/ 625 w 1212"/>
                <a:gd name="T39" fmla="*/ 64 h 688"/>
                <a:gd name="T40" fmla="*/ 469 w 1212"/>
                <a:gd name="T41" fmla="*/ 119 h 688"/>
                <a:gd name="T42" fmla="*/ 332 w 1212"/>
                <a:gd name="T43" fmla="*/ 205 h 688"/>
                <a:gd name="T44" fmla="*/ 278 w 1212"/>
                <a:gd name="T45" fmla="*/ 256 h 688"/>
                <a:gd name="T46" fmla="*/ 193 w 1212"/>
                <a:gd name="T47" fmla="*/ 344 h 688"/>
                <a:gd name="T48" fmla="*/ 140 w 1212"/>
                <a:gd name="T49" fmla="*/ 417 h 688"/>
                <a:gd name="T50" fmla="*/ 106 w 1212"/>
                <a:gd name="T51" fmla="*/ 483 h 688"/>
                <a:gd name="T52" fmla="*/ 83 w 1212"/>
                <a:gd name="T53" fmla="*/ 544 h 688"/>
                <a:gd name="T54" fmla="*/ 73 w 1212"/>
                <a:gd name="T55" fmla="*/ 573 h 688"/>
                <a:gd name="T56" fmla="*/ 48 w 1212"/>
                <a:gd name="T57" fmla="*/ 638 h 688"/>
                <a:gd name="T58" fmla="*/ 25 w 1212"/>
                <a:gd name="T59" fmla="*/ 674 h 688"/>
                <a:gd name="T60" fmla="*/ 9 w 1212"/>
                <a:gd name="T61" fmla="*/ 687 h 688"/>
                <a:gd name="T62" fmla="*/ 2 w 1212"/>
                <a:gd name="T63" fmla="*/ 677 h 688"/>
                <a:gd name="T64" fmla="*/ 2 w 1212"/>
                <a:gd name="T65" fmla="*/ 645 h 6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2"/>
                <a:gd name="T100" fmla="*/ 0 h 688"/>
                <a:gd name="T101" fmla="*/ 1212 w 1212"/>
                <a:gd name="T102" fmla="*/ 688 h 6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2" h="688">
                  <a:moveTo>
                    <a:pt x="2" y="645"/>
                  </a:moveTo>
                  <a:lnTo>
                    <a:pt x="41" y="518"/>
                  </a:lnTo>
                  <a:lnTo>
                    <a:pt x="96" y="407"/>
                  </a:lnTo>
                  <a:lnTo>
                    <a:pt x="159" y="308"/>
                  </a:lnTo>
                  <a:lnTo>
                    <a:pt x="233" y="224"/>
                  </a:lnTo>
                  <a:lnTo>
                    <a:pt x="317" y="154"/>
                  </a:lnTo>
                  <a:lnTo>
                    <a:pt x="408" y="97"/>
                  </a:lnTo>
                  <a:lnTo>
                    <a:pt x="504" y="53"/>
                  </a:lnTo>
                  <a:lnTo>
                    <a:pt x="606" y="24"/>
                  </a:lnTo>
                  <a:lnTo>
                    <a:pt x="711" y="5"/>
                  </a:lnTo>
                  <a:lnTo>
                    <a:pt x="817" y="0"/>
                  </a:lnTo>
                  <a:lnTo>
                    <a:pt x="867" y="0"/>
                  </a:lnTo>
                  <a:lnTo>
                    <a:pt x="916" y="3"/>
                  </a:lnTo>
                  <a:lnTo>
                    <a:pt x="962" y="7"/>
                  </a:lnTo>
                  <a:lnTo>
                    <a:pt x="1005" y="12"/>
                  </a:lnTo>
                  <a:lnTo>
                    <a:pt x="1044" y="20"/>
                  </a:lnTo>
                  <a:lnTo>
                    <a:pt x="1080" y="26"/>
                  </a:lnTo>
                  <a:lnTo>
                    <a:pt x="1114" y="37"/>
                  </a:lnTo>
                  <a:lnTo>
                    <a:pt x="1143" y="48"/>
                  </a:lnTo>
                  <a:lnTo>
                    <a:pt x="1169" y="60"/>
                  </a:lnTo>
                  <a:lnTo>
                    <a:pt x="1190" y="73"/>
                  </a:lnTo>
                  <a:lnTo>
                    <a:pt x="1203" y="81"/>
                  </a:lnTo>
                  <a:lnTo>
                    <a:pt x="1211" y="90"/>
                  </a:lnTo>
                  <a:lnTo>
                    <a:pt x="1211" y="94"/>
                  </a:lnTo>
                  <a:lnTo>
                    <a:pt x="1208" y="96"/>
                  </a:lnTo>
                  <a:lnTo>
                    <a:pt x="1201" y="97"/>
                  </a:lnTo>
                  <a:lnTo>
                    <a:pt x="1187" y="96"/>
                  </a:lnTo>
                  <a:lnTo>
                    <a:pt x="1169" y="94"/>
                  </a:lnTo>
                  <a:lnTo>
                    <a:pt x="1148" y="87"/>
                  </a:lnTo>
                  <a:lnTo>
                    <a:pt x="1118" y="81"/>
                  </a:lnTo>
                  <a:lnTo>
                    <a:pt x="1086" y="71"/>
                  </a:lnTo>
                  <a:lnTo>
                    <a:pt x="1019" y="56"/>
                  </a:lnTo>
                  <a:lnTo>
                    <a:pt x="948" y="46"/>
                  </a:lnTo>
                  <a:lnTo>
                    <a:pt x="872" y="41"/>
                  </a:lnTo>
                  <a:lnTo>
                    <a:pt x="791" y="43"/>
                  </a:lnTo>
                  <a:lnTo>
                    <a:pt x="709" y="51"/>
                  </a:lnTo>
                  <a:lnTo>
                    <a:pt x="625" y="64"/>
                  </a:lnTo>
                  <a:lnTo>
                    <a:pt x="545" y="87"/>
                  </a:lnTo>
                  <a:lnTo>
                    <a:pt x="469" y="119"/>
                  </a:lnTo>
                  <a:lnTo>
                    <a:pt x="398" y="157"/>
                  </a:lnTo>
                  <a:lnTo>
                    <a:pt x="332" y="205"/>
                  </a:lnTo>
                  <a:lnTo>
                    <a:pt x="278" y="256"/>
                  </a:lnTo>
                  <a:lnTo>
                    <a:pt x="230" y="300"/>
                  </a:lnTo>
                  <a:lnTo>
                    <a:pt x="193" y="344"/>
                  </a:lnTo>
                  <a:lnTo>
                    <a:pt x="163" y="382"/>
                  </a:lnTo>
                  <a:lnTo>
                    <a:pt x="140" y="417"/>
                  </a:lnTo>
                  <a:lnTo>
                    <a:pt x="122" y="451"/>
                  </a:lnTo>
                  <a:lnTo>
                    <a:pt x="106" y="483"/>
                  </a:lnTo>
                  <a:lnTo>
                    <a:pt x="94" y="514"/>
                  </a:lnTo>
                  <a:lnTo>
                    <a:pt x="83" y="544"/>
                  </a:lnTo>
                  <a:lnTo>
                    <a:pt x="73" y="573"/>
                  </a:lnTo>
                  <a:lnTo>
                    <a:pt x="60" y="610"/>
                  </a:lnTo>
                  <a:lnTo>
                    <a:pt x="48" y="638"/>
                  </a:lnTo>
                  <a:lnTo>
                    <a:pt x="35" y="659"/>
                  </a:lnTo>
                  <a:lnTo>
                    <a:pt x="25" y="674"/>
                  </a:lnTo>
                  <a:lnTo>
                    <a:pt x="16" y="684"/>
                  </a:lnTo>
                  <a:lnTo>
                    <a:pt x="9" y="687"/>
                  </a:lnTo>
                  <a:lnTo>
                    <a:pt x="3" y="684"/>
                  </a:lnTo>
                  <a:lnTo>
                    <a:pt x="2" y="677"/>
                  </a:lnTo>
                  <a:lnTo>
                    <a:pt x="0" y="663"/>
                  </a:lnTo>
                  <a:lnTo>
                    <a:pt x="2" y="645"/>
                  </a:lnTo>
                </a:path>
              </a:pathLst>
            </a:custGeom>
            <a:solidFill>
              <a:srgbClr val="FFF18B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9" name="Freeform 306"/>
            <p:cNvSpPr>
              <a:spLocks/>
            </p:cNvSpPr>
            <p:nvPr/>
          </p:nvSpPr>
          <p:spPr bwMode="auto">
            <a:xfrm>
              <a:off x="2089" y="1312"/>
              <a:ext cx="1190" cy="671"/>
            </a:xfrm>
            <a:custGeom>
              <a:avLst/>
              <a:gdLst>
                <a:gd name="T0" fmla="*/ 45 w 1190"/>
                <a:gd name="T1" fmla="*/ 506 h 671"/>
                <a:gd name="T2" fmla="*/ 164 w 1190"/>
                <a:gd name="T3" fmla="*/ 299 h 671"/>
                <a:gd name="T4" fmla="*/ 321 w 1190"/>
                <a:gd name="T5" fmla="*/ 149 h 671"/>
                <a:gd name="T6" fmla="*/ 505 w 1190"/>
                <a:gd name="T7" fmla="*/ 52 h 671"/>
                <a:gd name="T8" fmla="*/ 706 w 1190"/>
                <a:gd name="T9" fmla="*/ 6 h 671"/>
                <a:gd name="T10" fmla="*/ 809 w 1190"/>
                <a:gd name="T11" fmla="*/ 0 h 671"/>
                <a:gd name="T12" fmla="*/ 906 w 1190"/>
                <a:gd name="T13" fmla="*/ 4 h 671"/>
                <a:gd name="T14" fmla="*/ 993 w 1190"/>
                <a:gd name="T15" fmla="*/ 13 h 671"/>
                <a:gd name="T16" fmla="*/ 1066 w 1190"/>
                <a:gd name="T17" fmla="*/ 25 h 671"/>
                <a:gd name="T18" fmla="*/ 1125 w 1190"/>
                <a:gd name="T19" fmla="*/ 42 h 671"/>
                <a:gd name="T20" fmla="*/ 1168 w 1190"/>
                <a:gd name="T21" fmla="*/ 63 h 671"/>
                <a:gd name="T22" fmla="*/ 1180 w 1190"/>
                <a:gd name="T23" fmla="*/ 72 h 671"/>
                <a:gd name="T24" fmla="*/ 1189 w 1190"/>
                <a:gd name="T25" fmla="*/ 82 h 671"/>
                <a:gd name="T26" fmla="*/ 1178 w 1190"/>
                <a:gd name="T27" fmla="*/ 84 h 671"/>
                <a:gd name="T28" fmla="*/ 1149 w 1190"/>
                <a:gd name="T29" fmla="*/ 80 h 671"/>
                <a:gd name="T30" fmla="*/ 1102 w 1190"/>
                <a:gd name="T31" fmla="*/ 68 h 671"/>
                <a:gd name="T32" fmla="*/ 1073 w 1190"/>
                <a:gd name="T33" fmla="*/ 59 h 671"/>
                <a:gd name="T34" fmla="*/ 938 w 1190"/>
                <a:gd name="T35" fmla="*/ 36 h 671"/>
                <a:gd name="T36" fmla="*/ 782 w 1190"/>
                <a:gd name="T37" fmla="*/ 34 h 671"/>
                <a:gd name="T38" fmla="*/ 618 w 1190"/>
                <a:gd name="T39" fmla="*/ 57 h 671"/>
                <a:gd name="T40" fmla="*/ 461 w 1190"/>
                <a:gd name="T41" fmla="*/ 110 h 671"/>
                <a:gd name="T42" fmla="*/ 324 w 1190"/>
                <a:gd name="T43" fmla="*/ 195 h 671"/>
                <a:gd name="T44" fmla="*/ 268 w 1190"/>
                <a:gd name="T45" fmla="*/ 246 h 671"/>
                <a:gd name="T46" fmla="*/ 183 w 1190"/>
                <a:gd name="T47" fmla="*/ 335 h 671"/>
                <a:gd name="T48" fmla="*/ 130 w 1190"/>
                <a:gd name="T49" fmla="*/ 409 h 671"/>
                <a:gd name="T50" fmla="*/ 96 w 1190"/>
                <a:gd name="T51" fmla="*/ 471 h 671"/>
                <a:gd name="T52" fmla="*/ 73 w 1190"/>
                <a:gd name="T53" fmla="*/ 531 h 671"/>
                <a:gd name="T54" fmla="*/ 65 w 1190"/>
                <a:gd name="T55" fmla="*/ 558 h 671"/>
                <a:gd name="T56" fmla="*/ 40 w 1190"/>
                <a:gd name="T57" fmla="*/ 621 h 671"/>
                <a:gd name="T58" fmla="*/ 19 w 1190"/>
                <a:gd name="T59" fmla="*/ 657 h 671"/>
                <a:gd name="T60" fmla="*/ 4 w 1190"/>
                <a:gd name="T61" fmla="*/ 670 h 671"/>
                <a:gd name="T62" fmla="*/ 0 w 1190"/>
                <a:gd name="T63" fmla="*/ 658 h 671"/>
                <a:gd name="T64" fmla="*/ 2 w 1190"/>
                <a:gd name="T65" fmla="*/ 630 h 6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90"/>
                <a:gd name="T100" fmla="*/ 0 h 671"/>
                <a:gd name="T101" fmla="*/ 1190 w 1190"/>
                <a:gd name="T102" fmla="*/ 671 h 67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90" h="671">
                  <a:moveTo>
                    <a:pt x="2" y="630"/>
                  </a:moveTo>
                  <a:lnTo>
                    <a:pt x="45" y="506"/>
                  </a:lnTo>
                  <a:lnTo>
                    <a:pt x="98" y="393"/>
                  </a:lnTo>
                  <a:lnTo>
                    <a:pt x="164" y="299"/>
                  </a:lnTo>
                  <a:lnTo>
                    <a:pt x="238" y="217"/>
                  </a:lnTo>
                  <a:lnTo>
                    <a:pt x="321" y="149"/>
                  </a:lnTo>
                  <a:lnTo>
                    <a:pt x="411" y="95"/>
                  </a:lnTo>
                  <a:lnTo>
                    <a:pt x="505" y="52"/>
                  </a:lnTo>
                  <a:lnTo>
                    <a:pt x="604" y="25"/>
                  </a:lnTo>
                  <a:lnTo>
                    <a:pt x="706" y="6"/>
                  </a:lnTo>
                  <a:lnTo>
                    <a:pt x="809" y="0"/>
                  </a:lnTo>
                  <a:lnTo>
                    <a:pt x="857" y="2"/>
                  </a:lnTo>
                  <a:lnTo>
                    <a:pt x="906" y="4"/>
                  </a:lnTo>
                  <a:lnTo>
                    <a:pt x="950" y="6"/>
                  </a:lnTo>
                  <a:lnTo>
                    <a:pt x="993" y="13"/>
                  </a:lnTo>
                  <a:lnTo>
                    <a:pt x="1030" y="19"/>
                  </a:lnTo>
                  <a:lnTo>
                    <a:pt x="1066" y="25"/>
                  </a:lnTo>
                  <a:lnTo>
                    <a:pt x="1098" y="34"/>
                  </a:lnTo>
                  <a:lnTo>
                    <a:pt x="1125" y="42"/>
                  </a:lnTo>
                  <a:lnTo>
                    <a:pt x="1149" y="52"/>
                  </a:lnTo>
                  <a:lnTo>
                    <a:pt x="1168" y="63"/>
                  </a:lnTo>
                  <a:lnTo>
                    <a:pt x="1180" y="72"/>
                  </a:lnTo>
                  <a:lnTo>
                    <a:pt x="1186" y="78"/>
                  </a:lnTo>
                  <a:lnTo>
                    <a:pt x="1189" y="82"/>
                  </a:lnTo>
                  <a:lnTo>
                    <a:pt x="1184" y="84"/>
                  </a:lnTo>
                  <a:lnTo>
                    <a:pt x="1178" y="84"/>
                  </a:lnTo>
                  <a:lnTo>
                    <a:pt x="1165" y="82"/>
                  </a:lnTo>
                  <a:lnTo>
                    <a:pt x="1149" y="80"/>
                  </a:lnTo>
                  <a:lnTo>
                    <a:pt x="1127" y="73"/>
                  </a:lnTo>
                  <a:lnTo>
                    <a:pt x="1102" y="68"/>
                  </a:lnTo>
                  <a:lnTo>
                    <a:pt x="1073" y="59"/>
                  </a:lnTo>
                  <a:lnTo>
                    <a:pt x="1007" y="45"/>
                  </a:lnTo>
                  <a:lnTo>
                    <a:pt x="938" y="36"/>
                  </a:lnTo>
                  <a:lnTo>
                    <a:pt x="860" y="31"/>
                  </a:lnTo>
                  <a:lnTo>
                    <a:pt x="782" y="34"/>
                  </a:lnTo>
                  <a:lnTo>
                    <a:pt x="699" y="42"/>
                  </a:lnTo>
                  <a:lnTo>
                    <a:pt x="618" y="57"/>
                  </a:lnTo>
                  <a:lnTo>
                    <a:pt x="537" y="78"/>
                  </a:lnTo>
                  <a:lnTo>
                    <a:pt x="461" y="110"/>
                  </a:lnTo>
                  <a:lnTo>
                    <a:pt x="390" y="147"/>
                  </a:lnTo>
                  <a:lnTo>
                    <a:pt x="324" y="195"/>
                  </a:lnTo>
                  <a:lnTo>
                    <a:pt x="268" y="246"/>
                  </a:lnTo>
                  <a:lnTo>
                    <a:pt x="223" y="292"/>
                  </a:lnTo>
                  <a:lnTo>
                    <a:pt x="183" y="335"/>
                  </a:lnTo>
                  <a:lnTo>
                    <a:pt x="153" y="372"/>
                  </a:lnTo>
                  <a:lnTo>
                    <a:pt x="130" y="409"/>
                  </a:lnTo>
                  <a:lnTo>
                    <a:pt x="112" y="442"/>
                  </a:lnTo>
                  <a:lnTo>
                    <a:pt x="96" y="471"/>
                  </a:lnTo>
                  <a:lnTo>
                    <a:pt x="84" y="501"/>
                  </a:lnTo>
                  <a:lnTo>
                    <a:pt x="73" y="531"/>
                  </a:lnTo>
                  <a:lnTo>
                    <a:pt x="65" y="558"/>
                  </a:lnTo>
                  <a:lnTo>
                    <a:pt x="52" y="594"/>
                  </a:lnTo>
                  <a:lnTo>
                    <a:pt x="40" y="621"/>
                  </a:lnTo>
                  <a:lnTo>
                    <a:pt x="29" y="642"/>
                  </a:lnTo>
                  <a:lnTo>
                    <a:pt x="19" y="657"/>
                  </a:lnTo>
                  <a:lnTo>
                    <a:pt x="10" y="665"/>
                  </a:lnTo>
                  <a:lnTo>
                    <a:pt x="4" y="670"/>
                  </a:lnTo>
                  <a:lnTo>
                    <a:pt x="0" y="667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2" y="630"/>
                  </a:lnTo>
                </a:path>
              </a:pathLst>
            </a:custGeom>
            <a:solidFill>
              <a:srgbClr val="FFF395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0" name="Freeform 307"/>
            <p:cNvSpPr>
              <a:spLocks/>
            </p:cNvSpPr>
            <p:nvPr/>
          </p:nvSpPr>
          <p:spPr bwMode="auto">
            <a:xfrm>
              <a:off x="2093" y="1314"/>
              <a:ext cx="1167" cy="651"/>
            </a:xfrm>
            <a:custGeom>
              <a:avLst/>
              <a:gdLst>
                <a:gd name="T0" fmla="*/ 48 w 1167"/>
                <a:gd name="T1" fmla="*/ 489 h 651"/>
                <a:gd name="T2" fmla="*/ 170 w 1167"/>
                <a:gd name="T3" fmla="*/ 287 h 651"/>
                <a:gd name="T4" fmla="*/ 326 w 1167"/>
                <a:gd name="T5" fmla="*/ 142 h 651"/>
                <a:gd name="T6" fmla="*/ 508 w 1167"/>
                <a:gd name="T7" fmla="*/ 48 h 651"/>
                <a:gd name="T8" fmla="*/ 704 w 1167"/>
                <a:gd name="T9" fmla="*/ 4 h 651"/>
                <a:gd name="T10" fmla="*/ 803 w 1167"/>
                <a:gd name="T11" fmla="*/ 0 h 651"/>
                <a:gd name="T12" fmla="*/ 897 w 1167"/>
                <a:gd name="T13" fmla="*/ 2 h 651"/>
                <a:gd name="T14" fmla="*/ 982 w 1167"/>
                <a:gd name="T15" fmla="*/ 8 h 651"/>
                <a:gd name="T16" fmla="*/ 1053 w 1167"/>
                <a:gd name="T17" fmla="*/ 20 h 651"/>
                <a:gd name="T18" fmla="*/ 1108 w 1167"/>
                <a:gd name="T19" fmla="*/ 34 h 651"/>
                <a:gd name="T20" fmla="*/ 1148 w 1167"/>
                <a:gd name="T21" fmla="*/ 50 h 651"/>
                <a:gd name="T22" fmla="*/ 1159 w 1167"/>
                <a:gd name="T23" fmla="*/ 59 h 651"/>
                <a:gd name="T24" fmla="*/ 1166 w 1167"/>
                <a:gd name="T25" fmla="*/ 68 h 651"/>
                <a:gd name="T26" fmla="*/ 1155 w 1167"/>
                <a:gd name="T27" fmla="*/ 68 h 651"/>
                <a:gd name="T28" fmla="*/ 1129 w 1167"/>
                <a:gd name="T29" fmla="*/ 63 h 651"/>
                <a:gd name="T30" fmla="*/ 1087 w 1167"/>
                <a:gd name="T31" fmla="*/ 52 h 651"/>
                <a:gd name="T32" fmla="*/ 1060 w 1167"/>
                <a:gd name="T33" fmla="*/ 44 h 651"/>
                <a:gd name="T34" fmla="*/ 927 w 1167"/>
                <a:gd name="T35" fmla="*/ 20 h 651"/>
                <a:gd name="T36" fmla="*/ 771 w 1167"/>
                <a:gd name="T37" fmla="*/ 20 h 651"/>
                <a:gd name="T38" fmla="*/ 609 w 1167"/>
                <a:gd name="T39" fmla="*/ 44 h 651"/>
                <a:gd name="T40" fmla="*/ 453 w 1167"/>
                <a:gd name="T41" fmla="*/ 96 h 651"/>
                <a:gd name="T42" fmla="*/ 316 w 1167"/>
                <a:gd name="T43" fmla="*/ 183 h 651"/>
                <a:gd name="T44" fmla="*/ 261 w 1167"/>
                <a:gd name="T45" fmla="*/ 234 h 651"/>
                <a:gd name="T46" fmla="*/ 177 w 1167"/>
                <a:gd name="T47" fmla="*/ 320 h 651"/>
                <a:gd name="T48" fmla="*/ 122 w 1167"/>
                <a:gd name="T49" fmla="*/ 396 h 651"/>
                <a:gd name="T50" fmla="*/ 89 w 1167"/>
                <a:gd name="T51" fmla="*/ 460 h 651"/>
                <a:gd name="T52" fmla="*/ 67 w 1167"/>
                <a:gd name="T53" fmla="*/ 514 h 651"/>
                <a:gd name="T54" fmla="*/ 57 w 1167"/>
                <a:gd name="T55" fmla="*/ 539 h 651"/>
                <a:gd name="T56" fmla="*/ 34 w 1167"/>
                <a:gd name="T57" fmla="*/ 601 h 651"/>
                <a:gd name="T58" fmla="*/ 15 w 1167"/>
                <a:gd name="T59" fmla="*/ 636 h 651"/>
                <a:gd name="T60" fmla="*/ 4 w 1167"/>
                <a:gd name="T61" fmla="*/ 650 h 651"/>
                <a:gd name="T62" fmla="*/ 0 w 1167"/>
                <a:gd name="T63" fmla="*/ 638 h 651"/>
                <a:gd name="T64" fmla="*/ 4 w 1167"/>
                <a:gd name="T65" fmla="*/ 611 h 6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7"/>
                <a:gd name="T100" fmla="*/ 0 h 651"/>
                <a:gd name="T101" fmla="*/ 1167 w 1167"/>
                <a:gd name="T102" fmla="*/ 651 h 6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7" h="651">
                  <a:moveTo>
                    <a:pt x="4" y="611"/>
                  </a:moveTo>
                  <a:lnTo>
                    <a:pt x="48" y="489"/>
                  </a:lnTo>
                  <a:lnTo>
                    <a:pt x="103" y="380"/>
                  </a:lnTo>
                  <a:lnTo>
                    <a:pt x="170" y="287"/>
                  </a:lnTo>
                  <a:lnTo>
                    <a:pt x="244" y="207"/>
                  </a:lnTo>
                  <a:lnTo>
                    <a:pt x="326" y="142"/>
                  </a:lnTo>
                  <a:lnTo>
                    <a:pt x="415" y="89"/>
                  </a:lnTo>
                  <a:lnTo>
                    <a:pt x="508" y="48"/>
                  </a:lnTo>
                  <a:lnTo>
                    <a:pt x="605" y="20"/>
                  </a:lnTo>
                  <a:lnTo>
                    <a:pt x="704" y="4"/>
                  </a:lnTo>
                  <a:lnTo>
                    <a:pt x="803" y="0"/>
                  </a:lnTo>
                  <a:lnTo>
                    <a:pt x="851" y="0"/>
                  </a:lnTo>
                  <a:lnTo>
                    <a:pt x="897" y="2"/>
                  </a:lnTo>
                  <a:lnTo>
                    <a:pt x="942" y="4"/>
                  </a:lnTo>
                  <a:lnTo>
                    <a:pt x="982" y="8"/>
                  </a:lnTo>
                  <a:lnTo>
                    <a:pt x="1020" y="15"/>
                  </a:lnTo>
                  <a:lnTo>
                    <a:pt x="1053" y="20"/>
                  </a:lnTo>
                  <a:lnTo>
                    <a:pt x="1083" y="27"/>
                  </a:lnTo>
                  <a:lnTo>
                    <a:pt x="1108" y="34"/>
                  </a:lnTo>
                  <a:lnTo>
                    <a:pt x="1131" y="42"/>
                  </a:lnTo>
                  <a:lnTo>
                    <a:pt x="1148" y="50"/>
                  </a:lnTo>
                  <a:lnTo>
                    <a:pt x="1159" y="59"/>
                  </a:lnTo>
                  <a:lnTo>
                    <a:pt x="1163" y="63"/>
                  </a:lnTo>
                  <a:lnTo>
                    <a:pt x="1166" y="68"/>
                  </a:lnTo>
                  <a:lnTo>
                    <a:pt x="1163" y="68"/>
                  </a:lnTo>
                  <a:lnTo>
                    <a:pt x="1155" y="68"/>
                  </a:lnTo>
                  <a:lnTo>
                    <a:pt x="1145" y="68"/>
                  </a:lnTo>
                  <a:lnTo>
                    <a:pt x="1129" y="63"/>
                  </a:lnTo>
                  <a:lnTo>
                    <a:pt x="1111" y="59"/>
                  </a:lnTo>
                  <a:lnTo>
                    <a:pt x="1087" y="52"/>
                  </a:lnTo>
                  <a:lnTo>
                    <a:pt x="1060" y="44"/>
                  </a:lnTo>
                  <a:lnTo>
                    <a:pt x="996" y="31"/>
                  </a:lnTo>
                  <a:lnTo>
                    <a:pt x="927" y="20"/>
                  </a:lnTo>
                  <a:lnTo>
                    <a:pt x="851" y="18"/>
                  </a:lnTo>
                  <a:lnTo>
                    <a:pt x="771" y="20"/>
                  </a:lnTo>
                  <a:lnTo>
                    <a:pt x="691" y="29"/>
                  </a:lnTo>
                  <a:lnTo>
                    <a:pt x="609" y="44"/>
                  </a:lnTo>
                  <a:lnTo>
                    <a:pt x="529" y="68"/>
                  </a:lnTo>
                  <a:lnTo>
                    <a:pt x="453" y="96"/>
                  </a:lnTo>
                  <a:lnTo>
                    <a:pt x="381" y="137"/>
                  </a:lnTo>
                  <a:lnTo>
                    <a:pt x="316" y="183"/>
                  </a:lnTo>
                  <a:lnTo>
                    <a:pt x="261" y="234"/>
                  </a:lnTo>
                  <a:lnTo>
                    <a:pt x="215" y="280"/>
                  </a:lnTo>
                  <a:lnTo>
                    <a:pt x="177" y="320"/>
                  </a:lnTo>
                  <a:lnTo>
                    <a:pt x="145" y="361"/>
                  </a:lnTo>
                  <a:lnTo>
                    <a:pt x="122" y="396"/>
                  </a:lnTo>
                  <a:lnTo>
                    <a:pt x="103" y="428"/>
                  </a:lnTo>
                  <a:lnTo>
                    <a:pt x="89" y="460"/>
                  </a:lnTo>
                  <a:lnTo>
                    <a:pt x="75" y="486"/>
                  </a:lnTo>
                  <a:lnTo>
                    <a:pt x="67" y="514"/>
                  </a:lnTo>
                  <a:lnTo>
                    <a:pt x="57" y="539"/>
                  </a:lnTo>
                  <a:lnTo>
                    <a:pt x="44" y="576"/>
                  </a:lnTo>
                  <a:lnTo>
                    <a:pt x="34" y="601"/>
                  </a:lnTo>
                  <a:lnTo>
                    <a:pt x="23" y="622"/>
                  </a:lnTo>
                  <a:lnTo>
                    <a:pt x="15" y="636"/>
                  </a:lnTo>
                  <a:lnTo>
                    <a:pt x="8" y="645"/>
                  </a:lnTo>
                  <a:lnTo>
                    <a:pt x="4" y="650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4" y="611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1" name="Freeform 308"/>
            <p:cNvSpPr>
              <a:spLocks/>
            </p:cNvSpPr>
            <p:nvPr/>
          </p:nvSpPr>
          <p:spPr bwMode="auto">
            <a:xfrm>
              <a:off x="2097" y="1318"/>
              <a:ext cx="1145" cy="628"/>
            </a:xfrm>
            <a:custGeom>
              <a:avLst/>
              <a:gdLst>
                <a:gd name="T0" fmla="*/ 50 w 1145"/>
                <a:gd name="T1" fmla="*/ 473 h 628"/>
                <a:gd name="T2" fmla="*/ 174 w 1145"/>
                <a:gd name="T3" fmla="*/ 275 h 628"/>
                <a:gd name="T4" fmla="*/ 333 w 1145"/>
                <a:gd name="T5" fmla="*/ 135 h 628"/>
                <a:gd name="T6" fmla="*/ 510 w 1145"/>
                <a:gd name="T7" fmla="*/ 46 h 628"/>
                <a:gd name="T8" fmla="*/ 701 w 1145"/>
                <a:gd name="T9" fmla="*/ 4 h 628"/>
                <a:gd name="T10" fmla="*/ 796 w 1145"/>
                <a:gd name="T11" fmla="*/ 0 h 628"/>
                <a:gd name="T12" fmla="*/ 889 w 1145"/>
                <a:gd name="T13" fmla="*/ 2 h 628"/>
                <a:gd name="T14" fmla="*/ 971 w 1145"/>
                <a:gd name="T15" fmla="*/ 8 h 628"/>
                <a:gd name="T16" fmla="*/ 1039 w 1145"/>
                <a:gd name="T17" fmla="*/ 16 h 628"/>
                <a:gd name="T18" fmla="*/ 1093 w 1145"/>
                <a:gd name="T19" fmla="*/ 29 h 628"/>
                <a:gd name="T20" fmla="*/ 1127 w 1145"/>
                <a:gd name="T21" fmla="*/ 41 h 628"/>
                <a:gd name="T22" fmla="*/ 1138 w 1145"/>
                <a:gd name="T23" fmla="*/ 48 h 628"/>
                <a:gd name="T24" fmla="*/ 1144 w 1145"/>
                <a:gd name="T25" fmla="*/ 54 h 628"/>
                <a:gd name="T26" fmla="*/ 1134 w 1145"/>
                <a:gd name="T27" fmla="*/ 54 h 628"/>
                <a:gd name="T28" fmla="*/ 1108 w 1145"/>
                <a:gd name="T29" fmla="*/ 48 h 628"/>
                <a:gd name="T30" fmla="*/ 1070 w 1145"/>
                <a:gd name="T31" fmla="*/ 40 h 628"/>
                <a:gd name="T32" fmla="*/ 1047 w 1145"/>
                <a:gd name="T33" fmla="*/ 31 h 628"/>
                <a:gd name="T34" fmla="*/ 916 w 1145"/>
                <a:gd name="T35" fmla="*/ 10 h 628"/>
                <a:gd name="T36" fmla="*/ 763 w 1145"/>
                <a:gd name="T37" fmla="*/ 8 h 628"/>
                <a:gd name="T38" fmla="*/ 602 w 1145"/>
                <a:gd name="T39" fmla="*/ 34 h 628"/>
                <a:gd name="T40" fmla="*/ 444 w 1145"/>
                <a:gd name="T41" fmla="*/ 86 h 628"/>
                <a:gd name="T42" fmla="*/ 310 w 1145"/>
                <a:gd name="T43" fmla="*/ 172 h 628"/>
                <a:gd name="T44" fmla="*/ 253 w 1145"/>
                <a:gd name="T45" fmla="*/ 222 h 628"/>
                <a:gd name="T46" fmla="*/ 168 w 1145"/>
                <a:gd name="T47" fmla="*/ 310 h 628"/>
                <a:gd name="T48" fmla="*/ 113 w 1145"/>
                <a:gd name="T49" fmla="*/ 383 h 628"/>
                <a:gd name="T50" fmla="*/ 80 w 1145"/>
                <a:gd name="T51" fmla="*/ 445 h 628"/>
                <a:gd name="T52" fmla="*/ 59 w 1145"/>
                <a:gd name="T53" fmla="*/ 498 h 628"/>
                <a:gd name="T54" fmla="*/ 50 w 1145"/>
                <a:gd name="T55" fmla="*/ 521 h 628"/>
                <a:gd name="T56" fmla="*/ 27 w 1145"/>
                <a:gd name="T57" fmla="*/ 581 h 628"/>
                <a:gd name="T58" fmla="*/ 11 w 1145"/>
                <a:gd name="T59" fmla="*/ 616 h 628"/>
                <a:gd name="T60" fmla="*/ 0 w 1145"/>
                <a:gd name="T61" fmla="*/ 627 h 628"/>
                <a:gd name="T62" fmla="*/ 0 w 1145"/>
                <a:gd name="T63" fmla="*/ 618 h 628"/>
                <a:gd name="T64" fmla="*/ 4 w 1145"/>
                <a:gd name="T65" fmla="*/ 592 h 6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45"/>
                <a:gd name="T100" fmla="*/ 0 h 628"/>
                <a:gd name="T101" fmla="*/ 1145 w 1145"/>
                <a:gd name="T102" fmla="*/ 628 h 6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45" h="628">
                  <a:moveTo>
                    <a:pt x="4" y="592"/>
                  </a:moveTo>
                  <a:lnTo>
                    <a:pt x="50" y="473"/>
                  </a:lnTo>
                  <a:lnTo>
                    <a:pt x="107" y="365"/>
                  </a:lnTo>
                  <a:lnTo>
                    <a:pt x="174" y="275"/>
                  </a:lnTo>
                  <a:lnTo>
                    <a:pt x="250" y="197"/>
                  </a:lnTo>
                  <a:lnTo>
                    <a:pt x="333" y="135"/>
                  </a:lnTo>
                  <a:lnTo>
                    <a:pt x="419" y="84"/>
                  </a:lnTo>
                  <a:lnTo>
                    <a:pt x="510" y="46"/>
                  </a:lnTo>
                  <a:lnTo>
                    <a:pt x="605" y="20"/>
                  </a:lnTo>
                  <a:lnTo>
                    <a:pt x="701" y="4"/>
                  </a:lnTo>
                  <a:lnTo>
                    <a:pt x="796" y="0"/>
                  </a:lnTo>
                  <a:lnTo>
                    <a:pt x="842" y="0"/>
                  </a:lnTo>
                  <a:lnTo>
                    <a:pt x="889" y="2"/>
                  </a:lnTo>
                  <a:lnTo>
                    <a:pt x="931" y="4"/>
                  </a:lnTo>
                  <a:lnTo>
                    <a:pt x="971" y="8"/>
                  </a:lnTo>
                  <a:lnTo>
                    <a:pt x="1007" y="13"/>
                  </a:lnTo>
                  <a:lnTo>
                    <a:pt x="1039" y="16"/>
                  </a:lnTo>
                  <a:lnTo>
                    <a:pt x="1068" y="23"/>
                  </a:lnTo>
                  <a:lnTo>
                    <a:pt x="1093" y="29"/>
                  </a:lnTo>
                  <a:lnTo>
                    <a:pt x="1113" y="36"/>
                  </a:lnTo>
                  <a:lnTo>
                    <a:pt x="1127" y="41"/>
                  </a:lnTo>
                  <a:lnTo>
                    <a:pt x="1138" y="48"/>
                  </a:lnTo>
                  <a:lnTo>
                    <a:pt x="1141" y="52"/>
                  </a:lnTo>
                  <a:lnTo>
                    <a:pt x="1144" y="54"/>
                  </a:lnTo>
                  <a:lnTo>
                    <a:pt x="1140" y="54"/>
                  </a:lnTo>
                  <a:lnTo>
                    <a:pt x="1134" y="54"/>
                  </a:lnTo>
                  <a:lnTo>
                    <a:pt x="1123" y="52"/>
                  </a:lnTo>
                  <a:lnTo>
                    <a:pt x="1108" y="48"/>
                  </a:lnTo>
                  <a:lnTo>
                    <a:pt x="1091" y="43"/>
                  </a:lnTo>
                  <a:lnTo>
                    <a:pt x="1070" y="40"/>
                  </a:lnTo>
                  <a:lnTo>
                    <a:pt x="1047" y="31"/>
                  </a:lnTo>
                  <a:lnTo>
                    <a:pt x="986" y="18"/>
                  </a:lnTo>
                  <a:lnTo>
                    <a:pt x="916" y="10"/>
                  </a:lnTo>
                  <a:lnTo>
                    <a:pt x="842" y="8"/>
                  </a:lnTo>
                  <a:lnTo>
                    <a:pt x="763" y="8"/>
                  </a:lnTo>
                  <a:lnTo>
                    <a:pt x="683" y="18"/>
                  </a:lnTo>
                  <a:lnTo>
                    <a:pt x="602" y="34"/>
                  </a:lnTo>
                  <a:lnTo>
                    <a:pt x="522" y="57"/>
                  </a:lnTo>
                  <a:lnTo>
                    <a:pt x="444" y="86"/>
                  </a:lnTo>
                  <a:lnTo>
                    <a:pt x="372" y="126"/>
                  </a:lnTo>
                  <a:lnTo>
                    <a:pt x="310" y="172"/>
                  </a:lnTo>
                  <a:lnTo>
                    <a:pt x="253" y="222"/>
                  </a:lnTo>
                  <a:lnTo>
                    <a:pt x="206" y="269"/>
                  </a:lnTo>
                  <a:lnTo>
                    <a:pt x="168" y="310"/>
                  </a:lnTo>
                  <a:lnTo>
                    <a:pt x="137" y="349"/>
                  </a:lnTo>
                  <a:lnTo>
                    <a:pt x="113" y="383"/>
                  </a:lnTo>
                  <a:lnTo>
                    <a:pt x="94" y="416"/>
                  </a:lnTo>
                  <a:lnTo>
                    <a:pt x="80" y="445"/>
                  </a:lnTo>
                  <a:lnTo>
                    <a:pt x="67" y="473"/>
                  </a:lnTo>
                  <a:lnTo>
                    <a:pt x="59" y="498"/>
                  </a:lnTo>
                  <a:lnTo>
                    <a:pt x="50" y="521"/>
                  </a:lnTo>
                  <a:lnTo>
                    <a:pt x="37" y="554"/>
                  </a:lnTo>
                  <a:lnTo>
                    <a:pt x="27" y="581"/>
                  </a:lnTo>
                  <a:lnTo>
                    <a:pt x="16" y="601"/>
                  </a:lnTo>
                  <a:lnTo>
                    <a:pt x="11" y="616"/>
                  </a:lnTo>
                  <a:lnTo>
                    <a:pt x="4" y="624"/>
                  </a:lnTo>
                  <a:lnTo>
                    <a:pt x="0" y="627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2" y="607"/>
                  </a:lnTo>
                  <a:lnTo>
                    <a:pt x="4" y="592"/>
                  </a:lnTo>
                </a:path>
              </a:pathLst>
            </a:custGeom>
            <a:solidFill>
              <a:srgbClr val="FFF7A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2" name="Freeform 309"/>
            <p:cNvSpPr>
              <a:spLocks/>
            </p:cNvSpPr>
            <p:nvPr/>
          </p:nvSpPr>
          <p:spPr bwMode="auto">
            <a:xfrm>
              <a:off x="2019" y="1955"/>
              <a:ext cx="195" cy="170"/>
            </a:xfrm>
            <a:custGeom>
              <a:avLst/>
              <a:gdLst>
                <a:gd name="T0" fmla="*/ 94 w 195"/>
                <a:gd name="T1" fmla="*/ 118 h 170"/>
                <a:gd name="T2" fmla="*/ 154 w 195"/>
                <a:gd name="T3" fmla="*/ 127 h 170"/>
                <a:gd name="T4" fmla="*/ 160 w 195"/>
                <a:gd name="T5" fmla="*/ 90 h 170"/>
                <a:gd name="T6" fmla="*/ 160 w 195"/>
                <a:gd name="T7" fmla="*/ 90 h 170"/>
                <a:gd name="T8" fmla="*/ 160 w 195"/>
                <a:gd name="T9" fmla="*/ 74 h 170"/>
                <a:gd name="T10" fmla="*/ 152 w 195"/>
                <a:gd name="T11" fmla="*/ 61 h 170"/>
                <a:gd name="T12" fmla="*/ 139 w 195"/>
                <a:gd name="T13" fmla="*/ 50 h 170"/>
                <a:gd name="T14" fmla="*/ 124 w 195"/>
                <a:gd name="T15" fmla="*/ 44 h 170"/>
                <a:gd name="T16" fmla="*/ 105 w 195"/>
                <a:gd name="T17" fmla="*/ 39 h 170"/>
                <a:gd name="T18" fmla="*/ 105 w 195"/>
                <a:gd name="T19" fmla="*/ 39 h 170"/>
                <a:gd name="T20" fmla="*/ 78 w 195"/>
                <a:gd name="T21" fmla="*/ 38 h 170"/>
                <a:gd name="T22" fmla="*/ 61 w 195"/>
                <a:gd name="T23" fmla="*/ 44 h 170"/>
                <a:gd name="T24" fmla="*/ 50 w 195"/>
                <a:gd name="T25" fmla="*/ 53 h 170"/>
                <a:gd name="T26" fmla="*/ 44 w 195"/>
                <a:gd name="T27" fmla="*/ 64 h 170"/>
                <a:gd name="T28" fmla="*/ 41 w 195"/>
                <a:gd name="T29" fmla="*/ 71 h 170"/>
                <a:gd name="T30" fmla="*/ 36 w 195"/>
                <a:gd name="T31" fmla="*/ 110 h 170"/>
                <a:gd name="T32" fmla="*/ 94 w 195"/>
                <a:gd name="T33" fmla="*/ 118 h 170"/>
                <a:gd name="T34" fmla="*/ 91 w 195"/>
                <a:gd name="T35" fmla="*/ 154 h 170"/>
                <a:gd name="T36" fmla="*/ 0 w 195"/>
                <a:gd name="T37" fmla="*/ 141 h 170"/>
                <a:gd name="T38" fmla="*/ 13 w 195"/>
                <a:gd name="T39" fmla="*/ 61 h 170"/>
                <a:gd name="T40" fmla="*/ 13 w 195"/>
                <a:gd name="T41" fmla="*/ 61 h 170"/>
                <a:gd name="T42" fmla="*/ 16 w 195"/>
                <a:gd name="T43" fmla="*/ 44 h 170"/>
                <a:gd name="T44" fmla="*/ 23 w 195"/>
                <a:gd name="T45" fmla="*/ 32 h 170"/>
                <a:gd name="T46" fmla="*/ 31 w 195"/>
                <a:gd name="T47" fmla="*/ 20 h 170"/>
                <a:gd name="T48" fmla="*/ 40 w 195"/>
                <a:gd name="T49" fmla="*/ 13 h 170"/>
                <a:gd name="T50" fmla="*/ 52 w 195"/>
                <a:gd name="T51" fmla="*/ 6 h 170"/>
                <a:gd name="T52" fmla="*/ 63 w 195"/>
                <a:gd name="T53" fmla="*/ 4 h 170"/>
                <a:gd name="T54" fmla="*/ 73 w 195"/>
                <a:gd name="T55" fmla="*/ 0 h 170"/>
                <a:gd name="T56" fmla="*/ 87 w 195"/>
                <a:gd name="T57" fmla="*/ 0 h 170"/>
                <a:gd name="T58" fmla="*/ 99 w 195"/>
                <a:gd name="T59" fmla="*/ 0 h 170"/>
                <a:gd name="T60" fmla="*/ 110 w 195"/>
                <a:gd name="T61" fmla="*/ 2 h 170"/>
                <a:gd name="T62" fmla="*/ 110 w 195"/>
                <a:gd name="T63" fmla="*/ 2 h 170"/>
                <a:gd name="T64" fmla="*/ 120 w 195"/>
                <a:gd name="T65" fmla="*/ 4 h 170"/>
                <a:gd name="T66" fmla="*/ 133 w 195"/>
                <a:gd name="T67" fmla="*/ 8 h 170"/>
                <a:gd name="T68" fmla="*/ 145 w 195"/>
                <a:gd name="T69" fmla="*/ 13 h 170"/>
                <a:gd name="T70" fmla="*/ 158 w 195"/>
                <a:gd name="T71" fmla="*/ 18 h 170"/>
                <a:gd name="T72" fmla="*/ 168 w 195"/>
                <a:gd name="T73" fmla="*/ 25 h 170"/>
                <a:gd name="T74" fmla="*/ 177 w 195"/>
                <a:gd name="T75" fmla="*/ 36 h 170"/>
                <a:gd name="T76" fmla="*/ 186 w 195"/>
                <a:gd name="T77" fmla="*/ 46 h 170"/>
                <a:gd name="T78" fmla="*/ 190 w 195"/>
                <a:gd name="T79" fmla="*/ 59 h 170"/>
                <a:gd name="T80" fmla="*/ 194 w 195"/>
                <a:gd name="T81" fmla="*/ 74 h 170"/>
                <a:gd name="T82" fmla="*/ 191 w 195"/>
                <a:gd name="T83" fmla="*/ 90 h 170"/>
                <a:gd name="T84" fmla="*/ 179 w 195"/>
                <a:gd name="T85" fmla="*/ 169 h 170"/>
                <a:gd name="T86" fmla="*/ 91 w 195"/>
                <a:gd name="T87" fmla="*/ 154 h 170"/>
                <a:gd name="T88" fmla="*/ 94 w 195"/>
                <a:gd name="T89" fmla="*/ 118 h 170"/>
                <a:gd name="T90" fmla="*/ 94 w 195"/>
                <a:gd name="T91" fmla="*/ 118 h 17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5"/>
                <a:gd name="T139" fmla="*/ 0 h 170"/>
                <a:gd name="T140" fmla="*/ 195 w 195"/>
                <a:gd name="T141" fmla="*/ 170 h 17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5" h="170">
                  <a:moveTo>
                    <a:pt x="94" y="118"/>
                  </a:moveTo>
                  <a:lnTo>
                    <a:pt x="154" y="127"/>
                  </a:lnTo>
                  <a:lnTo>
                    <a:pt x="160" y="90"/>
                  </a:lnTo>
                  <a:lnTo>
                    <a:pt x="160" y="74"/>
                  </a:lnTo>
                  <a:lnTo>
                    <a:pt x="152" y="61"/>
                  </a:lnTo>
                  <a:lnTo>
                    <a:pt x="139" y="50"/>
                  </a:lnTo>
                  <a:lnTo>
                    <a:pt x="124" y="44"/>
                  </a:lnTo>
                  <a:lnTo>
                    <a:pt x="105" y="39"/>
                  </a:lnTo>
                  <a:lnTo>
                    <a:pt x="78" y="38"/>
                  </a:lnTo>
                  <a:lnTo>
                    <a:pt x="61" y="44"/>
                  </a:lnTo>
                  <a:lnTo>
                    <a:pt x="50" y="53"/>
                  </a:lnTo>
                  <a:lnTo>
                    <a:pt x="44" y="64"/>
                  </a:lnTo>
                  <a:lnTo>
                    <a:pt x="41" y="71"/>
                  </a:lnTo>
                  <a:lnTo>
                    <a:pt x="36" y="110"/>
                  </a:lnTo>
                  <a:lnTo>
                    <a:pt x="94" y="118"/>
                  </a:lnTo>
                  <a:lnTo>
                    <a:pt x="91" y="154"/>
                  </a:lnTo>
                  <a:lnTo>
                    <a:pt x="0" y="141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1" y="20"/>
                  </a:lnTo>
                  <a:lnTo>
                    <a:pt x="40" y="13"/>
                  </a:lnTo>
                  <a:lnTo>
                    <a:pt x="52" y="6"/>
                  </a:lnTo>
                  <a:lnTo>
                    <a:pt x="63" y="4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99" y="0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58" y="18"/>
                  </a:lnTo>
                  <a:lnTo>
                    <a:pt x="168" y="25"/>
                  </a:lnTo>
                  <a:lnTo>
                    <a:pt x="177" y="36"/>
                  </a:lnTo>
                  <a:lnTo>
                    <a:pt x="186" y="46"/>
                  </a:lnTo>
                  <a:lnTo>
                    <a:pt x="190" y="59"/>
                  </a:lnTo>
                  <a:lnTo>
                    <a:pt x="194" y="74"/>
                  </a:lnTo>
                  <a:lnTo>
                    <a:pt x="191" y="90"/>
                  </a:lnTo>
                  <a:lnTo>
                    <a:pt x="179" y="169"/>
                  </a:lnTo>
                  <a:lnTo>
                    <a:pt x="91" y="154"/>
                  </a:lnTo>
                  <a:lnTo>
                    <a:pt x="94" y="11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3" name="Freeform 310"/>
            <p:cNvSpPr>
              <a:spLocks/>
            </p:cNvSpPr>
            <p:nvPr/>
          </p:nvSpPr>
          <p:spPr bwMode="auto">
            <a:xfrm>
              <a:off x="2068" y="1748"/>
              <a:ext cx="228" cy="194"/>
            </a:xfrm>
            <a:custGeom>
              <a:avLst/>
              <a:gdLst>
                <a:gd name="T0" fmla="*/ 42 w 228"/>
                <a:gd name="T1" fmla="*/ 96 h 194"/>
                <a:gd name="T2" fmla="*/ 63 w 228"/>
                <a:gd name="T3" fmla="*/ 53 h 194"/>
                <a:gd name="T4" fmla="*/ 75 w 228"/>
                <a:gd name="T5" fmla="*/ 39 h 194"/>
                <a:gd name="T6" fmla="*/ 88 w 228"/>
                <a:gd name="T7" fmla="*/ 37 h 194"/>
                <a:gd name="T8" fmla="*/ 94 w 228"/>
                <a:gd name="T9" fmla="*/ 39 h 194"/>
                <a:gd name="T10" fmla="*/ 107 w 228"/>
                <a:gd name="T11" fmla="*/ 50 h 194"/>
                <a:gd name="T12" fmla="*/ 109 w 228"/>
                <a:gd name="T13" fmla="*/ 66 h 194"/>
                <a:gd name="T14" fmla="*/ 88 w 228"/>
                <a:gd name="T15" fmla="*/ 117 h 194"/>
                <a:gd name="T16" fmla="*/ 48 w 228"/>
                <a:gd name="T17" fmla="*/ 140 h 194"/>
                <a:gd name="T18" fmla="*/ 178 w 228"/>
                <a:gd name="T19" fmla="*/ 159 h 194"/>
                <a:gd name="T20" fmla="*/ 132 w 228"/>
                <a:gd name="T21" fmla="*/ 94 h 194"/>
                <a:gd name="T22" fmla="*/ 139 w 228"/>
                <a:gd name="T23" fmla="*/ 81 h 194"/>
                <a:gd name="T24" fmla="*/ 153 w 228"/>
                <a:gd name="T25" fmla="*/ 73 h 194"/>
                <a:gd name="T26" fmla="*/ 174 w 228"/>
                <a:gd name="T27" fmla="*/ 81 h 194"/>
                <a:gd name="T28" fmla="*/ 183 w 228"/>
                <a:gd name="T29" fmla="*/ 85 h 194"/>
                <a:gd name="T30" fmla="*/ 197 w 228"/>
                <a:gd name="T31" fmla="*/ 89 h 194"/>
                <a:gd name="T32" fmla="*/ 210 w 228"/>
                <a:gd name="T33" fmla="*/ 92 h 194"/>
                <a:gd name="T34" fmla="*/ 222 w 228"/>
                <a:gd name="T35" fmla="*/ 51 h 194"/>
                <a:gd name="T36" fmla="*/ 218 w 228"/>
                <a:gd name="T37" fmla="*/ 53 h 194"/>
                <a:gd name="T38" fmla="*/ 208 w 228"/>
                <a:gd name="T39" fmla="*/ 53 h 194"/>
                <a:gd name="T40" fmla="*/ 187 w 228"/>
                <a:gd name="T41" fmla="*/ 43 h 194"/>
                <a:gd name="T42" fmla="*/ 169 w 228"/>
                <a:gd name="T43" fmla="*/ 39 h 194"/>
                <a:gd name="T44" fmla="*/ 149 w 228"/>
                <a:gd name="T45" fmla="*/ 37 h 194"/>
                <a:gd name="T46" fmla="*/ 134 w 228"/>
                <a:gd name="T47" fmla="*/ 48 h 194"/>
                <a:gd name="T48" fmla="*/ 134 w 228"/>
                <a:gd name="T49" fmla="*/ 35 h 194"/>
                <a:gd name="T50" fmla="*/ 123 w 228"/>
                <a:gd name="T51" fmla="*/ 16 h 194"/>
                <a:gd name="T52" fmla="*/ 107 w 228"/>
                <a:gd name="T53" fmla="*/ 3 h 194"/>
                <a:gd name="T54" fmla="*/ 103 w 228"/>
                <a:gd name="T55" fmla="*/ 2 h 194"/>
                <a:gd name="T56" fmla="*/ 88 w 228"/>
                <a:gd name="T57" fmla="*/ 0 h 194"/>
                <a:gd name="T58" fmla="*/ 73 w 228"/>
                <a:gd name="T59" fmla="*/ 0 h 194"/>
                <a:gd name="T60" fmla="*/ 59 w 228"/>
                <a:gd name="T61" fmla="*/ 7 h 194"/>
                <a:gd name="T62" fmla="*/ 42 w 228"/>
                <a:gd name="T63" fmla="*/ 23 h 194"/>
                <a:gd name="T64" fmla="*/ 0 w 228"/>
                <a:gd name="T65" fmla="*/ 117 h 194"/>
                <a:gd name="T66" fmla="*/ 63 w 228"/>
                <a:gd name="T67" fmla="*/ 106 h 1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8"/>
                <a:gd name="T103" fmla="*/ 0 h 194"/>
                <a:gd name="T104" fmla="*/ 228 w 228"/>
                <a:gd name="T105" fmla="*/ 194 h 1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8" h="194">
                  <a:moveTo>
                    <a:pt x="63" y="106"/>
                  </a:moveTo>
                  <a:lnTo>
                    <a:pt x="42" y="96"/>
                  </a:lnTo>
                  <a:lnTo>
                    <a:pt x="63" y="53"/>
                  </a:lnTo>
                  <a:lnTo>
                    <a:pt x="66" y="43"/>
                  </a:lnTo>
                  <a:lnTo>
                    <a:pt x="75" y="39"/>
                  </a:lnTo>
                  <a:lnTo>
                    <a:pt x="82" y="37"/>
                  </a:lnTo>
                  <a:lnTo>
                    <a:pt x="88" y="37"/>
                  </a:lnTo>
                  <a:lnTo>
                    <a:pt x="94" y="39"/>
                  </a:lnTo>
                  <a:lnTo>
                    <a:pt x="103" y="43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09" y="66"/>
                  </a:lnTo>
                  <a:lnTo>
                    <a:pt x="105" y="76"/>
                  </a:lnTo>
                  <a:lnTo>
                    <a:pt x="88" y="117"/>
                  </a:lnTo>
                  <a:lnTo>
                    <a:pt x="63" y="106"/>
                  </a:lnTo>
                  <a:lnTo>
                    <a:pt x="48" y="140"/>
                  </a:lnTo>
                  <a:lnTo>
                    <a:pt x="164" y="193"/>
                  </a:lnTo>
                  <a:lnTo>
                    <a:pt x="178" y="159"/>
                  </a:lnTo>
                  <a:lnTo>
                    <a:pt x="116" y="129"/>
                  </a:lnTo>
                  <a:lnTo>
                    <a:pt x="132" y="94"/>
                  </a:lnTo>
                  <a:lnTo>
                    <a:pt x="139" y="81"/>
                  </a:lnTo>
                  <a:lnTo>
                    <a:pt x="144" y="75"/>
                  </a:lnTo>
                  <a:lnTo>
                    <a:pt x="153" y="73"/>
                  </a:lnTo>
                  <a:lnTo>
                    <a:pt x="162" y="75"/>
                  </a:lnTo>
                  <a:lnTo>
                    <a:pt x="174" y="81"/>
                  </a:lnTo>
                  <a:lnTo>
                    <a:pt x="183" y="85"/>
                  </a:lnTo>
                  <a:lnTo>
                    <a:pt x="191" y="87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0" y="92"/>
                  </a:lnTo>
                  <a:lnTo>
                    <a:pt x="227" y="53"/>
                  </a:lnTo>
                  <a:lnTo>
                    <a:pt x="222" y="51"/>
                  </a:lnTo>
                  <a:lnTo>
                    <a:pt x="218" y="53"/>
                  </a:lnTo>
                  <a:lnTo>
                    <a:pt x="214" y="53"/>
                  </a:lnTo>
                  <a:lnTo>
                    <a:pt x="208" y="53"/>
                  </a:lnTo>
                  <a:lnTo>
                    <a:pt x="199" y="50"/>
                  </a:lnTo>
                  <a:lnTo>
                    <a:pt x="187" y="43"/>
                  </a:lnTo>
                  <a:lnTo>
                    <a:pt x="169" y="39"/>
                  </a:lnTo>
                  <a:lnTo>
                    <a:pt x="157" y="35"/>
                  </a:lnTo>
                  <a:lnTo>
                    <a:pt x="149" y="37"/>
                  </a:lnTo>
                  <a:lnTo>
                    <a:pt x="141" y="41"/>
                  </a:lnTo>
                  <a:lnTo>
                    <a:pt x="134" y="48"/>
                  </a:lnTo>
                  <a:lnTo>
                    <a:pt x="134" y="35"/>
                  </a:lnTo>
                  <a:lnTo>
                    <a:pt x="130" y="27"/>
                  </a:lnTo>
                  <a:lnTo>
                    <a:pt x="123" y="16"/>
                  </a:lnTo>
                  <a:lnTo>
                    <a:pt x="117" y="9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5" y="3"/>
                  </a:lnTo>
                  <a:lnTo>
                    <a:pt x="59" y="7"/>
                  </a:lnTo>
                  <a:lnTo>
                    <a:pt x="50" y="14"/>
                  </a:lnTo>
                  <a:lnTo>
                    <a:pt x="42" y="23"/>
                  </a:lnTo>
                  <a:lnTo>
                    <a:pt x="38" y="35"/>
                  </a:lnTo>
                  <a:lnTo>
                    <a:pt x="0" y="117"/>
                  </a:lnTo>
                  <a:lnTo>
                    <a:pt x="48" y="140"/>
                  </a:lnTo>
                  <a:lnTo>
                    <a:pt x="63" y="106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4" name="Freeform 311"/>
            <p:cNvSpPr>
              <a:spLocks/>
            </p:cNvSpPr>
            <p:nvPr/>
          </p:nvSpPr>
          <p:spPr bwMode="auto">
            <a:xfrm>
              <a:off x="2200" y="1559"/>
              <a:ext cx="190" cy="190"/>
            </a:xfrm>
            <a:custGeom>
              <a:avLst/>
              <a:gdLst>
                <a:gd name="T0" fmla="*/ 136 w 190"/>
                <a:gd name="T1" fmla="*/ 66 h 190"/>
                <a:gd name="T2" fmla="*/ 149 w 190"/>
                <a:gd name="T3" fmla="*/ 85 h 190"/>
                <a:gd name="T4" fmla="*/ 153 w 190"/>
                <a:gd name="T5" fmla="*/ 101 h 190"/>
                <a:gd name="T6" fmla="*/ 151 w 190"/>
                <a:gd name="T7" fmla="*/ 117 h 190"/>
                <a:gd name="T8" fmla="*/ 145 w 190"/>
                <a:gd name="T9" fmla="*/ 129 h 190"/>
                <a:gd name="T10" fmla="*/ 142 w 190"/>
                <a:gd name="T11" fmla="*/ 135 h 190"/>
                <a:gd name="T12" fmla="*/ 132 w 190"/>
                <a:gd name="T13" fmla="*/ 143 h 190"/>
                <a:gd name="T14" fmla="*/ 119 w 190"/>
                <a:gd name="T15" fmla="*/ 150 h 190"/>
                <a:gd name="T16" fmla="*/ 103 w 190"/>
                <a:gd name="T17" fmla="*/ 152 h 190"/>
                <a:gd name="T18" fmla="*/ 84 w 190"/>
                <a:gd name="T19" fmla="*/ 145 h 190"/>
                <a:gd name="T20" fmla="*/ 62 w 190"/>
                <a:gd name="T21" fmla="*/ 131 h 190"/>
                <a:gd name="T22" fmla="*/ 52 w 190"/>
                <a:gd name="T23" fmla="*/ 122 h 190"/>
                <a:gd name="T24" fmla="*/ 37 w 190"/>
                <a:gd name="T25" fmla="*/ 103 h 190"/>
                <a:gd name="T26" fmla="*/ 34 w 190"/>
                <a:gd name="T27" fmla="*/ 87 h 190"/>
                <a:gd name="T28" fmla="*/ 35 w 190"/>
                <a:gd name="T29" fmla="*/ 69 h 190"/>
                <a:gd name="T30" fmla="*/ 41 w 190"/>
                <a:gd name="T31" fmla="*/ 59 h 190"/>
                <a:gd name="T32" fmla="*/ 46 w 190"/>
                <a:gd name="T33" fmla="*/ 53 h 190"/>
                <a:gd name="T34" fmla="*/ 54 w 190"/>
                <a:gd name="T35" fmla="*/ 44 h 190"/>
                <a:gd name="T36" fmla="*/ 67 w 190"/>
                <a:gd name="T37" fmla="*/ 38 h 190"/>
                <a:gd name="T38" fmla="*/ 84 w 190"/>
                <a:gd name="T39" fmla="*/ 36 h 190"/>
                <a:gd name="T40" fmla="*/ 103 w 190"/>
                <a:gd name="T41" fmla="*/ 43 h 190"/>
                <a:gd name="T42" fmla="*/ 126 w 190"/>
                <a:gd name="T43" fmla="*/ 55 h 190"/>
                <a:gd name="T44" fmla="*/ 149 w 190"/>
                <a:gd name="T45" fmla="*/ 25 h 190"/>
                <a:gd name="T46" fmla="*/ 113 w 190"/>
                <a:gd name="T47" fmla="*/ 4 h 190"/>
                <a:gd name="T48" fmla="*/ 80 w 190"/>
                <a:gd name="T49" fmla="*/ 0 h 190"/>
                <a:gd name="T50" fmla="*/ 54 w 190"/>
                <a:gd name="T51" fmla="*/ 6 h 190"/>
                <a:gd name="T52" fmla="*/ 34 w 190"/>
                <a:gd name="T53" fmla="*/ 19 h 190"/>
                <a:gd name="T54" fmla="*/ 20 w 190"/>
                <a:gd name="T55" fmla="*/ 32 h 190"/>
                <a:gd name="T56" fmla="*/ 16 w 190"/>
                <a:gd name="T57" fmla="*/ 38 h 190"/>
                <a:gd name="T58" fmla="*/ 4 w 190"/>
                <a:gd name="T59" fmla="*/ 57 h 190"/>
                <a:gd name="T60" fmla="*/ 0 w 190"/>
                <a:gd name="T61" fmla="*/ 82 h 190"/>
                <a:gd name="T62" fmla="*/ 2 w 190"/>
                <a:gd name="T63" fmla="*/ 112 h 190"/>
                <a:gd name="T64" fmla="*/ 20 w 190"/>
                <a:gd name="T65" fmla="*/ 143 h 190"/>
                <a:gd name="T66" fmla="*/ 37 w 190"/>
                <a:gd name="T67" fmla="*/ 161 h 190"/>
                <a:gd name="T68" fmla="*/ 75 w 190"/>
                <a:gd name="T69" fmla="*/ 184 h 190"/>
                <a:gd name="T70" fmla="*/ 107 w 190"/>
                <a:gd name="T71" fmla="*/ 189 h 190"/>
                <a:gd name="T72" fmla="*/ 135 w 190"/>
                <a:gd name="T73" fmla="*/ 182 h 190"/>
                <a:gd name="T74" fmla="*/ 153 w 190"/>
                <a:gd name="T75" fmla="*/ 169 h 190"/>
                <a:gd name="T76" fmla="*/ 165 w 190"/>
                <a:gd name="T77" fmla="*/ 154 h 190"/>
                <a:gd name="T78" fmla="*/ 172 w 190"/>
                <a:gd name="T79" fmla="*/ 148 h 190"/>
                <a:gd name="T80" fmla="*/ 183 w 190"/>
                <a:gd name="T81" fmla="*/ 129 h 190"/>
                <a:gd name="T82" fmla="*/ 189 w 190"/>
                <a:gd name="T83" fmla="*/ 103 h 190"/>
                <a:gd name="T84" fmla="*/ 184 w 190"/>
                <a:gd name="T85" fmla="*/ 76 h 190"/>
                <a:gd name="T86" fmla="*/ 165 w 190"/>
                <a:gd name="T87" fmla="*/ 43 h 190"/>
                <a:gd name="T88" fmla="*/ 126 w 190"/>
                <a:gd name="T89" fmla="*/ 55 h 19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0"/>
                <a:gd name="T136" fmla="*/ 0 h 190"/>
                <a:gd name="T137" fmla="*/ 190 w 190"/>
                <a:gd name="T138" fmla="*/ 190 h 19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0" h="190">
                  <a:moveTo>
                    <a:pt x="126" y="55"/>
                  </a:moveTo>
                  <a:lnTo>
                    <a:pt x="136" y="66"/>
                  </a:lnTo>
                  <a:lnTo>
                    <a:pt x="142" y="76"/>
                  </a:lnTo>
                  <a:lnTo>
                    <a:pt x="149" y="85"/>
                  </a:lnTo>
                  <a:lnTo>
                    <a:pt x="151" y="92"/>
                  </a:lnTo>
                  <a:lnTo>
                    <a:pt x="153" y="101"/>
                  </a:lnTo>
                  <a:lnTo>
                    <a:pt x="153" y="110"/>
                  </a:lnTo>
                  <a:lnTo>
                    <a:pt x="151" y="117"/>
                  </a:lnTo>
                  <a:lnTo>
                    <a:pt x="149" y="124"/>
                  </a:lnTo>
                  <a:lnTo>
                    <a:pt x="145" y="129"/>
                  </a:lnTo>
                  <a:lnTo>
                    <a:pt x="142" y="135"/>
                  </a:lnTo>
                  <a:lnTo>
                    <a:pt x="138" y="140"/>
                  </a:lnTo>
                  <a:lnTo>
                    <a:pt x="132" y="143"/>
                  </a:lnTo>
                  <a:lnTo>
                    <a:pt x="126" y="148"/>
                  </a:lnTo>
                  <a:lnTo>
                    <a:pt x="119" y="150"/>
                  </a:lnTo>
                  <a:lnTo>
                    <a:pt x="110" y="152"/>
                  </a:lnTo>
                  <a:lnTo>
                    <a:pt x="103" y="152"/>
                  </a:lnTo>
                  <a:lnTo>
                    <a:pt x="94" y="150"/>
                  </a:lnTo>
                  <a:lnTo>
                    <a:pt x="84" y="145"/>
                  </a:lnTo>
                  <a:lnTo>
                    <a:pt x="73" y="140"/>
                  </a:lnTo>
                  <a:lnTo>
                    <a:pt x="62" y="131"/>
                  </a:lnTo>
                  <a:lnTo>
                    <a:pt x="52" y="122"/>
                  </a:lnTo>
                  <a:lnTo>
                    <a:pt x="43" y="112"/>
                  </a:lnTo>
                  <a:lnTo>
                    <a:pt x="37" y="103"/>
                  </a:lnTo>
                  <a:lnTo>
                    <a:pt x="35" y="95"/>
                  </a:lnTo>
                  <a:lnTo>
                    <a:pt x="34" y="87"/>
                  </a:lnTo>
                  <a:lnTo>
                    <a:pt x="34" y="78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1" y="59"/>
                  </a:lnTo>
                  <a:lnTo>
                    <a:pt x="46" y="53"/>
                  </a:lnTo>
                  <a:lnTo>
                    <a:pt x="50" y="48"/>
                  </a:lnTo>
                  <a:lnTo>
                    <a:pt x="54" y="44"/>
                  </a:lnTo>
                  <a:lnTo>
                    <a:pt x="60" y="40"/>
                  </a:lnTo>
                  <a:lnTo>
                    <a:pt x="67" y="38"/>
                  </a:lnTo>
                  <a:lnTo>
                    <a:pt x="75" y="36"/>
                  </a:lnTo>
                  <a:lnTo>
                    <a:pt x="84" y="36"/>
                  </a:lnTo>
                  <a:lnTo>
                    <a:pt x="92" y="38"/>
                  </a:lnTo>
                  <a:lnTo>
                    <a:pt x="103" y="43"/>
                  </a:lnTo>
                  <a:lnTo>
                    <a:pt x="113" y="46"/>
                  </a:lnTo>
                  <a:lnTo>
                    <a:pt x="126" y="55"/>
                  </a:lnTo>
                  <a:lnTo>
                    <a:pt x="149" y="25"/>
                  </a:lnTo>
                  <a:lnTo>
                    <a:pt x="130" y="13"/>
                  </a:lnTo>
                  <a:lnTo>
                    <a:pt x="113" y="4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4" y="6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16" y="38"/>
                  </a:lnTo>
                  <a:lnTo>
                    <a:pt x="9" y="46"/>
                  </a:lnTo>
                  <a:lnTo>
                    <a:pt x="4" y="57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7"/>
                  </a:lnTo>
                  <a:lnTo>
                    <a:pt x="2" y="112"/>
                  </a:lnTo>
                  <a:lnTo>
                    <a:pt x="8" y="129"/>
                  </a:lnTo>
                  <a:lnTo>
                    <a:pt x="20" y="143"/>
                  </a:lnTo>
                  <a:lnTo>
                    <a:pt x="37" y="161"/>
                  </a:lnTo>
                  <a:lnTo>
                    <a:pt x="57" y="175"/>
                  </a:lnTo>
                  <a:lnTo>
                    <a:pt x="75" y="184"/>
                  </a:lnTo>
                  <a:lnTo>
                    <a:pt x="92" y="189"/>
                  </a:lnTo>
                  <a:lnTo>
                    <a:pt x="107" y="189"/>
                  </a:lnTo>
                  <a:lnTo>
                    <a:pt x="121" y="186"/>
                  </a:lnTo>
                  <a:lnTo>
                    <a:pt x="135" y="182"/>
                  </a:lnTo>
                  <a:lnTo>
                    <a:pt x="145" y="175"/>
                  </a:lnTo>
                  <a:lnTo>
                    <a:pt x="153" y="169"/>
                  </a:lnTo>
                  <a:lnTo>
                    <a:pt x="161" y="161"/>
                  </a:lnTo>
                  <a:lnTo>
                    <a:pt x="165" y="154"/>
                  </a:lnTo>
                  <a:lnTo>
                    <a:pt x="172" y="148"/>
                  </a:lnTo>
                  <a:lnTo>
                    <a:pt x="176" y="140"/>
                  </a:lnTo>
                  <a:lnTo>
                    <a:pt x="183" y="129"/>
                  </a:lnTo>
                  <a:lnTo>
                    <a:pt x="186" y="118"/>
                  </a:lnTo>
                  <a:lnTo>
                    <a:pt x="189" y="103"/>
                  </a:lnTo>
                  <a:lnTo>
                    <a:pt x="189" y="91"/>
                  </a:lnTo>
                  <a:lnTo>
                    <a:pt x="184" y="76"/>
                  </a:lnTo>
                  <a:lnTo>
                    <a:pt x="179" y="59"/>
                  </a:lnTo>
                  <a:lnTo>
                    <a:pt x="165" y="43"/>
                  </a:lnTo>
                  <a:lnTo>
                    <a:pt x="149" y="25"/>
                  </a:lnTo>
                  <a:lnTo>
                    <a:pt x="126" y="55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5" name="Freeform 312"/>
            <p:cNvSpPr>
              <a:spLocks/>
            </p:cNvSpPr>
            <p:nvPr/>
          </p:nvSpPr>
          <p:spPr bwMode="auto">
            <a:xfrm>
              <a:off x="2335" y="1459"/>
              <a:ext cx="144" cy="167"/>
            </a:xfrm>
            <a:custGeom>
              <a:avLst/>
              <a:gdLst>
                <a:gd name="T0" fmla="*/ 143 w 144"/>
                <a:gd name="T1" fmla="*/ 142 h 167"/>
                <a:gd name="T2" fmla="*/ 113 w 144"/>
                <a:gd name="T3" fmla="*/ 166 h 167"/>
                <a:gd name="T4" fmla="*/ 0 w 144"/>
                <a:gd name="T5" fmla="*/ 23 h 167"/>
                <a:gd name="T6" fmla="*/ 28 w 144"/>
                <a:gd name="T7" fmla="*/ 0 h 167"/>
                <a:gd name="T8" fmla="*/ 143 w 144"/>
                <a:gd name="T9" fmla="*/ 142 h 167"/>
                <a:gd name="T10" fmla="*/ 143 w 144"/>
                <a:gd name="T11" fmla="*/ 142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167"/>
                <a:gd name="T20" fmla="*/ 144 w 144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167">
                  <a:moveTo>
                    <a:pt x="143" y="142"/>
                  </a:moveTo>
                  <a:lnTo>
                    <a:pt x="113" y="166"/>
                  </a:lnTo>
                  <a:lnTo>
                    <a:pt x="0" y="23"/>
                  </a:lnTo>
                  <a:lnTo>
                    <a:pt x="28" y="0"/>
                  </a:lnTo>
                  <a:lnTo>
                    <a:pt x="143" y="14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6" name="Freeform 313"/>
            <p:cNvSpPr>
              <a:spLocks/>
            </p:cNvSpPr>
            <p:nvPr/>
          </p:nvSpPr>
          <p:spPr bwMode="auto">
            <a:xfrm>
              <a:off x="2412" y="1352"/>
              <a:ext cx="170" cy="204"/>
            </a:xfrm>
            <a:custGeom>
              <a:avLst/>
              <a:gdLst>
                <a:gd name="T0" fmla="*/ 169 w 170"/>
                <a:gd name="T1" fmla="*/ 184 h 204"/>
                <a:gd name="T2" fmla="*/ 134 w 170"/>
                <a:gd name="T3" fmla="*/ 203 h 204"/>
                <a:gd name="T4" fmla="*/ 63 w 170"/>
                <a:gd name="T5" fmla="*/ 73 h 204"/>
                <a:gd name="T6" fmla="*/ 15 w 170"/>
                <a:gd name="T7" fmla="*/ 98 h 204"/>
                <a:gd name="T8" fmla="*/ 0 w 170"/>
                <a:gd name="T9" fmla="*/ 71 h 204"/>
                <a:gd name="T10" fmla="*/ 128 w 170"/>
                <a:gd name="T11" fmla="*/ 0 h 204"/>
                <a:gd name="T12" fmla="*/ 145 w 170"/>
                <a:gd name="T13" fmla="*/ 27 h 204"/>
                <a:gd name="T14" fmla="*/ 97 w 170"/>
                <a:gd name="T15" fmla="*/ 54 h 204"/>
                <a:gd name="T16" fmla="*/ 169 w 170"/>
                <a:gd name="T17" fmla="*/ 184 h 204"/>
                <a:gd name="T18" fmla="*/ 169 w 170"/>
                <a:gd name="T19" fmla="*/ 184 h 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0"/>
                <a:gd name="T31" fmla="*/ 0 h 204"/>
                <a:gd name="T32" fmla="*/ 170 w 170"/>
                <a:gd name="T33" fmla="*/ 204 h 2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0" h="204">
                  <a:moveTo>
                    <a:pt x="169" y="184"/>
                  </a:moveTo>
                  <a:lnTo>
                    <a:pt x="134" y="203"/>
                  </a:lnTo>
                  <a:lnTo>
                    <a:pt x="63" y="73"/>
                  </a:lnTo>
                  <a:lnTo>
                    <a:pt x="15" y="98"/>
                  </a:lnTo>
                  <a:lnTo>
                    <a:pt x="0" y="71"/>
                  </a:lnTo>
                  <a:lnTo>
                    <a:pt x="128" y="0"/>
                  </a:lnTo>
                  <a:lnTo>
                    <a:pt x="145" y="27"/>
                  </a:lnTo>
                  <a:lnTo>
                    <a:pt x="97" y="54"/>
                  </a:lnTo>
                  <a:lnTo>
                    <a:pt x="169" y="18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7" name="Freeform 314"/>
            <p:cNvSpPr>
              <a:spLocks/>
            </p:cNvSpPr>
            <p:nvPr/>
          </p:nvSpPr>
          <p:spPr bwMode="auto">
            <a:xfrm>
              <a:off x="2688" y="1280"/>
              <a:ext cx="168" cy="202"/>
            </a:xfrm>
            <a:custGeom>
              <a:avLst/>
              <a:gdLst>
                <a:gd name="T0" fmla="*/ 137 w 168"/>
                <a:gd name="T1" fmla="*/ 30 h 202"/>
                <a:gd name="T2" fmla="*/ 42 w 168"/>
                <a:gd name="T3" fmla="*/ 48 h 202"/>
                <a:gd name="T4" fmla="*/ 48 w 168"/>
                <a:gd name="T5" fmla="*/ 85 h 202"/>
                <a:gd name="T6" fmla="*/ 137 w 168"/>
                <a:gd name="T7" fmla="*/ 71 h 202"/>
                <a:gd name="T8" fmla="*/ 141 w 168"/>
                <a:gd name="T9" fmla="*/ 103 h 202"/>
                <a:gd name="T10" fmla="*/ 54 w 168"/>
                <a:gd name="T11" fmla="*/ 117 h 202"/>
                <a:gd name="T12" fmla="*/ 63 w 168"/>
                <a:gd name="T13" fmla="*/ 163 h 202"/>
                <a:gd name="T14" fmla="*/ 160 w 168"/>
                <a:gd name="T15" fmla="*/ 147 h 202"/>
                <a:gd name="T16" fmla="*/ 167 w 168"/>
                <a:gd name="T17" fmla="*/ 177 h 202"/>
                <a:gd name="T18" fmla="*/ 29 w 168"/>
                <a:gd name="T19" fmla="*/ 201 h 202"/>
                <a:gd name="T20" fmla="*/ 0 w 168"/>
                <a:gd name="T21" fmla="*/ 23 h 202"/>
                <a:gd name="T22" fmla="*/ 132 w 168"/>
                <a:gd name="T23" fmla="*/ 0 h 202"/>
                <a:gd name="T24" fmla="*/ 137 w 168"/>
                <a:gd name="T25" fmla="*/ 30 h 202"/>
                <a:gd name="T26" fmla="*/ 137 w 168"/>
                <a:gd name="T27" fmla="*/ 30 h 2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8"/>
                <a:gd name="T43" fmla="*/ 0 h 202"/>
                <a:gd name="T44" fmla="*/ 168 w 168"/>
                <a:gd name="T45" fmla="*/ 202 h 20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8" h="202">
                  <a:moveTo>
                    <a:pt x="137" y="30"/>
                  </a:moveTo>
                  <a:lnTo>
                    <a:pt x="42" y="48"/>
                  </a:lnTo>
                  <a:lnTo>
                    <a:pt x="48" y="85"/>
                  </a:lnTo>
                  <a:lnTo>
                    <a:pt x="137" y="71"/>
                  </a:lnTo>
                  <a:lnTo>
                    <a:pt x="141" y="103"/>
                  </a:lnTo>
                  <a:lnTo>
                    <a:pt x="54" y="117"/>
                  </a:lnTo>
                  <a:lnTo>
                    <a:pt x="63" y="163"/>
                  </a:lnTo>
                  <a:lnTo>
                    <a:pt x="160" y="147"/>
                  </a:lnTo>
                  <a:lnTo>
                    <a:pt x="167" y="177"/>
                  </a:lnTo>
                  <a:lnTo>
                    <a:pt x="29" y="201"/>
                  </a:lnTo>
                  <a:lnTo>
                    <a:pt x="0" y="23"/>
                  </a:lnTo>
                  <a:lnTo>
                    <a:pt x="132" y="0"/>
                  </a:lnTo>
                  <a:lnTo>
                    <a:pt x="137" y="3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8" name="Freeform 315"/>
            <p:cNvSpPr>
              <a:spLocks/>
            </p:cNvSpPr>
            <p:nvPr/>
          </p:nvSpPr>
          <p:spPr bwMode="auto">
            <a:xfrm>
              <a:off x="2887" y="1275"/>
              <a:ext cx="152" cy="191"/>
            </a:xfrm>
            <a:custGeom>
              <a:avLst/>
              <a:gdLst>
                <a:gd name="T0" fmla="*/ 82 w 152"/>
                <a:gd name="T1" fmla="*/ 190 h 191"/>
                <a:gd name="T2" fmla="*/ 45 w 152"/>
                <a:gd name="T3" fmla="*/ 185 h 191"/>
                <a:gd name="T4" fmla="*/ 55 w 152"/>
                <a:gd name="T5" fmla="*/ 37 h 191"/>
                <a:gd name="T6" fmla="*/ 0 w 152"/>
                <a:gd name="T7" fmla="*/ 34 h 191"/>
                <a:gd name="T8" fmla="*/ 2 w 152"/>
                <a:gd name="T9" fmla="*/ 0 h 191"/>
                <a:gd name="T10" fmla="*/ 151 w 152"/>
                <a:gd name="T11" fmla="*/ 12 h 191"/>
                <a:gd name="T12" fmla="*/ 148 w 152"/>
                <a:gd name="T13" fmla="*/ 44 h 191"/>
                <a:gd name="T14" fmla="*/ 93 w 152"/>
                <a:gd name="T15" fmla="*/ 39 h 191"/>
                <a:gd name="T16" fmla="*/ 82 w 152"/>
                <a:gd name="T17" fmla="*/ 190 h 191"/>
                <a:gd name="T18" fmla="*/ 82 w 152"/>
                <a:gd name="T19" fmla="*/ 190 h 1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2"/>
                <a:gd name="T31" fmla="*/ 0 h 191"/>
                <a:gd name="T32" fmla="*/ 152 w 152"/>
                <a:gd name="T33" fmla="*/ 191 h 1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2" h="191">
                  <a:moveTo>
                    <a:pt x="82" y="190"/>
                  </a:moveTo>
                  <a:lnTo>
                    <a:pt x="45" y="185"/>
                  </a:lnTo>
                  <a:lnTo>
                    <a:pt x="55" y="37"/>
                  </a:lnTo>
                  <a:lnTo>
                    <a:pt x="0" y="34"/>
                  </a:lnTo>
                  <a:lnTo>
                    <a:pt x="2" y="0"/>
                  </a:lnTo>
                  <a:lnTo>
                    <a:pt x="151" y="12"/>
                  </a:lnTo>
                  <a:lnTo>
                    <a:pt x="148" y="44"/>
                  </a:lnTo>
                  <a:lnTo>
                    <a:pt x="93" y="39"/>
                  </a:lnTo>
                  <a:lnTo>
                    <a:pt x="82" y="19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9" name="Freeform 316"/>
            <p:cNvSpPr>
              <a:spLocks/>
            </p:cNvSpPr>
            <p:nvPr/>
          </p:nvSpPr>
          <p:spPr bwMode="auto">
            <a:xfrm>
              <a:off x="3103" y="1346"/>
              <a:ext cx="176" cy="211"/>
            </a:xfrm>
            <a:custGeom>
              <a:avLst/>
              <a:gdLst>
                <a:gd name="T0" fmla="*/ 110 w 176"/>
                <a:gd name="T1" fmla="*/ 78 h 211"/>
                <a:gd name="T2" fmla="*/ 136 w 176"/>
                <a:gd name="T3" fmla="*/ 46 h 211"/>
                <a:gd name="T4" fmla="*/ 136 w 176"/>
                <a:gd name="T5" fmla="*/ 46 h 211"/>
                <a:gd name="T6" fmla="*/ 128 w 176"/>
                <a:gd name="T7" fmla="*/ 122 h 211"/>
                <a:gd name="T8" fmla="*/ 85 w 176"/>
                <a:gd name="T9" fmla="*/ 103 h 211"/>
                <a:gd name="T10" fmla="*/ 110 w 176"/>
                <a:gd name="T11" fmla="*/ 78 h 211"/>
                <a:gd name="T12" fmla="*/ 82 w 176"/>
                <a:gd name="T13" fmla="*/ 54 h 211"/>
                <a:gd name="T14" fmla="*/ 0 w 176"/>
                <a:gd name="T15" fmla="*/ 140 h 211"/>
                <a:gd name="T16" fmla="*/ 37 w 176"/>
                <a:gd name="T17" fmla="*/ 158 h 211"/>
                <a:gd name="T18" fmla="*/ 64 w 176"/>
                <a:gd name="T19" fmla="*/ 128 h 211"/>
                <a:gd name="T20" fmla="*/ 124 w 176"/>
                <a:gd name="T21" fmla="*/ 156 h 211"/>
                <a:gd name="T22" fmla="*/ 119 w 176"/>
                <a:gd name="T23" fmla="*/ 193 h 211"/>
                <a:gd name="T24" fmla="*/ 158 w 176"/>
                <a:gd name="T25" fmla="*/ 210 h 211"/>
                <a:gd name="T26" fmla="*/ 175 w 176"/>
                <a:gd name="T27" fmla="*/ 18 h 211"/>
                <a:gd name="T28" fmla="*/ 133 w 176"/>
                <a:gd name="T29" fmla="*/ 0 h 211"/>
                <a:gd name="T30" fmla="*/ 82 w 176"/>
                <a:gd name="T31" fmla="*/ 54 h 211"/>
                <a:gd name="T32" fmla="*/ 110 w 176"/>
                <a:gd name="T33" fmla="*/ 78 h 211"/>
                <a:gd name="T34" fmla="*/ 110 w 176"/>
                <a:gd name="T35" fmla="*/ 78 h 2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"/>
                <a:gd name="T55" fmla="*/ 0 h 211"/>
                <a:gd name="T56" fmla="*/ 176 w 176"/>
                <a:gd name="T57" fmla="*/ 211 h 21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" h="211">
                  <a:moveTo>
                    <a:pt x="110" y="78"/>
                  </a:moveTo>
                  <a:lnTo>
                    <a:pt x="136" y="46"/>
                  </a:lnTo>
                  <a:lnTo>
                    <a:pt x="128" y="122"/>
                  </a:lnTo>
                  <a:lnTo>
                    <a:pt x="85" y="103"/>
                  </a:lnTo>
                  <a:lnTo>
                    <a:pt x="110" y="78"/>
                  </a:lnTo>
                  <a:lnTo>
                    <a:pt x="82" y="54"/>
                  </a:lnTo>
                  <a:lnTo>
                    <a:pt x="0" y="140"/>
                  </a:lnTo>
                  <a:lnTo>
                    <a:pt x="37" y="158"/>
                  </a:lnTo>
                  <a:lnTo>
                    <a:pt x="64" y="128"/>
                  </a:lnTo>
                  <a:lnTo>
                    <a:pt x="124" y="156"/>
                  </a:lnTo>
                  <a:lnTo>
                    <a:pt x="119" y="193"/>
                  </a:lnTo>
                  <a:lnTo>
                    <a:pt x="158" y="210"/>
                  </a:lnTo>
                  <a:lnTo>
                    <a:pt x="175" y="18"/>
                  </a:lnTo>
                  <a:lnTo>
                    <a:pt x="133" y="0"/>
                  </a:lnTo>
                  <a:lnTo>
                    <a:pt x="82" y="54"/>
                  </a:lnTo>
                  <a:lnTo>
                    <a:pt x="110" y="7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80" name="Freeform 317"/>
            <p:cNvSpPr>
              <a:spLocks/>
            </p:cNvSpPr>
            <p:nvPr/>
          </p:nvSpPr>
          <p:spPr bwMode="auto">
            <a:xfrm>
              <a:off x="3323" y="1423"/>
              <a:ext cx="191" cy="203"/>
            </a:xfrm>
            <a:custGeom>
              <a:avLst/>
              <a:gdLst>
                <a:gd name="T0" fmla="*/ 158 w 191"/>
                <a:gd name="T1" fmla="*/ 73 h 203"/>
                <a:gd name="T2" fmla="*/ 190 w 191"/>
                <a:gd name="T3" fmla="*/ 98 h 203"/>
                <a:gd name="T4" fmla="*/ 27 w 191"/>
                <a:gd name="T5" fmla="*/ 202 h 203"/>
                <a:gd name="T6" fmla="*/ 0 w 191"/>
                <a:gd name="T7" fmla="*/ 178 h 203"/>
                <a:gd name="T8" fmla="*/ 65 w 191"/>
                <a:gd name="T9" fmla="*/ 0 h 203"/>
                <a:gd name="T10" fmla="*/ 96 w 191"/>
                <a:gd name="T11" fmla="*/ 25 h 203"/>
                <a:gd name="T12" fmla="*/ 42 w 191"/>
                <a:gd name="T13" fmla="*/ 156 h 203"/>
                <a:gd name="T14" fmla="*/ 42 w 191"/>
                <a:gd name="T15" fmla="*/ 156 h 203"/>
                <a:gd name="T16" fmla="*/ 158 w 191"/>
                <a:gd name="T17" fmla="*/ 73 h 203"/>
                <a:gd name="T18" fmla="*/ 158 w 191"/>
                <a:gd name="T19" fmla="*/ 73 h 2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1"/>
                <a:gd name="T31" fmla="*/ 0 h 203"/>
                <a:gd name="T32" fmla="*/ 191 w 191"/>
                <a:gd name="T33" fmla="*/ 203 h 2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1" h="203">
                  <a:moveTo>
                    <a:pt x="158" y="73"/>
                  </a:moveTo>
                  <a:lnTo>
                    <a:pt x="190" y="98"/>
                  </a:lnTo>
                  <a:lnTo>
                    <a:pt x="27" y="202"/>
                  </a:lnTo>
                  <a:lnTo>
                    <a:pt x="0" y="178"/>
                  </a:lnTo>
                  <a:lnTo>
                    <a:pt x="65" y="0"/>
                  </a:lnTo>
                  <a:lnTo>
                    <a:pt x="96" y="25"/>
                  </a:lnTo>
                  <a:lnTo>
                    <a:pt x="42" y="156"/>
                  </a:lnTo>
                  <a:lnTo>
                    <a:pt x="158" y="73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81" name="Freeform 318"/>
            <p:cNvSpPr>
              <a:spLocks/>
            </p:cNvSpPr>
            <p:nvPr/>
          </p:nvSpPr>
          <p:spPr bwMode="auto">
            <a:xfrm>
              <a:off x="3410" y="1617"/>
              <a:ext cx="211" cy="196"/>
            </a:xfrm>
            <a:custGeom>
              <a:avLst/>
              <a:gdLst>
                <a:gd name="T0" fmla="*/ 131 w 211"/>
                <a:gd name="T1" fmla="*/ 52 h 196"/>
                <a:gd name="T2" fmla="*/ 163 w 211"/>
                <a:gd name="T3" fmla="*/ 41 h 196"/>
                <a:gd name="T4" fmla="*/ 163 w 211"/>
                <a:gd name="T5" fmla="*/ 41 h 196"/>
                <a:gd name="T6" fmla="*/ 119 w 211"/>
                <a:gd name="T7" fmla="*/ 102 h 196"/>
                <a:gd name="T8" fmla="*/ 92 w 211"/>
                <a:gd name="T9" fmla="*/ 66 h 196"/>
                <a:gd name="T10" fmla="*/ 131 w 211"/>
                <a:gd name="T11" fmla="*/ 52 h 196"/>
                <a:gd name="T12" fmla="*/ 117 w 211"/>
                <a:gd name="T13" fmla="*/ 20 h 196"/>
                <a:gd name="T14" fmla="*/ 0 w 211"/>
                <a:gd name="T15" fmla="*/ 56 h 196"/>
                <a:gd name="T16" fmla="*/ 23 w 211"/>
                <a:gd name="T17" fmla="*/ 87 h 196"/>
                <a:gd name="T18" fmla="*/ 62 w 211"/>
                <a:gd name="T19" fmla="*/ 75 h 196"/>
                <a:gd name="T20" fmla="*/ 101 w 211"/>
                <a:gd name="T21" fmla="*/ 130 h 196"/>
                <a:gd name="T22" fmla="*/ 80 w 211"/>
                <a:gd name="T23" fmla="*/ 161 h 196"/>
                <a:gd name="T24" fmla="*/ 103 w 211"/>
                <a:gd name="T25" fmla="*/ 195 h 196"/>
                <a:gd name="T26" fmla="*/ 210 w 211"/>
                <a:gd name="T27" fmla="*/ 35 h 196"/>
                <a:gd name="T28" fmla="*/ 184 w 211"/>
                <a:gd name="T29" fmla="*/ 0 h 196"/>
                <a:gd name="T30" fmla="*/ 117 w 211"/>
                <a:gd name="T31" fmla="*/ 20 h 196"/>
                <a:gd name="T32" fmla="*/ 131 w 211"/>
                <a:gd name="T33" fmla="*/ 52 h 196"/>
                <a:gd name="T34" fmla="*/ 131 w 211"/>
                <a:gd name="T35" fmla="*/ 52 h 1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1"/>
                <a:gd name="T55" fmla="*/ 0 h 196"/>
                <a:gd name="T56" fmla="*/ 211 w 211"/>
                <a:gd name="T57" fmla="*/ 196 h 1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1" h="196">
                  <a:moveTo>
                    <a:pt x="131" y="52"/>
                  </a:moveTo>
                  <a:lnTo>
                    <a:pt x="163" y="41"/>
                  </a:lnTo>
                  <a:lnTo>
                    <a:pt x="119" y="102"/>
                  </a:lnTo>
                  <a:lnTo>
                    <a:pt x="92" y="66"/>
                  </a:lnTo>
                  <a:lnTo>
                    <a:pt x="131" y="52"/>
                  </a:lnTo>
                  <a:lnTo>
                    <a:pt x="117" y="20"/>
                  </a:lnTo>
                  <a:lnTo>
                    <a:pt x="0" y="56"/>
                  </a:lnTo>
                  <a:lnTo>
                    <a:pt x="23" y="87"/>
                  </a:lnTo>
                  <a:lnTo>
                    <a:pt x="62" y="75"/>
                  </a:lnTo>
                  <a:lnTo>
                    <a:pt x="101" y="130"/>
                  </a:lnTo>
                  <a:lnTo>
                    <a:pt x="80" y="161"/>
                  </a:lnTo>
                  <a:lnTo>
                    <a:pt x="103" y="195"/>
                  </a:lnTo>
                  <a:lnTo>
                    <a:pt x="210" y="35"/>
                  </a:lnTo>
                  <a:lnTo>
                    <a:pt x="184" y="0"/>
                  </a:lnTo>
                  <a:lnTo>
                    <a:pt x="117" y="20"/>
                  </a:lnTo>
                  <a:lnTo>
                    <a:pt x="131" y="5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82" name="Freeform 319"/>
            <p:cNvSpPr>
              <a:spLocks/>
            </p:cNvSpPr>
            <p:nvPr/>
          </p:nvSpPr>
          <p:spPr bwMode="auto">
            <a:xfrm>
              <a:off x="3522" y="1771"/>
              <a:ext cx="224" cy="204"/>
            </a:xfrm>
            <a:custGeom>
              <a:avLst/>
              <a:gdLst>
                <a:gd name="T0" fmla="*/ 210 w 224"/>
                <a:gd name="T1" fmla="*/ 104 h 204"/>
                <a:gd name="T2" fmla="*/ 223 w 224"/>
                <a:gd name="T3" fmla="*/ 136 h 204"/>
                <a:gd name="T4" fmla="*/ 54 w 224"/>
                <a:gd name="T5" fmla="*/ 203 h 204"/>
                <a:gd name="T6" fmla="*/ 42 w 224"/>
                <a:gd name="T7" fmla="*/ 167 h 204"/>
                <a:gd name="T8" fmla="*/ 135 w 224"/>
                <a:gd name="T9" fmla="*/ 52 h 204"/>
                <a:gd name="T10" fmla="*/ 135 w 224"/>
                <a:gd name="T11" fmla="*/ 50 h 204"/>
                <a:gd name="T12" fmla="*/ 13 w 224"/>
                <a:gd name="T13" fmla="*/ 98 h 204"/>
                <a:gd name="T14" fmla="*/ 0 w 224"/>
                <a:gd name="T15" fmla="*/ 64 h 204"/>
                <a:gd name="T16" fmla="*/ 170 w 224"/>
                <a:gd name="T17" fmla="*/ 0 h 204"/>
                <a:gd name="T18" fmla="*/ 185 w 224"/>
                <a:gd name="T19" fmla="*/ 37 h 204"/>
                <a:gd name="T20" fmla="*/ 93 w 224"/>
                <a:gd name="T21" fmla="*/ 149 h 204"/>
                <a:gd name="T22" fmla="*/ 93 w 224"/>
                <a:gd name="T23" fmla="*/ 149 h 204"/>
                <a:gd name="T24" fmla="*/ 210 w 224"/>
                <a:gd name="T25" fmla="*/ 104 h 204"/>
                <a:gd name="T26" fmla="*/ 210 w 224"/>
                <a:gd name="T27" fmla="*/ 104 h 2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4"/>
                <a:gd name="T43" fmla="*/ 0 h 204"/>
                <a:gd name="T44" fmla="*/ 224 w 224"/>
                <a:gd name="T45" fmla="*/ 204 h 2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4" h="204">
                  <a:moveTo>
                    <a:pt x="210" y="104"/>
                  </a:moveTo>
                  <a:lnTo>
                    <a:pt x="223" y="136"/>
                  </a:lnTo>
                  <a:lnTo>
                    <a:pt x="54" y="203"/>
                  </a:lnTo>
                  <a:lnTo>
                    <a:pt x="42" y="167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" y="98"/>
                  </a:lnTo>
                  <a:lnTo>
                    <a:pt x="0" y="64"/>
                  </a:lnTo>
                  <a:lnTo>
                    <a:pt x="170" y="0"/>
                  </a:lnTo>
                  <a:lnTo>
                    <a:pt x="185" y="37"/>
                  </a:lnTo>
                  <a:lnTo>
                    <a:pt x="93" y="149"/>
                  </a:lnTo>
                  <a:lnTo>
                    <a:pt x="210" y="10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83" name="Freeform 320"/>
            <p:cNvSpPr>
              <a:spLocks/>
            </p:cNvSpPr>
            <p:nvPr/>
          </p:nvSpPr>
          <p:spPr bwMode="auto">
            <a:xfrm>
              <a:off x="3589" y="1976"/>
              <a:ext cx="192" cy="151"/>
            </a:xfrm>
            <a:custGeom>
              <a:avLst/>
              <a:gdLst>
                <a:gd name="T0" fmla="*/ 3 w 192"/>
                <a:gd name="T1" fmla="*/ 114 h 151"/>
                <a:gd name="T2" fmla="*/ 0 w 192"/>
                <a:gd name="T3" fmla="*/ 76 h 151"/>
                <a:gd name="T4" fmla="*/ 149 w 192"/>
                <a:gd name="T5" fmla="*/ 59 h 151"/>
                <a:gd name="T6" fmla="*/ 140 w 192"/>
                <a:gd name="T7" fmla="*/ 4 h 151"/>
                <a:gd name="T8" fmla="*/ 174 w 192"/>
                <a:gd name="T9" fmla="*/ 0 h 151"/>
                <a:gd name="T10" fmla="*/ 191 w 192"/>
                <a:gd name="T11" fmla="*/ 145 h 151"/>
                <a:gd name="T12" fmla="*/ 159 w 192"/>
                <a:gd name="T13" fmla="*/ 150 h 151"/>
                <a:gd name="T14" fmla="*/ 152 w 192"/>
                <a:gd name="T15" fmla="*/ 97 h 151"/>
                <a:gd name="T16" fmla="*/ 3 w 192"/>
                <a:gd name="T17" fmla="*/ 114 h 151"/>
                <a:gd name="T18" fmla="*/ 3 w 192"/>
                <a:gd name="T19" fmla="*/ 114 h 1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2"/>
                <a:gd name="T31" fmla="*/ 0 h 151"/>
                <a:gd name="T32" fmla="*/ 192 w 192"/>
                <a:gd name="T33" fmla="*/ 151 h 1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2" h="151">
                  <a:moveTo>
                    <a:pt x="3" y="114"/>
                  </a:moveTo>
                  <a:lnTo>
                    <a:pt x="0" y="76"/>
                  </a:lnTo>
                  <a:lnTo>
                    <a:pt x="149" y="59"/>
                  </a:lnTo>
                  <a:lnTo>
                    <a:pt x="140" y="4"/>
                  </a:lnTo>
                  <a:lnTo>
                    <a:pt x="174" y="0"/>
                  </a:lnTo>
                  <a:lnTo>
                    <a:pt x="191" y="145"/>
                  </a:lnTo>
                  <a:lnTo>
                    <a:pt x="159" y="150"/>
                  </a:lnTo>
                  <a:lnTo>
                    <a:pt x="152" y="97"/>
                  </a:lnTo>
                  <a:lnTo>
                    <a:pt x="3" y="11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84" name="Rectangle 321"/>
            <p:cNvSpPr>
              <a:spLocks noChangeArrowheads="1"/>
            </p:cNvSpPr>
            <p:nvPr/>
          </p:nvSpPr>
          <p:spPr bwMode="auto">
            <a:xfrm>
              <a:off x="1092" y="871"/>
              <a:ext cx="3576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887103"/>
      </p:ext>
    </p:extLst>
  </p:cSld>
  <p:clrMapOvr>
    <a:masterClrMapping/>
  </p:clrMapOvr>
  <p:transition>
    <p:pull/>
    <p:sndAc>
      <p:endSnd/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9" descr="W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5179" y="4661778"/>
            <a:ext cx="2316385" cy="160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545" y="1856677"/>
            <a:ext cx="8851564" cy="3585451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An IG Investigation / Investigative Inquiry requires a </a:t>
            </a:r>
            <a:r>
              <a:rPr lang="en-US" sz="2400" i="1" u="sng" dirty="0"/>
              <a:t>written investigative plan</a:t>
            </a:r>
            <a:r>
              <a:rPr lang="en-US" sz="2400" dirty="0"/>
              <a:t> </a:t>
            </a:r>
            <a:r>
              <a:rPr lang="en-US" sz="2000" dirty="0"/>
              <a:t>(working document / pre-decisional)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1200" dirty="0"/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2400" dirty="0"/>
              <a:t>A written investigative plan must include 3 things: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en-US" sz="1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FF0000"/>
                </a:solidFill>
                <a:latin typeface="Cooper Black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Cooper Black" pitchFamily="18" charset="0"/>
              </a:rPr>
              <a:t>W</a:t>
            </a:r>
            <a:r>
              <a:rPr lang="en-US" sz="2000" dirty="0"/>
              <a:t>itness list including </a:t>
            </a:r>
            <a:r>
              <a:rPr lang="en-US" sz="2000" i="1" dirty="0"/>
              <a:t>complainant</a:t>
            </a:r>
            <a:r>
              <a:rPr lang="en-US" sz="2000" dirty="0"/>
              <a:t>, SMEs, and subject / suspect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2200" dirty="0"/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FF0000"/>
                </a:solidFill>
                <a:latin typeface="Cooper Black" pitchFamily="18" charset="0"/>
              </a:rPr>
              <a:t>  </a:t>
            </a:r>
            <a:r>
              <a:rPr lang="en-US" sz="3000" dirty="0">
                <a:solidFill>
                  <a:srgbClr val="0000FF"/>
                </a:solidFill>
                <a:latin typeface="Cooper Black" pitchFamily="18" charset="0"/>
              </a:rPr>
              <a:t>I</a:t>
            </a:r>
            <a:r>
              <a:rPr lang="en-US" sz="2000" dirty="0"/>
              <a:t>tinerary / schedule: time, location, and sequence of Interviews </a:t>
            </a:r>
            <a:r>
              <a:rPr lang="en-US" sz="1800" dirty="0"/>
              <a:t>                                         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2200" dirty="0"/>
              <a:t>     </a:t>
            </a:r>
            <a:endParaRPr lang="en-US" sz="1000" dirty="0"/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FF0000"/>
                </a:solidFill>
                <a:latin typeface="Cooper Black" pitchFamily="18" charset="0"/>
              </a:rPr>
              <a:t>  </a:t>
            </a:r>
            <a:r>
              <a:rPr lang="en-US" sz="3000" dirty="0">
                <a:solidFill>
                  <a:srgbClr val="0000FF"/>
                </a:solidFill>
                <a:latin typeface="Cooper Black" pitchFamily="18" charset="0"/>
              </a:rPr>
              <a:t>I</a:t>
            </a:r>
            <a:r>
              <a:rPr lang="en-US" sz="2000" dirty="0"/>
              <a:t>nterrogatories / Interview Questions</a:t>
            </a:r>
          </a:p>
        </p:txBody>
      </p:sp>
      <p:sp>
        <p:nvSpPr>
          <p:cNvPr id="6758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99334" name="Group 11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9337" name="Text Box 6"/>
            <p:cNvSpPr txBox="1">
              <a:spLocks noChangeArrowheads="1"/>
            </p:cNvSpPr>
            <p:nvPr/>
          </p:nvSpPr>
          <p:spPr bwMode="auto">
            <a:xfrm>
              <a:off x="7760036" y="510571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99335" name="Rectangle 15"/>
          <p:cNvSpPr>
            <a:spLocks noChangeArrowheads="1"/>
          </p:cNvSpPr>
          <p:nvPr/>
        </p:nvSpPr>
        <p:spPr bwMode="auto">
          <a:xfrm>
            <a:off x="152400" y="6117434"/>
            <a:ext cx="7924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4-2 (II-4-3) and Template (II-4-7) / Digital Page 282 and 286</a:t>
            </a:r>
          </a:p>
        </p:txBody>
      </p:sp>
      <p:pic>
        <p:nvPicPr>
          <p:cNvPr id="2" name="Picture 2" descr="C:\Users\michael.p.warrington\AppData\Local\Microsoft\Windows\Temporary Internet Files\Content.IE5\5E9EYWSO\MC900433836[1].png">
            <a:extLst>
              <a:ext uri="{FF2B5EF4-FFF2-40B4-BE49-F238E27FC236}">
                <a16:creationId xmlns:a16="http://schemas.microsoft.com/office/drawing/2014/main" id="{402B9F8B-3889-609A-0243-07D2CCD6A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8078" y="5791428"/>
            <a:ext cx="914172" cy="914172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8CEC40-5D22-2D0C-99A1-1420B41258A3}"/>
              </a:ext>
            </a:extLst>
          </p:cNvPr>
          <p:cNvSpPr/>
          <p:nvPr/>
        </p:nvSpPr>
        <p:spPr bwMode="auto">
          <a:xfrm>
            <a:off x="169973" y="6542185"/>
            <a:ext cx="145144" cy="18156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B3D2345-DC9F-96B0-DB91-64E865242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179" y="690383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/>
              <a:t>ALAMO Case Study</a:t>
            </a:r>
            <a:br>
              <a:rPr lang="en-US" sz="4000" kern="0" dirty="0"/>
            </a:br>
            <a:r>
              <a:rPr lang="en-US" sz="3400" kern="0" dirty="0"/>
              <a:t>Step 3: Select a COA</a:t>
            </a:r>
            <a:br>
              <a:rPr lang="en-US" sz="3400" kern="0" dirty="0"/>
            </a:br>
            <a:r>
              <a:rPr lang="en-US" sz="2000" b="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Sub-Step 3: </a:t>
            </a:r>
            <a:r>
              <a:rPr lang="en-US" sz="2000" b="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Written Investigative Plan</a:t>
            </a:r>
            <a:br>
              <a:rPr lang="en-US" sz="2000" b="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en-US" sz="3400" kern="0" dirty="0"/>
          </a:p>
        </p:txBody>
      </p:sp>
    </p:spTree>
    <p:extLst>
      <p:ext uri="{BB962C8B-B14F-4D97-AF65-F5344CB8AC3E}">
        <p14:creationId xmlns:p14="http://schemas.microsoft.com/office/powerpoint/2010/main" val="171151055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46D26-0252-FAB1-AFE5-453ADED09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4B803-D36F-FE25-B385-E112B504F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B2DCA2-5CD1-D2FA-BF94-C4309FF01A1F}"/>
              </a:ext>
            </a:extLst>
          </p:cNvPr>
          <p:cNvSpPr/>
          <p:nvPr/>
        </p:nvSpPr>
        <p:spPr>
          <a:xfrm>
            <a:off x="457200" y="1810913"/>
            <a:ext cx="8559800" cy="513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6. Describe an IG Investigation and an IG Investigative Inquiry and the differences between them.</a:t>
            </a: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8.  Describe how an IG plans an Investigative Inquiry or Investigation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1600" b="1" kern="0" dirty="0">
                <a:solidFill>
                  <a:srgbClr val="000000"/>
                </a:solidFill>
                <a:cs typeface="Arial" charset="0"/>
              </a:rPr>
              <a:t>Action Memo + Directive</a:t>
            </a:r>
            <a:endParaRPr lang="en-US" sz="16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 charset="0"/>
              </a:rPr>
              <a:t>Written Investigative Plan</a:t>
            </a: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9. Describe a request for IG information and the proper actions taken by the IG.</a:t>
            </a:r>
          </a:p>
          <a:p>
            <a:pPr marL="742932" lvl="1" indent="-285744" fontAlgn="base"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1600" b="1" kern="0" dirty="0">
                <a:solidFill>
                  <a:srgbClr val="000000"/>
                </a:solidFill>
                <a:cs typeface="Arial" charset="0"/>
              </a:rPr>
              <a:t>Review of Testimony</a:t>
            </a:r>
          </a:p>
          <a:p>
            <a:pPr marL="742932" lvl="1" indent="-285744" fontAlgn="base"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1600" b="1" kern="0" dirty="0">
                <a:solidFill>
                  <a:srgbClr val="000000"/>
                </a:solidFill>
                <a:cs typeface="Arial" charset="0"/>
              </a:rPr>
              <a:t>Follow on DA Investigator</a:t>
            </a:r>
            <a:endParaRPr lang="en-US" sz="16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5B280DA-844E-D8AF-401D-DF2E7D2711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765" y="3371992"/>
            <a:ext cx="2467235" cy="169875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9493776-A2EC-C463-02B6-F230AF95E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99ACB1F-CA18-A122-6863-3F412170F379}"/>
              </a:ext>
            </a:extLst>
          </p:cNvPr>
          <p:cNvSpPr/>
          <p:nvPr/>
        </p:nvSpPr>
        <p:spPr bwMode="auto">
          <a:xfrm>
            <a:off x="169973" y="6542185"/>
            <a:ext cx="145144" cy="18156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4755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98E8B-96AE-C38C-4BF6-31A6C4B66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9" descr="Wii.jpg">
            <a:extLst>
              <a:ext uri="{FF2B5EF4-FFF2-40B4-BE49-F238E27FC236}">
                <a16:creationId xmlns:a16="http://schemas.microsoft.com/office/drawing/2014/main" id="{966F4AB1-8256-2533-B2E7-ADA2666FCB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006" y="4560330"/>
            <a:ext cx="2316385" cy="160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A13C82DA-2A15-AE75-8908-A95FC91FA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874540"/>
            <a:ext cx="9067800" cy="3585451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2400" dirty="0"/>
              <a:t>A written investigative plan must include 3 things: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en-US" sz="1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FF0000"/>
                </a:solidFill>
                <a:latin typeface="Cooper Black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Cooper Black" pitchFamily="18" charset="0"/>
              </a:rPr>
              <a:t>W</a:t>
            </a:r>
            <a:r>
              <a:rPr lang="en-US" sz="2000" dirty="0"/>
              <a:t>itness list including </a:t>
            </a:r>
            <a:r>
              <a:rPr lang="en-US" sz="2000" i="1" dirty="0"/>
              <a:t>complainant</a:t>
            </a:r>
            <a:r>
              <a:rPr lang="en-US" sz="2000" dirty="0"/>
              <a:t>, SMEs, and subject / suspect</a:t>
            </a:r>
          </a:p>
          <a:p>
            <a:pPr marL="0" indent="0" algn="ctr" eaLnBrk="1" hangingPunct="1">
              <a:buNone/>
            </a:pPr>
            <a:endParaRPr lang="en-US" sz="1000" u="sng" dirty="0"/>
          </a:p>
          <a:p>
            <a:pPr marL="0" indent="0" algn="ctr" eaLnBrk="1" hangingPunct="1">
              <a:buNone/>
            </a:pPr>
            <a:r>
              <a:rPr lang="en-US" sz="2000" u="sng" dirty="0"/>
              <a:t>How</a:t>
            </a:r>
            <a:r>
              <a:rPr lang="en-US" sz="2000" i="1" u="sng" dirty="0"/>
              <a:t> many </a:t>
            </a:r>
            <a:r>
              <a:rPr lang="en-US" sz="2000" u="sng" dirty="0"/>
              <a:t>witnesses will we interview</a:t>
            </a:r>
            <a:r>
              <a:rPr lang="en-US" sz="2000" dirty="0"/>
              <a:t>?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  <a:highlight>
                  <a:srgbClr val="FFFF00"/>
                </a:highlight>
              </a:rPr>
              <a:t>MINIMUM NUMBER NECESSARY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to substantiate or refute the allegation(s) – you decide, IG!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oper Black" pitchFamily="18" charset="0"/>
              </a:rPr>
              <a:t>  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ooper Black" pitchFamily="18" charset="0"/>
              </a:rPr>
              <a:t>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tinerary / schedule: time, location, and sequence of Interviews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latin typeface="Cooper Black" pitchFamily="18" charset="0"/>
              </a:rPr>
              <a:t>  </a:t>
            </a:r>
            <a:r>
              <a:rPr lang="en-US" sz="3000" dirty="0">
                <a:latin typeface="Cooper Black" pitchFamily="18" charset="0"/>
              </a:rPr>
              <a:t>I</a:t>
            </a:r>
            <a:r>
              <a:rPr lang="en-US" sz="2000" dirty="0"/>
              <a:t>nterrogatories / Interview Questions</a:t>
            </a:r>
          </a:p>
        </p:txBody>
      </p:sp>
      <p:sp>
        <p:nvSpPr>
          <p:cNvPr id="67587" name="Footer Placeholder 3">
            <a:extLst>
              <a:ext uri="{FF2B5EF4-FFF2-40B4-BE49-F238E27FC236}">
                <a16:creationId xmlns:a16="http://schemas.microsoft.com/office/drawing/2014/main" id="{A99449B2-0CE9-FD49-507C-EEC8726663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95CEAE2B-C390-3DBE-3CF4-B48BC8EC7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6672" y="297169"/>
            <a:ext cx="5976256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lang="en-US" sz="4000" dirty="0">
                <a:solidFill>
                  <a:schemeClr val="tx1"/>
                </a:solidFill>
              </a:rPr>
              <a:t>Written Investigative Plan</a:t>
            </a:r>
            <a:endParaRPr lang="en-US" sz="2400" i="1" dirty="0">
              <a:solidFill>
                <a:schemeClr val="tx1"/>
              </a:solidFill>
            </a:endParaRPr>
          </a:p>
        </p:txBody>
      </p:sp>
      <p:grpSp>
        <p:nvGrpSpPr>
          <p:cNvPr id="99334" name="Group 11">
            <a:extLst>
              <a:ext uri="{FF2B5EF4-FFF2-40B4-BE49-F238E27FC236}">
                <a16:creationId xmlns:a16="http://schemas.microsoft.com/office/drawing/2014/main" id="{72FC77E3-ED12-EAF0-55E2-FC4446671923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3C6ABE2A-C571-851B-A983-FBC0B76F3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9337" name="Text Box 6">
              <a:extLst>
                <a:ext uri="{FF2B5EF4-FFF2-40B4-BE49-F238E27FC236}">
                  <a16:creationId xmlns:a16="http://schemas.microsoft.com/office/drawing/2014/main" id="{5A7BB937-F9C1-58A2-1F80-47419A9B1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036" y="510571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99335" name="Rectangle 15">
            <a:extLst>
              <a:ext uri="{FF2B5EF4-FFF2-40B4-BE49-F238E27FC236}">
                <a16:creationId xmlns:a16="http://schemas.microsoft.com/office/drawing/2014/main" id="{3AA7DD5A-9B6F-200D-0C7A-3BE97AF6D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17434"/>
            <a:ext cx="7924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4-2 (II-4-3) /Digital Page 282</a:t>
            </a:r>
          </a:p>
        </p:txBody>
      </p:sp>
      <p:pic>
        <p:nvPicPr>
          <p:cNvPr id="2" name="Picture 2" descr="C:\Users\michael.p.warrington\AppData\Local\Microsoft\Windows\Temporary Internet Files\Content.IE5\5E9EYWSO\MC900433836[1].png">
            <a:extLst>
              <a:ext uri="{FF2B5EF4-FFF2-40B4-BE49-F238E27FC236}">
                <a16:creationId xmlns:a16="http://schemas.microsoft.com/office/drawing/2014/main" id="{DAE6AEE1-DAC5-B176-A99E-5F943E2E7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8078" y="5791428"/>
            <a:ext cx="914172" cy="914172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054CFD0-374D-DF72-2803-9D53C3DFE055}"/>
              </a:ext>
            </a:extLst>
          </p:cNvPr>
          <p:cNvSpPr/>
          <p:nvPr/>
        </p:nvSpPr>
        <p:spPr bwMode="auto">
          <a:xfrm>
            <a:off x="169973" y="6542185"/>
            <a:ext cx="145144" cy="18156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7601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1998756" y="166624"/>
            <a:ext cx="5059397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  <a:cs typeface="Arial" charset="0"/>
              </a:rPr>
              <a:t>Interview Questions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  <a:cs typeface="Arial" charset="0"/>
              </a:rPr>
              <a:t>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15970-5C86-7A39-8F6E-BA18A18CF6FF}"/>
              </a:ext>
            </a:extLst>
          </p:cNvPr>
          <p:cNvSpPr txBox="1"/>
          <p:nvPr/>
        </p:nvSpPr>
        <p:spPr>
          <a:xfrm>
            <a:off x="100763" y="1718563"/>
            <a:ext cx="288142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u="sng" dirty="0"/>
              <a:t>1. Identify the Allegation and Standard</a:t>
            </a:r>
          </a:p>
          <a:p>
            <a:pPr algn="ctr"/>
            <a:endParaRPr lang="en-US" sz="1300" u="sng" dirty="0"/>
          </a:p>
          <a:p>
            <a:pPr algn="l"/>
            <a:r>
              <a:rPr lang="en-US" sz="1300" b="1" i="1" u="sng" strike="noStrike" baseline="0" dirty="0">
                <a:latin typeface="Arial" panose="020B0604020202020204" pitchFamily="34" charset="0"/>
              </a:rPr>
              <a:t>Allegation: </a:t>
            </a:r>
            <a:r>
              <a:rPr lang="en-US" sz="1300" b="0" i="0" u="none" strike="noStrike" baseline="0" dirty="0">
                <a:latin typeface="Arial" panose="020B0604020202020204" pitchFamily="34" charset="0"/>
              </a:rPr>
              <a:t>COL Brown engaged in extramarital sexual conduct with his secretary in violation of Article 134, Uniform Code of Military Justice (UCMJ).</a:t>
            </a:r>
          </a:p>
          <a:p>
            <a:pPr algn="l"/>
            <a:endParaRPr lang="en-US" sz="1300" dirty="0">
              <a:latin typeface="Arial" panose="020B0604020202020204" pitchFamily="34" charset="0"/>
            </a:endParaRPr>
          </a:p>
          <a:p>
            <a:pPr algn="l"/>
            <a:r>
              <a:rPr lang="en-US" sz="1300" b="1" i="0" u="sng" strike="noStrike" baseline="0" dirty="0">
                <a:latin typeface="Arial" panose="020B0604020202020204" pitchFamily="34" charset="0"/>
              </a:rPr>
              <a:t>Article 134: </a:t>
            </a:r>
            <a:r>
              <a:rPr lang="en-US" sz="1300" i="1" dirty="0">
                <a:latin typeface="Arial" panose="020B0604020202020204" pitchFamily="34" charset="0"/>
              </a:rPr>
              <a:t>Though not specifically mentioned in this chapter, all disorders and neglects to the prejudice of good order and discipline in the armed forces, all conduct of a nature to bring discredit upon the armed forces, and crimes and offenses not capital, of which persons subject to this chapter may be guilty, shall be taken cognizance of by a general, special, or summary court-martial, according to the nature and degree of the offense, and shall be punished…..</a:t>
            </a:r>
            <a:endParaRPr lang="en-US" sz="1300" i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8EA09-F1BE-E52E-0307-761CD04350BB}"/>
              </a:ext>
            </a:extLst>
          </p:cNvPr>
          <p:cNvSpPr txBox="1"/>
          <p:nvPr/>
        </p:nvSpPr>
        <p:spPr>
          <a:xfrm>
            <a:off x="2982187" y="1718563"/>
            <a:ext cx="2881424" cy="389337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b="1" u="sng" dirty="0"/>
              <a:t>2. Outline the Elements of Proof</a:t>
            </a:r>
          </a:p>
          <a:p>
            <a:pPr algn="ctr"/>
            <a:endParaRPr lang="en-US" sz="1300" u="sng" dirty="0"/>
          </a:p>
          <a:p>
            <a:pPr algn="ctr"/>
            <a:endParaRPr lang="en-US" sz="1300" u="sng" dirty="0"/>
          </a:p>
          <a:p>
            <a:pPr marL="342900" indent="-342900" algn="l">
              <a:buAutoNum type="arabicPeriod"/>
            </a:pPr>
            <a:r>
              <a:rPr lang="en-US" sz="1300" strike="noStrike" baseline="0" dirty="0">
                <a:latin typeface="Arial" panose="020B0604020202020204" pitchFamily="34" charset="0"/>
              </a:rPr>
              <a:t>That the </a:t>
            </a:r>
            <a:r>
              <a:rPr lang="en-US" sz="1300" b="1" i="1" strike="noStrike" baseline="0" dirty="0">
                <a:latin typeface="Arial" panose="020B0604020202020204" pitchFamily="34" charset="0"/>
              </a:rPr>
              <a:t>accused wrongfully had sexual intercourse</a:t>
            </a:r>
            <a:r>
              <a:rPr lang="en-US" sz="1300" strike="noStrike" baseline="0" dirty="0">
                <a:latin typeface="Arial" panose="020B0604020202020204" pitchFamily="34" charset="0"/>
              </a:rPr>
              <a:t> with a certain person</a:t>
            </a:r>
          </a:p>
          <a:p>
            <a:pPr marL="342900" indent="-342900" algn="l">
              <a:buAutoNum type="arabicPeriod"/>
            </a:pPr>
            <a:endParaRPr lang="en-US" sz="1300" strike="noStrike" baseline="0" dirty="0"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300" b="1" i="1" dirty="0"/>
              <a:t>At</a:t>
            </a:r>
            <a:r>
              <a:rPr lang="en-US" sz="1300" i="1" dirty="0"/>
              <a:t> </a:t>
            </a:r>
            <a:r>
              <a:rPr lang="en-US" sz="1300" b="1" i="1" dirty="0"/>
              <a:t>the time</a:t>
            </a:r>
            <a:r>
              <a:rPr lang="en-US" sz="1300" b="1" dirty="0"/>
              <a:t>, </a:t>
            </a:r>
            <a:r>
              <a:rPr lang="en-US" sz="1300" dirty="0"/>
              <a:t>the accused or the other person was married to someone else; </a:t>
            </a:r>
            <a:r>
              <a:rPr lang="en-US" sz="1300" b="1" i="1" dirty="0">
                <a:highlight>
                  <a:srgbClr val="FFFF00"/>
                </a:highlight>
              </a:rPr>
              <a:t>AND</a:t>
            </a:r>
          </a:p>
          <a:p>
            <a:pPr marL="342900" indent="-342900" algn="l">
              <a:buAutoNum type="arabicPeriod"/>
            </a:pPr>
            <a:endParaRPr lang="en-US" sz="1300" dirty="0"/>
          </a:p>
          <a:p>
            <a:pPr marL="342900" indent="-342900" algn="l">
              <a:buAutoNum type="arabicPeriod"/>
            </a:pPr>
            <a:r>
              <a:rPr lang="en-US" sz="1300" dirty="0"/>
              <a:t>The conduct of the accused was to the prejudice of good order and discipline in the armed forces; </a:t>
            </a:r>
            <a:r>
              <a:rPr lang="en-US" sz="1300" b="1" i="1" dirty="0">
                <a:highlight>
                  <a:srgbClr val="FFFF00"/>
                </a:highlight>
              </a:rPr>
              <a:t>OR</a:t>
            </a:r>
          </a:p>
          <a:p>
            <a:pPr marL="342900" indent="-342900" algn="l">
              <a:buAutoNum type="arabicPeriod"/>
            </a:pPr>
            <a:endParaRPr lang="en-US" sz="1300" b="1" i="1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r>
              <a:rPr lang="en-US" sz="1300" dirty="0"/>
              <a:t>The conduct was of a nature to bring discredit upon the armed forces</a:t>
            </a:r>
            <a:endParaRPr lang="en-US" sz="1300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4149F-F146-6D9D-35B0-1B123E608D21}"/>
              </a:ext>
            </a:extLst>
          </p:cNvPr>
          <p:cNvSpPr txBox="1"/>
          <p:nvPr/>
        </p:nvSpPr>
        <p:spPr>
          <a:xfrm>
            <a:off x="6061052" y="1595021"/>
            <a:ext cx="29821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/>
              <a:t>3. Outline what’s required to:</a:t>
            </a:r>
          </a:p>
          <a:p>
            <a:pPr algn="ctr"/>
            <a:endParaRPr lang="en-US" sz="1200" u="sng" dirty="0"/>
          </a:p>
          <a:p>
            <a:r>
              <a:rPr lang="en-US" sz="1200" b="1" u="sng" dirty="0"/>
              <a:t>Substantiate:</a:t>
            </a:r>
          </a:p>
          <a:p>
            <a:pPr marL="342900" indent="-342900" algn="l">
              <a:buAutoNum type="arabicPeriod"/>
            </a:pPr>
            <a:r>
              <a:rPr lang="en-US" sz="1200" strike="noStrike" baseline="0" dirty="0">
                <a:latin typeface="Arial" panose="020B0604020202020204" pitchFamily="34" charset="0"/>
              </a:rPr>
              <a:t>Confirmation that one or both parties were married at the time of the incident </a:t>
            </a:r>
          </a:p>
          <a:p>
            <a:pPr marL="342900" indent="-342900" algn="l">
              <a:buAutoNum type="arabicPeriod"/>
            </a:pPr>
            <a:endParaRPr lang="en-US" sz="1200" i="1" strike="noStrike" baseline="0" dirty="0"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200" dirty="0"/>
              <a:t>Identify instances where the relationship negatively impacted the unit cohesion, morale, the mission, and/or climate</a:t>
            </a:r>
            <a:endParaRPr lang="en-US" sz="1200" b="1" i="1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endParaRPr lang="en-US" sz="1200" b="1" i="1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r>
              <a:rPr lang="en-US" sz="1200" dirty="0"/>
              <a:t>The accused behavior misrepresented the organization’s credibility</a:t>
            </a:r>
          </a:p>
          <a:p>
            <a:pPr algn="l"/>
            <a:endParaRPr lang="en-US" sz="1200" dirty="0">
              <a:highlight>
                <a:srgbClr val="FFFF00"/>
              </a:highlight>
            </a:endParaRPr>
          </a:p>
          <a:p>
            <a:r>
              <a:rPr lang="en-US" sz="1200" b="1" u="sng" dirty="0"/>
              <a:t>Not Substantiate:</a:t>
            </a:r>
          </a:p>
          <a:p>
            <a:pPr marL="342900" indent="-342900" algn="l">
              <a:buAutoNum type="arabicPeriod"/>
            </a:pPr>
            <a:r>
              <a:rPr lang="en-US" sz="1200" dirty="0">
                <a:latin typeface="Arial" panose="020B0604020202020204" pitchFamily="34" charset="0"/>
              </a:rPr>
              <a:t>A divorce decree is presented with a timeline</a:t>
            </a:r>
            <a:endParaRPr lang="en-US" sz="1200" strike="noStrike" baseline="0" dirty="0"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endParaRPr lang="en-US" sz="1200" i="1" strike="noStrike" baseline="0" dirty="0"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200" dirty="0"/>
              <a:t>Consent/family agreement or approval</a:t>
            </a:r>
            <a:endParaRPr lang="en-US" sz="1200" b="1" i="1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endParaRPr lang="en-US" sz="1200" b="1" i="1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r>
              <a:rPr lang="en-US" sz="1200" dirty="0"/>
              <a:t>Presented no impact or unfavorable image of the organization</a:t>
            </a:r>
          </a:p>
          <a:p>
            <a:pPr marL="342900" indent="-342900" algn="l">
              <a:buAutoNum type="arabicPeriod"/>
            </a:pPr>
            <a:endParaRPr lang="en-US" sz="1200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r>
              <a:rPr lang="en-US" sz="1200" dirty="0"/>
              <a:t>No evidence supporting such behavior took place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2A46421-4BC4-A320-3E21-E3D30ECAC4F0}"/>
              </a:ext>
            </a:extLst>
          </p:cNvPr>
          <p:cNvSpPr/>
          <p:nvPr/>
        </p:nvSpPr>
        <p:spPr bwMode="auto">
          <a:xfrm>
            <a:off x="211052" y="6538621"/>
            <a:ext cx="140920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8065EFD-CE2B-6F6D-093E-A63879739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257">
            <a:off x="3972998" y="5322973"/>
            <a:ext cx="1789736" cy="103492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38F68F8-AD2D-6DCE-A9CC-1F7B54549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049">
            <a:off x="7465852" y="260696"/>
            <a:ext cx="1266793" cy="12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903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1692734" y="166899"/>
            <a:ext cx="545373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latin typeface="Arial" charset="0"/>
                <a:cs typeface="Arial" charset="0"/>
              </a:rPr>
              <a:t> Interview </a:t>
            </a: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Questions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(cont'd)</a:t>
            </a:r>
          </a:p>
        </p:txBody>
      </p:sp>
      <p:sp>
        <p:nvSpPr>
          <p:cNvPr id="8499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914403" y="762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3300"/>
                </a:solidFill>
                <a:latin typeface="Arial" charset="0"/>
                <a:cs typeface="Arial" charset="0"/>
              </a:rPr>
              <a:t>	</a:t>
            </a:r>
          </a:p>
        </p:txBody>
      </p:sp>
      <p:grpSp>
        <p:nvGrpSpPr>
          <p:cNvPr id="104453" name="Group 53"/>
          <p:cNvGrpSpPr>
            <a:grpSpLocks/>
          </p:cNvGrpSpPr>
          <p:nvPr/>
        </p:nvGrpSpPr>
        <p:grpSpPr bwMode="auto">
          <a:xfrm>
            <a:off x="76202" y="1371603"/>
            <a:ext cx="8991601" cy="3281364"/>
            <a:chOff x="152400" y="914402"/>
            <a:chExt cx="8991599" cy="3281363"/>
          </a:xfrm>
        </p:grpSpPr>
        <p:grpSp>
          <p:nvGrpSpPr>
            <p:cNvPr id="104463" name="Group 66"/>
            <p:cNvGrpSpPr>
              <a:grpSpLocks/>
            </p:cNvGrpSpPr>
            <p:nvPr/>
          </p:nvGrpSpPr>
          <p:grpSpPr bwMode="auto">
            <a:xfrm>
              <a:off x="152400" y="2286000"/>
              <a:ext cx="2133600" cy="1066800"/>
              <a:chOff x="144" y="2640"/>
              <a:chExt cx="1344" cy="672"/>
            </a:xfrm>
          </p:grpSpPr>
          <p:sp>
            <p:nvSpPr>
              <p:cNvPr id="150534" name="Line 6"/>
              <p:cNvSpPr>
                <a:spLocks noChangeShapeType="1"/>
              </p:cNvSpPr>
              <p:nvPr/>
            </p:nvSpPr>
            <p:spPr bwMode="auto">
              <a:xfrm>
                <a:off x="144" y="3072"/>
                <a:ext cx="110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04507" name="Group 11"/>
              <p:cNvGrpSpPr>
                <a:grpSpLocks/>
              </p:cNvGrpSpPr>
              <p:nvPr/>
            </p:nvGrpSpPr>
            <p:grpSpPr bwMode="auto">
              <a:xfrm>
                <a:off x="1296" y="2832"/>
                <a:ext cx="192" cy="480"/>
                <a:chOff x="1488" y="2400"/>
                <a:chExt cx="192" cy="480"/>
              </a:xfrm>
            </p:grpSpPr>
            <p:sp>
              <p:nvSpPr>
                <p:cNvPr id="150535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488" y="2400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0536" name="Line 8"/>
                <p:cNvSpPr>
                  <a:spLocks noChangeShapeType="1"/>
                </p:cNvSpPr>
                <p:nvPr/>
              </p:nvSpPr>
              <p:spPr bwMode="auto">
                <a:xfrm>
                  <a:off x="1488" y="2688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04508" name="Text Box 57"/>
              <p:cNvSpPr txBox="1">
                <a:spLocks noChangeArrowheads="1"/>
              </p:cNvSpPr>
              <p:nvPr/>
            </p:nvSpPr>
            <p:spPr bwMode="auto">
              <a:xfrm>
                <a:off x="192" y="2640"/>
                <a:ext cx="1196" cy="40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0000"/>
                    </a:solidFill>
                    <a:latin typeface="Arial Rounded MT Bold" pitchFamily="34" charset="0"/>
                    <a:cs typeface="Arial" charset="0"/>
                  </a:rPr>
                  <a:t>Describe the nature of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0000"/>
                    </a:solidFill>
                    <a:latin typeface="Arial Rounded MT Bold" pitchFamily="34" charset="0"/>
                    <a:cs typeface="Arial" charset="0"/>
                  </a:rPr>
                  <a:t>your relationship with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0000"/>
                    </a:solidFill>
                    <a:latin typeface="Arial Rounded MT Bold" pitchFamily="34" charset="0"/>
                    <a:cs typeface="Arial" charset="0"/>
                  </a:rPr>
                  <a:t>Ms. Smith.</a:t>
                </a:r>
              </a:p>
            </p:txBody>
          </p:sp>
        </p:grpSp>
        <p:grpSp>
          <p:nvGrpSpPr>
            <p:cNvPr id="104464" name="Group 163"/>
            <p:cNvGrpSpPr>
              <a:grpSpLocks/>
            </p:cNvGrpSpPr>
            <p:nvPr/>
          </p:nvGrpSpPr>
          <p:grpSpPr bwMode="auto">
            <a:xfrm>
              <a:off x="2286000" y="1900238"/>
              <a:ext cx="2286000" cy="1762121"/>
              <a:chOff x="2286000" y="3576642"/>
              <a:chExt cx="2286000" cy="1762125"/>
            </a:xfrm>
          </p:grpSpPr>
          <p:grpSp>
            <p:nvGrpSpPr>
              <p:cNvPr id="104497" name="Group 67"/>
              <p:cNvGrpSpPr>
                <a:grpSpLocks/>
              </p:cNvGrpSpPr>
              <p:nvPr/>
            </p:nvGrpSpPr>
            <p:grpSpPr bwMode="auto">
              <a:xfrm>
                <a:off x="2286000" y="3576642"/>
                <a:ext cx="2209800" cy="461963"/>
                <a:chOff x="1440" y="2349"/>
                <a:chExt cx="1392" cy="291"/>
              </a:xfrm>
            </p:grpSpPr>
            <p:grpSp>
              <p:nvGrpSpPr>
                <p:cNvPr id="104502" name="Group 26"/>
                <p:cNvGrpSpPr>
                  <a:grpSpLocks/>
                </p:cNvGrpSpPr>
                <p:nvPr/>
              </p:nvGrpSpPr>
              <p:grpSpPr bwMode="auto">
                <a:xfrm>
                  <a:off x="1488" y="2400"/>
                  <a:ext cx="1344" cy="240"/>
                  <a:chOff x="1776" y="2544"/>
                  <a:chExt cx="1344" cy="240"/>
                </a:xfrm>
              </p:grpSpPr>
              <p:sp>
                <p:nvSpPr>
                  <p:cNvPr id="150542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28" y="2544"/>
                    <a:ext cx="192" cy="19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triangle" w="sm" len="sm"/>
                  </a:ln>
                  <a:effectLst/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b="1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50546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2784"/>
                    <a:ext cx="110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b="1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04503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1440" y="2349"/>
                  <a:ext cx="1277" cy="2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We have an intimate and 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romantic relationship.</a:t>
                  </a:r>
                </a:p>
              </p:txBody>
            </p:sp>
          </p:grpSp>
          <p:grpSp>
            <p:nvGrpSpPr>
              <p:cNvPr id="104498" name="Group 68"/>
              <p:cNvGrpSpPr>
                <a:grpSpLocks/>
              </p:cNvGrpSpPr>
              <p:nvPr/>
            </p:nvGrpSpPr>
            <p:grpSpPr bwMode="auto">
              <a:xfrm>
                <a:off x="2286000" y="4800604"/>
                <a:ext cx="2286000" cy="538163"/>
                <a:chOff x="1440" y="3024"/>
                <a:chExt cx="1440" cy="339"/>
              </a:xfrm>
            </p:grpSpPr>
            <p:sp>
              <p:nvSpPr>
                <p:cNvPr id="150547" name="Line 19"/>
                <p:cNvSpPr>
                  <a:spLocks noChangeShapeType="1"/>
                </p:cNvSpPr>
                <p:nvPr/>
              </p:nvSpPr>
              <p:spPr bwMode="auto">
                <a:xfrm>
                  <a:off x="1488" y="3360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0549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688" y="3024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04501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440" y="3072"/>
                  <a:ext cx="1296" cy="2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FF"/>
                      </a:solidFill>
                      <a:latin typeface="Arial Rounded MT Bold" pitchFamily="34" charset="0"/>
                      <a:cs typeface="Arial" charset="0"/>
                    </a:rPr>
                    <a:t>It is both professional and personal.</a:t>
                  </a:r>
                </a:p>
              </p:txBody>
            </p:sp>
          </p:grpSp>
        </p:grpSp>
        <p:grpSp>
          <p:nvGrpSpPr>
            <p:cNvPr id="104465" name="Group 162"/>
            <p:cNvGrpSpPr>
              <a:grpSpLocks/>
            </p:cNvGrpSpPr>
            <p:nvPr/>
          </p:nvGrpSpPr>
          <p:grpSpPr bwMode="auto">
            <a:xfrm>
              <a:off x="4572000" y="1443038"/>
              <a:ext cx="2362200" cy="2290762"/>
              <a:chOff x="4572000" y="3119438"/>
              <a:chExt cx="2362200" cy="2290762"/>
            </a:xfrm>
          </p:grpSpPr>
          <p:grpSp>
            <p:nvGrpSpPr>
              <p:cNvPr id="104487" name="Group 69"/>
              <p:cNvGrpSpPr>
                <a:grpSpLocks/>
              </p:cNvGrpSpPr>
              <p:nvPr/>
            </p:nvGrpSpPr>
            <p:grpSpPr bwMode="auto">
              <a:xfrm>
                <a:off x="4572000" y="3119438"/>
                <a:ext cx="2362200" cy="1909763"/>
                <a:chOff x="2880" y="1965"/>
                <a:chExt cx="1488" cy="1203"/>
              </a:xfrm>
            </p:grpSpPr>
            <p:grpSp>
              <p:nvGrpSpPr>
                <p:cNvPr id="104491" name="Group 27"/>
                <p:cNvGrpSpPr>
                  <a:grpSpLocks/>
                </p:cNvGrpSpPr>
                <p:nvPr/>
              </p:nvGrpSpPr>
              <p:grpSpPr bwMode="auto">
                <a:xfrm>
                  <a:off x="2880" y="2256"/>
                  <a:ext cx="1344" cy="240"/>
                  <a:chOff x="1776" y="2784"/>
                  <a:chExt cx="1344" cy="240"/>
                </a:xfrm>
              </p:grpSpPr>
              <p:sp>
                <p:nvSpPr>
                  <p:cNvPr id="15055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832"/>
                    <a:ext cx="192" cy="19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triangle" w="sm" len="sm"/>
                  </a:ln>
                  <a:effectLst/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b="1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5056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2784"/>
                    <a:ext cx="110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b="1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50575" name="Line 47"/>
                <p:cNvSpPr>
                  <a:spLocks noChangeShapeType="1"/>
                </p:cNvSpPr>
                <p:nvPr/>
              </p:nvSpPr>
              <p:spPr bwMode="auto">
                <a:xfrm>
                  <a:off x="2880" y="3168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04493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880" y="2761"/>
                  <a:ext cx="1488" cy="40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What about your relationship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might others perceive as 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improper?</a:t>
                  </a:r>
                </a:p>
              </p:txBody>
            </p:sp>
            <p:sp>
              <p:nvSpPr>
                <p:cNvPr id="104494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2880" y="1965"/>
                  <a:ext cx="1176" cy="2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When did this intimate 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relationship begin?</a:t>
                  </a:r>
                </a:p>
              </p:txBody>
            </p:sp>
          </p:grpSp>
          <p:sp>
            <p:nvSpPr>
              <p:cNvPr id="145" name="Line 14"/>
              <p:cNvSpPr>
                <a:spLocks noChangeShapeType="1"/>
              </p:cNvSpPr>
              <p:nvPr/>
            </p:nvSpPr>
            <p:spPr bwMode="auto">
              <a:xfrm flipV="1">
                <a:off x="6400798" y="3200400"/>
                <a:ext cx="304800" cy="304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Line 30"/>
              <p:cNvSpPr>
                <a:spLocks noChangeShapeType="1"/>
              </p:cNvSpPr>
              <p:nvPr/>
            </p:nvSpPr>
            <p:spPr bwMode="auto">
              <a:xfrm>
                <a:off x="6400798" y="5105400"/>
                <a:ext cx="304800" cy="304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Line 14"/>
              <p:cNvSpPr>
                <a:spLocks noChangeShapeType="1"/>
              </p:cNvSpPr>
              <p:nvPr/>
            </p:nvSpPr>
            <p:spPr bwMode="auto">
              <a:xfrm flipV="1">
                <a:off x="6400798" y="4724400"/>
                <a:ext cx="304800" cy="304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4466" name="Group 161"/>
            <p:cNvGrpSpPr>
              <a:grpSpLocks/>
            </p:cNvGrpSpPr>
            <p:nvPr/>
          </p:nvGrpSpPr>
          <p:grpSpPr bwMode="auto">
            <a:xfrm>
              <a:off x="6781795" y="914402"/>
              <a:ext cx="2362204" cy="3281363"/>
              <a:chOff x="6781800" y="2590802"/>
              <a:chExt cx="2362111" cy="3281363"/>
            </a:xfrm>
          </p:grpSpPr>
          <p:sp>
            <p:nvSpPr>
              <p:cNvPr id="150568" name="Line 40"/>
              <p:cNvSpPr>
                <a:spLocks noChangeShapeType="1"/>
              </p:cNvSpPr>
              <p:nvPr/>
            </p:nvSpPr>
            <p:spPr bwMode="auto">
              <a:xfrm>
                <a:off x="6858001" y="3962400"/>
                <a:ext cx="175253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04468" name="Group 49"/>
              <p:cNvGrpSpPr>
                <a:grpSpLocks/>
              </p:cNvGrpSpPr>
              <p:nvPr/>
            </p:nvGrpSpPr>
            <p:grpSpPr bwMode="auto">
              <a:xfrm>
                <a:off x="6845300" y="4267202"/>
                <a:ext cx="1784350" cy="919163"/>
                <a:chOff x="1776" y="2465"/>
                <a:chExt cx="1124" cy="579"/>
              </a:xfrm>
            </p:grpSpPr>
            <p:grpSp>
              <p:nvGrpSpPr>
                <p:cNvPr id="104483" name="Group 50"/>
                <p:cNvGrpSpPr>
                  <a:grpSpLocks/>
                </p:cNvGrpSpPr>
                <p:nvPr/>
              </p:nvGrpSpPr>
              <p:grpSpPr bwMode="auto">
                <a:xfrm>
                  <a:off x="2784" y="2465"/>
                  <a:ext cx="116" cy="579"/>
                  <a:chOff x="1344" y="2321"/>
                  <a:chExt cx="116" cy="579"/>
                </a:xfrm>
              </p:grpSpPr>
              <p:sp>
                <p:nvSpPr>
                  <p:cNvPr id="104485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321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04486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609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50583" name="Line 55"/>
                <p:cNvSpPr>
                  <a:spLocks noChangeShapeType="1"/>
                </p:cNvSpPr>
                <p:nvPr/>
              </p:nvSpPr>
              <p:spPr bwMode="auto">
                <a:xfrm>
                  <a:off x="1776" y="2640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04469" name="Text Box 61"/>
              <p:cNvSpPr txBox="1">
                <a:spLocks noChangeArrowheads="1"/>
              </p:cNvSpPr>
              <p:nvPr/>
            </p:nvSpPr>
            <p:spPr bwMode="auto">
              <a:xfrm>
                <a:off x="6819072" y="4191001"/>
                <a:ext cx="2324839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latin typeface="Arial Rounded MT Bold" pitchFamily="34" charset="0"/>
                    <a:cs typeface="Arial" charset="0"/>
                  </a:rPr>
                  <a:t>I don 't know.  Ask them. </a:t>
                </a:r>
              </a:p>
            </p:txBody>
          </p:sp>
          <p:sp>
            <p:nvSpPr>
              <p:cNvPr id="104470" name="Text Box 63"/>
              <p:cNvSpPr txBox="1">
                <a:spLocks noChangeArrowheads="1"/>
              </p:cNvSpPr>
              <p:nvPr/>
            </p:nvSpPr>
            <p:spPr bwMode="auto">
              <a:xfrm>
                <a:off x="6858029" y="3581401"/>
                <a:ext cx="1670712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FF"/>
                    </a:solidFill>
                    <a:latin typeface="Arial Rounded MT Bold" pitchFamily="34" charset="0"/>
                    <a:cs typeface="Arial" charset="0"/>
                  </a:rPr>
                  <a:t>After my divorce.</a:t>
                </a:r>
              </a:p>
            </p:txBody>
          </p:sp>
          <p:grpSp>
            <p:nvGrpSpPr>
              <p:cNvPr id="104471" name="Group 49"/>
              <p:cNvGrpSpPr>
                <a:grpSpLocks/>
              </p:cNvGrpSpPr>
              <p:nvPr/>
            </p:nvGrpSpPr>
            <p:grpSpPr bwMode="auto">
              <a:xfrm>
                <a:off x="6781800" y="4953002"/>
                <a:ext cx="1784350" cy="919163"/>
                <a:chOff x="1776" y="2465"/>
                <a:chExt cx="1124" cy="579"/>
              </a:xfrm>
            </p:grpSpPr>
            <p:grpSp>
              <p:nvGrpSpPr>
                <p:cNvPr id="104479" name="Group 50"/>
                <p:cNvGrpSpPr>
                  <a:grpSpLocks/>
                </p:cNvGrpSpPr>
                <p:nvPr/>
              </p:nvGrpSpPr>
              <p:grpSpPr bwMode="auto">
                <a:xfrm>
                  <a:off x="2784" y="2465"/>
                  <a:ext cx="116" cy="579"/>
                  <a:chOff x="1344" y="2321"/>
                  <a:chExt cx="116" cy="579"/>
                </a:xfrm>
              </p:grpSpPr>
              <p:sp>
                <p:nvSpPr>
                  <p:cNvPr id="104481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321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04482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609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49" name="Line 55"/>
                <p:cNvSpPr>
                  <a:spLocks noChangeShapeType="1"/>
                </p:cNvSpPr>
                <p:nvPr/>
              </p:nvSpPr>
              <p:spPr bwMode="auto">
                <a:xfrm>
                  <a:off x="1776" y="2784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04472" name="Text Box 61"/>
              <p:cNvSpPr txBox="1">
                <a:spLocks noChangeArrowheads="1"/>
              </p:cNvSpPr>
              <p:nvPr/>
            </p:nvSpPr>
            <p:spPr bwMode="auto">
              <a:xfrm>
                <a:off x="6858029" y="2819401"/>
                <a:ext cx="1640064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latin typeface="Arial Rounded MT Bold" pitchFamily="34" charset="0"/>
                    <a:cs typeface="Arial" charset="0"/>
                  </a:rPr>
                  <a:t>It’s been a while.</a:t>
                </a:r>
              </a:p>
            </p:txBody>
          </p:sp>
          <p:grpSp>
            <p:nvGrpSpPr>
              <p:cNvPr id="104473" name="Group 49"/>
              <p:cNvGrpSpPr>
                <a:grpSpLocks/>
              </p:cNvGrpSpPr>
              <p:nvPr/>
            </p:nvGrpSpPr>
            <p:grpSpPr bwMode="auto">
              <a:xfrm>
                <a:off x="6858000" y="2590802"/>
                <a:ext cx="1860550" cy="919163"/>
                <a:chOff x="1728" y="2465"/>
                <a:chExt cx="1172" cy="579"/>
              </a:xfrm>
            </p:grpSpPr>
            <p:grpSp>
              <p:nvGrpSpPr>
                <p:cNvPr id="104475" name="Group 50"/>
                <p:cNvGrpSpPr>
                  <a:grpSpLocks/>
                </p:cNvGrpSpPr>
                <p:nvPr/>
              </p:nvGrpSpPr>
              <p:grpSpPr bwMode="auto">
                <a:xfrm>
                  <a:off x="2784" y="2465"/>
                  <a:ext cx="116" cy="579"/>
                  <a:chOff x="1344" y="2321"/>
                  <a:chExt cx="116" cy="579"/>
                </a:xfrm>
              </p:grpSpPr>
              <p:sp>
                <p:nvSpPr>
                  <p:cNvPr id="104477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321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04478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609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58" name="Line 55"/>
                <p:cNvSpPr>
                  <a:spLocks noChangeShapeType="1"/>
                </p:cNvSpPr>
                <p:nvPr/>
              </p:nvSpPr>
              <p:spPr bwMode="auto">
                <a:xfrm>
                  <a:off x="1728" y="2801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04474" name="Text Box 61"/>
              <p:cNvSpPr txBox="1">
                <a:spLocks noChangeArrowheads="1"/>
              </p:cNvSpPr>
              <p:nvPr/>
            </p:nvSpPr>
            <p:spPr bwMode="auto">
              <a:xfrm>
                <a:off x="6816472" y="4953001"/>
                <a:ext cx="2022651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FF"/>
                    </a:solidFill>
                    <a:latin typeface="Arial Rounded MT Bold" pitchFamily="34" charset="0"/>
                    <a:cs typeface="Arial" charset="0"/>
                  </a:rPr>
                  <a:t>We spend a lot of time together.</a:t>
                </a:r>
              </a:p>
            </p:txBody>
          </p:sp>
        </p:grpSp>
      </p:grpSp>
      <p:grpSp>
        <p:nvGrpSpPr>
          <p:cNvPr id="104455" name="Group 58"/>
          <p:cNvGrpSpPr>
            <a:grpSpLocks/>
          </p:cNvGrpSpPr>
          <p:nvPr/>
        </p:nvGrpSpPr>
        <p:grpSpPr bwMode="auto">
          <a:xfrm>
            <a:off x="3831771" y="4310173"/>
            <a:ext cx="4474091" cy="1686052"/>
            <a:chOff x="1063685" y="4020980"/>
            <a:chExt cx="4420015" cy="1333740"/>
          </a:xfrm>
        </p:grpSpPr>
        <p:sp>
          <p:nvSpPr>
            <p:cNvPr id="57" name="24-Point Star 56"/>
            <p:cNvSpPr/>
            <p:nvPr/>
          </p:nvSpPr>
          <p:spPr bwMode="auto">
            <a:xfrm>
              <a:off x="1063685" y="4182160"/>
              <a:ext cx="4420015" cy="796160"/>
            </a:xfrm>
            <a:prstGeom prst="star24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104462" name="TextBox 57"/>
            <p:cNvSpPr txBox="1">
              <a:spLocks noChangeArrowheads="1"/>
            </p:cNvSpPr>
            <p:nvPr/>
          </p:nvSpPr>
          <p:spPr bwMode="auto">
            <a:xfrm>
              <a:off x="1380590" y="4020980"/>
              <a:ext cx="3494471" cy="1333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Be prepared to adjust and to change the focus of your questioning based on the answers.</a:t>
              </a:r>
            </a:p>
          </p:txBody>
        </p:sp>
      </p:grpSp>
      <p:sp>
        <p:nvSpPr>
          <p:cNvPr id="104456" name="TextBox 58"/>
          <p:cNvSpPr txBox="1">
            <a:spLocks noChangeArrowheads="1"/>
          </p:cNvSpPr>
          <p:nvPr/>
        </p:nvSpPr>
        <p:spPr bwMode="auto">
          <a:xfrm>
            <a:off x="685800" y="3505201"/>
            <a:ext cx="463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Q</a:t>
            </a:r>
          </a:p>
        </p:txBody>
      </p:sp>
      <p:sp>
        <p:nvSpPr>
          <p:cNvPr id="104457" name="TextBox 59"/>
          <p:cNvSpPr txBox="1">
            <a:spLocks noChangeArrowheads="1"/>
          </p:cNvSpPr>
          <p:nvPr/>
        </p:nvSpPr>
        <p:spPr bwMode="auto">
          <a:xfrm>
            <a:off x="2971800" y="3124201"/>
            <a:ext cx="444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04458" name="TextBox 63"/>
          <p:cNvSpPr txBox="1">
            <a:spLocks noChangeArrowheads="1"/>
          </p:cNvSpPr>
          <p:nvPr/>
        </p:nvSpPr>
        <p:spPr bwMode="auto">
          <a:xfrm>
            <a:off x="5105400" y="2514601"/>
            <a:ext cx="463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Q</a:t>
            </a:r>
          </a:p>
        </p:txBody>
      </p:sp>
      <p:sp>
        <p:nvSpPr>
          <p:cNvPr id="104459" name="TextBox 64"/>
          <p:cNvSpPr txBox="1">
            <a:spLocks noChangeArrowheads="1"/>
          </p:cNvSpPr>
          <p:nvPr/>
        </p:nvSpPr>
        <p:spPr bwMode="auto">
          <a:xfrm>
            <a:off x="7391400" y="1905001"/>
            <a:ext cx="444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04460" name="TextBox 65"/>
          <p:cNvSpPr txBox="1">
            <a:spLocks noChangeArrowheads="1"/>
          </p:cNvSpPr>
          <p:nvPr/>
        </p:nvSpPr>
        <p:spPr bwMode="auto">
          <a:xfrm>
            <a:off x="7467600" y="3352801"/>
            <a:ext cx="444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8C896677-B6F2-0550-AC99-CED75EF60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161025"/>
            <a:ext cx="63274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Appendix A (II-A-4) / Digital Page 547</a:t>
            </a:r>
          </a:p>
        </p:txBody>
      </p:sp>
    </p:spTree>
    <p:extLst>
      <p:ext uri="{BB962C8B-B14F-4D97-AF65-F5344CB8AC3E}">
        <p14:creationId xmlns:p14="http://schemas.microsoft.com/office/powerpoint/2010/main" val="1669649744"/>
      </p:ext>
    </p:extLst>
  </p:cSld>
  <p:clrMapOvr>
    <a:masterClrMapping/>
  </p:clrMapOvr>
  <p:transition>
    <p:pull/>
    <p:sndAc>
      <p:endSnd/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773658" y="4002150"/>
            <a:ext cx="936478" cy="423936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defRPr/>
            </a:pP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73658" y="3811647"/>
            <a:ext cx="35992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#7 What’s missing?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Expect to change your plan!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13C180-8E5F-FD72-EBDF-D1BDE35F2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4" y="1699055"/>
            <a:ext cx="4424546" cy="4752654"/>
          </a:xfrm>
          <a:prstGeom prst="rect">
            <a:avLst/>
          </a:prstGeom>
        </p:spPr>
      </p:pic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2660441" y="3116712"/>
            <a:ext cx="1045879" cy="147904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michael.p.warrington\AppData\Local\Microsoft\Windows\Temporary Internet Files\Content.IE5\5E9EYWSO\MC900433836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8555" y="5824222"/>
            <a:ext cx="914172" cy="914172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4A365D0-C1B3-1688-863D-DD74CF55E157}"/>
              </a:ext>
            </a:extLst>
          </p:cNvPr>
          <p:cNvSpPr/>
          <p:nvPr/>
        </p:nvSpPr>
        <p:spPr bwMode="auto">
          <a:xfrm>
            <a:off x="229193" y="6556831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9FB959C-CA44-D92B-E54D-B1C4CA1F8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endParaRPr lang="en-US" sz="340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3013A80-7F99-E6D6-BE33-2C5308D34A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33B11-CC0D-84D0-8D1F-C9F68190996E}"/>
              </a:ext>
            </a:extLst>
          </p:cNvPr>
          <p:cNvSpPr/>
          <p:nvPr/>
        </p:nvSpPr>
        <p:spPr bwMode="auto">
          <a:xfrm>
            <a:off x="3044757" y="1605064"/>
            <a:ext cx="807307" cy="233464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4E017A53-C246-4CA1-8E5A-BD13EF671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685" y="5963961"/>
            <a:ext cx="50117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4-2 (II-4-3) and Template (II-4-7) / Digital Page 282 and 286</a:t>
            </a:r>
          </a:p>
        </p:txBody>
      </p:sp>
      <p:pic>
        <p:nvPicPr>
          <p:cNvPr id="12" name="Picture 9" descr="Wii.jpg">
            <a:extLst>
              <a:ext uri="{FF2B5EF4-FFF2-40B4-BE49-F238E27FC236}">
                <a16:creationId xmlns:a16="http://schemas.microsoft.com/office/drawing/2014/main" id="{D2EE710C-E55F-9E7E-0DD8-E57A03478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43"/>
          <a:stretch>
            <a:fillRect/>
          </a:stretch>
        </p:blipFill>
        <p:spPr bwMode="auto">
          <a:xfrm>
            <a:off x="5241897" y="1868676"/>
            <a:ext cx="2925739" cy="200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679947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310" y="1805971"/>
            <a:ext cx="8505926" cy="2839665"/>
          </a:xfrm>
        </p:spPr>
        <p:txBody>
          <a:bodyPr/>
          <a:lstStyle/>
          <a:p>
            <a:pPr eaLnBrk="1" hangingPunct="1"/>
            <a:endParaRPr lang="en-US" sz="1000" dirty="0"/>
          </a:p>
          <a:p>
            <a:pPr eaLnBrk="1" hangingPunct="1"/>
            <a:r>
              <a:rPr lang="en-US" sz="2800" u="sng" dirty="0"/>
              <a:t>How</a:t>
            </a:r>
            <a:r>
              <a:rPr lang="en-US" sz="2800" i="1" u="sng" dirty="0"/>
              <a:t> many </a:t>
            </a:r>
            <a:r>
              <a:rPr lang="en-US" sz="2800" u="sng" dirty="0"/>
              <a:t>witnesses will we interview</a:t>
            </a:r>
            <a:r>
              <a:rPr lang="en-US" sz="2800" dirty="0"/>
              <a:t>?</a:t>
            </a:r>
          </a:p>
          <a:p>
            <a:pPr lvl="1" eaLnBrk="1" hangingPunct="1"/>
            <a:r>
              <a:rPr lang="en-US" sz="2400" dirty="0">
                <a:solidFill>
                  <a:srgbClr val="0000FF"/>
                </a:solidFill>
              </a:rPr>
              <a:t>MINIMUM NUMBER NECESSARY </a:t>
            </a:r>
            <a:r>
              <a:rPr lang="en-US" sz="2400" dirty="0"/>
              <a:t>to substantiate or refute the allegation</a:t>
            </a:r>
          </a:p>
          <a:p>
            <a:pPr marL="457188" lvl="1" indent="0" eaLnBrk="1" hangingPunct="1">
              <a:buNone/>
            </a:pPr>
            <a:endParaRPr lang="en-US" sz="500" dirty="0"/>
          </a:p>
          <a:p>
            <a:pPr marL="0" indent="0" eaLnBrk="1" hangingPunct="1">
              <a:buNone/>
            </a:pPr>
            <a:endParaRPr lang="en-US" sz="1000" i="1" dirty="0"/>
          </a:p>
          <a:p>
            <a:pPr eaLnBrk="1" hangingPunct="1"/>
            <a:r>
              <a:rPr lang="en-US" sz="2800" dirty="0"/>
              <a:t>Throughout interviews and the investigation, collect and review documents continuously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800" dirty="0"/>
              <a:t>Command Products can be used as a piece of evidence to resolve allegations of impropriety</a:t>
            </a:r>
            <a:endParaRPr lang="en-US" sz="1000" dirty="0"/>
          </a:p>
        </p:txBody>
      </p:sp>
      <p:sp>
        <p:nvSpPr>
          <p:cNvPr id="7270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5" y="228600"/>
            <a:ext cx="8080375" cy="9144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4000" dirty="0">
                <a:solidFill>
                  <a:schemeClr val="tx1"/>
                </a:solidFill>
              </a:rPr>
              <a:t>Execute Your Plan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4695" name="Rectangle 103"/>
          <p:cNvSpPr>
            <a:spLocks noChangeArrowheads="1"/>
          </p:cNvSpPr>
          <p:nvPr/>
        </p:nvSpPr>
        <p:spPr bwMode="auto">
          <a:xfrm>
            <a:off x="3352800" y="1179516"/>
            <a:ext cx="29718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</a:pPr>
            <a:endParaRPr lang="en-US" sz="2400" b="1" dirty="0">
              <a:solidFill>
                <a:srgbClr val="FF330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18310" y="6553851"/>
            <a:ext cx="126405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5EC6E4C-F644-1B49-DBF9-B7099646BEDF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34BCE794-5EE0-78E3-A0FB-08976BD43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46929B41-22FE-0206-871E-7AAC304FB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036" y="510571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27850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uiExpand="1" build="p" autoUpdateAnimBg="0"/>
      <p:bldP spid="1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84720" y="97600"/>
            <a:ext cx="8080375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  Gather </a:t>
            </a:r>
            <a:r>
              <a:rPr lang="en-US" sz="4000" dirty="0">
                <a:solidFill>
                  <a:schemeClr val="tx1"/>
                </a:solidFill>
              </a:rPr>
              <a:t>Evidence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38705" y="1843152"/>
            <a:ext cx="7772400" cy="4495800"/>
          </a:xfrm>
          <a:prstGeom prst="rect">
            <a:avLst/>
          </a:prstGeom>
        </p:spPr>
        <p:txBody>
          <a:bodyPr/>
          <a:lstStyle/>
          <a:p>
            <a:pPr marL="342891" indent="-342891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Create an Evidence Matrix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</a:t>
            </a:r>
          </a:p>
          <a:p>
            <a:pPr marL="342891" indent="-342891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Collect documents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...........</a:t>
            </a:r>
          </a:p>
          <a:p>
            <a:pPr marL="342891" indent="-34289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Collect physical evidence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..........................</a:t>
            </a:r>
          </a:p>
          <a:p>
            <a:pPr marL="342891" indent="-34289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Conduct interviews:</a:t>
            </a:r>
          </a:p>
          <a:p>
            <a:pPr marL="742932" lvl="1" indent="-285744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Complainant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..................</a:t>
            </a:r>
          </a:p>
          <a:p>
            <a:pPr marL="742932" lvl="1" indent="-285744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Experts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....................................</a:t>
            </a:r>
          </a:p>
          <a:p>
            <a:pPr marL="742932" lvl="1" indent="-285744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Witnesses 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cs typeface="Arial" charset="0"/>
              </a:rPr>
              <a:t>(How Many?)</a:t>
            </a:r>
            <a:r>
              <a:rPr lang="en-US" sz="2800" kern="0" dirty="0">
                <a:solidFill>
                  <a:srgbClr val="FF0000"/>
                </a:solidFill>
                <a:latin typeface="Arial"/>
                <a:cs typeface="Arial" charset="0"/>
              </a:rPr>
              <a:t>....................</a:t>
            </a:r>
          </a:p>
          <a:p>
            <a:pPr marL="742932" lvl="1" indent="-285744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Subjects / Suspects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............................</a:t>
            </a:r>
          </a:p>
        </p:txBody>
      </p:sp>
      <p:pic>
        <p:nvPicPr>
          <p:cNvPr id="83977" name="Picture 9" descr="C:\Users\Robert.s.keating\AppData\Local\Microsoft\Windows\Temporary Internet Files\Content.IE5\ZYP23GAX\MC90005621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3671" y="3802696"/>
            <a:ext cx="12112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interview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1" y="4757801"/>
            <a:ext cx="12207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705600" y="1432560"/>
          <a:ext cx="160020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0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6" descr="document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343150"/>
            <a:ext cx="10668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6" descr="C:\Users\Robert.s.keating\AppData\Local\Microsoft\Windows\Temporary Internet Files\Content.IE5\J2O82EPZ\MC900055527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616828" y="2743200"/>
            <a:ext cx="1146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052" name="Picture 108" descr="C:\Users\Robert.s.keating\AppData\Local\Microsoft\Windows\Temporary Internet Files\Content.IE5\RRGXOQ1N\MC900059739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5672204"/>
            <a:ext cx="1143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1416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1418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  12</a:t>
              </a: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199386" y="6560457"/>
            <a:ext cx="181614" cy="17424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6285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utoUpdateAnimBg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D617D6-445C-6056-DC68-8AF91A83D469}"/>
              </a:ext>
            </a:extLst>
          </p:cNvPr>
          <p:cNvSpPr/>
          <p:nvPr/>
        </p:nvSpPr>
        <p:spPr bwMode="auto">
          <a:xfrm>
            <a:off x="4758612" y="4222306"/>
            <a:ext cx="2584580" cy="335902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32E84-44CE-BEE2-5A17-2B46AA76A075}"/>
              </a:ext>
            </a:extLst>
          </p:cNvPr>
          <p:cNvSpPr/>
          <p:nvPr/>
        </p:nvSpPr>
        <p:spPr bwMode="auto">
          <a:xfrm>
            <a:off x="5278149" y="2752531"/>
            <a:ext cx="2584580" cy="335902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U.S. Army Inspector General School   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45175" y="10308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Investigations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Training Schedule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618658"/>
            <a:ext cx="8770776" cy="4031618"/>
          </a:xfrm>
        </p:spPr>
        <p:txBody>
          <a:bodyPr/>
          <a:lstStyle/>
          <a:p>
            <a:pPr>
              <a:buNone/>
            </a:pPr>
            <a:r>
              <a:rPr lang="en-US" sz="2100" b="0" u="sng" dirty="0"/>
              <a:t>Day 8 (Wednesday)</a:t>
            </a:r>
            <a:endParaRPr lang="en-US" sz="2100" b="0" dirty="0"/>
          </a:p>
          <a:p>
            <a:r>
              <a:rPr lang="en-US" sz="2100" b="0" dirty="0"/>
              <a:t>0900-1200     Intro; definitions; IGAP 1 &amp; 2</a:t>
            </a:r>
          </a:p>
          <a:p>
            <a:r>
              <a:rPr lang="en-US" sz="2100" b="0" dirty="0"/>
              <a:t>1300-1630	  IGPA; form allegations; Action Memo &amp; 			  Directive; Plan; IGAP 3; </a:t>
            </a:r>
            <a:r>
              <a:rPr lang="en-US" sz="2100" i="1" dirty="0">
                <a:solidFill>
                  <a:srgbClr val="0000FF"/>
                </a:solidFill>
              </a:rPr>
              <a:t>PEs 1-7 </a:t>
            </a:r>
            <a:r>
              <a:rPr lang="en-US" sz="1800" b="0" i="1" dirty="0">
                <a:solidFill>
                  <a:srgbClr val="0000FF"/>
                </a:solidFill>
              </a:rPr>
              <a:t>(Student Script Readers)</a:t>
            </a:r>
          </a:p>
          <a:p>
            <a:r>
              <a:rPr lang="en-US" sz="2100" b="0" dirty="0"/>
              <a:t>1630-1700	  </a:t>
            </a:r>
            <a:r>
              <a:rPr lang="en-US" sz="2100" i="1" dirty="0">
                <a:solidFill>
                  <a:srgbClr val="0000FF"/>
                </a:solidFill>
              </a:rPr>
              <a:t>Suspect Notification (Telephonic)</a:t>
            </a:r>
          </a:p>
          <a:p>
            <a:pPr>
              <a:buFontTx/>
              <a:buNone/>
            </a:pPr>
            <a:r>
              <a:rPr lang="en-US" sz="2100" b="0" u="sng" dirty="0"/>
              <a:t>Day 9 (Thursday)</a:t>
            </a:r>
            <a:endParaRPr lang="en-US" sz="2100" b="0" dirty="0"/>
          </a:p>
          <a:p>
            <a:pPr lvl="0"/>
            <a:r>
              <a:rPr lang="en-US" sz="2100" b="0" dirty="0"/>
              <a:t>0800-1030	     Gather &amp; analyze evidence; 4-Part Interview; 		     	     IGAP 3; PE's 8-10 </a:t>
            </a:r>
            <a:r>
              <a:rPr lang="en-US" sz="1800" b="0" i="1" dirty="0">
                <a:solidFill>
                  <a:srgbClr val="0000FF"/>
                </a:solidFill>
              </a:rPr>
              <a:t>(Student Script Readers)</a:t>
            </a:r>
            <a:endParaRPr lang="en-US" sz="2100" b="0" dirty="0"/>
          </a:p>
          <a:p>
            <a:r>
              <a:rPr lang="en-US" sz="2100" b="0" dirty="0"/>
              <a:t>1030-1200	     Witness telephone interview prep</a:t>
            </a:r>
          </a:p>
          <a:p>
            <a:r>
              <a:rPr lang="en-US" sz="2100" b="0" dirty="0"/>
              <a:t>1300-1350	     </a:t>
            </a:r>
            <a:r>
              <a:rPr lang="en-US" sz="2100" i="1" dirty="0">
                <a:solidFill>
                  <a:srgbClr val="0000FF"/>
                </a:solidFill>
              </a:rPr>
              <a:t>Live Witness telephone interview</a:t>
            </a:r>
            <a:r>
              <a:rPr lang="en-US" sz="2100" b="0" dirty="0"/>
              <a:t>; PE 11</a:t>
            </a:r>
          </a:p>
          <a:p>
            <a:r>
              <a:rPr lang="en-US" sz="2100" b="0" dirty="0"/>
              <a:t>1400-1450	     DA 3881 / Lawyers</a:t>
            </a:r>
          </a:p>
          <a:p>
            <a:r>
              <a:rPr lang="en-US" sz="2100" b="0" dirty="0"/>
              <a:t>1500-1630	     Suspect interview prep; PE 12</a:t>
            </a:r>
          </a:p>
          <a:p>
            <a:r>
              <a:rPr lang="en-US" sz="2100" b="0" dirty="0"/>
              <a:t>1630-1700	     </a:t>
            </a:r>
            <a:r>
              <a:rPr lang="en-US" sz="2100" i="1" dirty="0">
                <a:solidFill>
                  <a:srgbClr val="0000FF"/>
                </a:solidFill>
              </a:rPr>
              <a:t>Conduct Suspect Lawyer Phone Call</a:t>
            </a:r>
          </a:p>
        </p:txBody>
      </p:sp>
    </p:spTree>
    <p:extLst>
      <p:ext uri="{BB962C8B-B14F-4D97-AF65-F5344CB8AC3E}">
        <p14:creationId xmlns:p14="http://schemas.microsoft.com/office/powerpoint/2010/main" val="166442705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3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4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3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4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2" grpId="0" animBg="1"/>
      <p:bldP spid="2" grpId="1" animBg="1"/>
      <p:bldP spid="2" grpId="2" animBg="1"/>
      <p:bldP spid="2" grpId="3" animBg="1"/>
      <p:bldP spid="2" grpId="4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Group 9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6761705"/>
              </p:ext>
            </p:extLst>
          </p:nvPr>
        </p:nvGraphicFramePr>
        <p:xfrm>
          <a:off x="381000" y="1771991"/>
          <a:ext cx="8458200" cy="328333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Mistreatment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Improper Relief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Other/Due Outs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LTC Bowie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BN Commanders confronted Santa Anna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Mrs. Santa Anna threatened to have him relieved and COL Santa Anna  ratified the threat "my wife speaks for me"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Has not received his OER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 Santa Anna removed BN S-3 just before deployment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Mrs. Santa Anna abusive, COL Santa Anna did not intervene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ct val="20000"/>
                        </a:spcBef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Believes he was relieved in theater because CDR did not like wife </a:t>
                      </a:r>
                    </a:p>
                    <a:p>
                      <a:pPr lvl="0">
                        <a:spcBef>
                          <a:spcPct val="20000"/>
                        </a:spcBef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COL Santa Anna claimed relief was for poor judgment </a:t>
                      </a:r>
                    </a:p>
                    <a:p>
                      <a:pPr lvl="0">
                        <a:spcBef>
                          <a:spcPct val="20000"/>
                        </a:spcBef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COL Santa Anna threatened Bowie; get wife under control or be relieved (page 6)</a:t>
                      </a:r>
                    </a:p>
                    <a:p>
                      <a:pPr lvl="0">
                        <a:spcBef>
                          <a:spcPct val="20000"/>
                        </a:spcBef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BG Klink warned LTC Bowie  Santa Anna "out to get him" </a:t>
                      </a:r>
                    </a:p>
                    <a:p>
                      <a:pPr lvl="0">
                        <a:spcBef>
                          <a:spcPct val="20000"/>
                        </a:spcBef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Relieved March 6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Interview LTC Ewing, LTC Crockett,   LTC Houston, MAJ Rose, and Ursula Bowie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Consult with SJA, re: FRG coordinator cooperation requirements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E-mail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"If you cannot get your wife under control, then I will find someone who can.  Signed Gunfighter Six."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"If you cannot get your wife under control, then I will find someone who can.  Signed Gunfighter Six."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MAJ Rose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LTC Crockett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LTC Ewing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Betty Santa Anna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 Santa Anna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86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6546" name="Rectangle 75"/>
          <p:cNvSpPr>
            <a:spLocks noChangeArrowheads="1"/>
          </p:cNvSpPr>
          <p:nvPr/>
        </p:nvSpPr>
        <p:spPr bwMode="auto">
          <a:xfrm>
            <a:off x="2564509" y="147944"/>
            <a:ext cx="4091185" cy="1015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Evidence Matrix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(PE 8a Evidence Matrix)</a:t>
            </a:r>
          </a:p>
        </p:txBody>
      </p:sp>
      <p:sp>
        <p:nvSpPr>
          <p:cNvPr id="106547" name="Rectangle 78"/>
          <p:cNvSpPr>
            <a:spLocks noChangeArrowheads="1"/>
          </p:cNvSpPr>
          <p:nvPr/>
        </p:nvSpPr>
        <p:spPr bwMode="auto">
          <a:xfrm>
            <a:off x="838203" y="5880101"/>
            <a:ext cx="6824663" cy="5873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48" name="Line 83"/>
          <p:cNvSpPr>
            <a:spLocks noChangeShapeType="1"/>
          </p:cNvSpPr>
          <p:nvPr/>
        </p:nvSpPr>
        <p:spPr bwMode="auto">
          <a:xfrm>
            <a:off x="4572000" y="5851529"/>
            <a:ext cx="0" cy="8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49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399947"/>
            <a:ext cx="7924800" cy="2032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OTR 16-0021</a:t>
            </a:r>
          </a:p>
        </p:txBody>
      </p:sp>
      <p:sp>
        <p:nvSpPr>
          <p:cNvPr id="106550" name="Line 61"/>
          <p:cNvSpPr>
            <a:spLocks noChangeShapeType="1"/>
          </p:cNvSpPr>
          <p:nvPr/>
        </p:nvSpPr>
        <p:spPr bwMode="auto">
          <a:xfrm>
            <a:off x="838203" y="5938839"/>
            <a:ext cx="76311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53" name="Text Box 71"/>
          <p:cNvSpPr txBox="1">
            <a:spLocks noChangeArrowheads="1"/>
          </p:cNvSpPr>
          <p:nvPr/>
        </p:nvSpPr>
        <p:spPr bwMode="auto">
          <a:xfrm>
            <a:off x="6361116" y="5410200"/>
            <a:ext cx="1030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Complaint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 Letter</a:t>
            </a:r>
          </a:p>
        </p:txBody>
      </p:sp>
      <p:sp>
        <p:nvSpPr>
          <p:cNvPr id="106554" name="Text Box 73"/>
          <p:cNvSpPr txBox="1">
            <a:spLocks noChangeArrowheads="1"/>
          </p:cNvSpPr>
          <p:nvPr/>
        </p:nvSpPr>
        <p:spPr bwMode="auto">
          <a:xfrm>
            <a:off x="6553200" y="5969003"/>
            <a:ext cx="83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14 APR</a:t>
            </a:r>
          </a:p>
        </p:txBody>
      </p:sp>
      <p:sp>
        <p:nvSpPr>
          <p:cNvPr id="106555" name="Line 76"/>
          <p:cNvSpPr>
            <a:spLocks noChangeShapeType="1"/>
          </p:cNvSpPr>
          <p:nvPr/>
        </p:nvSpPr>
        <p:spPr bwMode="auto">
          <a:xfrm>
            <a:off x="914400" y="5786442"/>
            <a:ext cx="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56" name="Text Box 80"/>
          <p:cNvSpPr txBox="1">
            <a:spLocks noChangeArrowheads="1"/>
          </p:cNvSpPr>
          <p:nvPr/>
        </p:nvSpPr>
        <p:spPr bwMode="auto">
          <a:xfrm>
            <a:off x="7467600" y="5410200"/>
            <a:ext cx="114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LTC Bowie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Interview</a:t>
            </a:r>
          </a:p>
        </p:txBody>
      </p:sp>
      <p:sp>
        <p:nvSpPr>
          <p:cNvPr id="106557" name="Text Box 81"/>
          <p:cNvSpPr txBox="1">
            <a:spLocks noChangeArrowheads="1"/>
          </p:cNvSpPr>
          <p:nvPr/>
        </p:nvSpPr>
        <p:spPr bwMode="auto">
          <a:xfrm>
            <a:off x="7620000" y="5972178"/>
            <a:ext cx="99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17 APR</a:t>
            </a:r>
          </a:p>
        </p:txBody>
      </p:sp>
      <p:sp>
        <p:nvSpPr>
          <p:cNvPr id="106559" name="Line 83"/>
          <p:cNvSpPr>
            <a:spLocks noChangeShapeType="1"/>
          </p:cNvSpPr>
          <p:nvPr/>
        </p:nvSpPr>
        <p:spPr bwMode="auto">
          <a:xfrm>
            <a:off x="1676400" y="5786439"/>
            <a:ext cx="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60" name="Line 83"/>
          <p:cNvSpPr>
            <a:spLocks noChangeShapeType="1"/>
          </p:cNvSpPr>
          <p:nvPr/>
        </p:nvSpPr>
        <p:spPr bwMode="auto">
          <a:xfrm>
            <a:off x="5410200" y="5862639"/>
            <a:ext cx="0" cy="87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63" name="Text Box 71"/>
          <p:cNvSpPr txBox="1">
            <a:spLocks noChangeArrowheads="1"/>
          </p:cNvSpPr>
          <p:nvPr/>
        </p:nvSpPr>
        <p:spPr bwMode="auto">
          <a:xfrm>
            <a:off x="2362200" y="54102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Deployed OEF </a:t>
            </a:r>
          </a:p>
        </p:txBody>
      </p:sp>
      <p:sp>
        <p:nvSpPr>
          <p:cNvPr id="106564" name="Text Box 73"/>
          <p:cNvSpPr txBox="1">
            <a:spLocks noChangeArrowheads="1"/>
          </p:cNvSpPr>
          <p:nvPr/>
        </p:nvSpPr>
        <p:spPr bwMode="auto">
          <a:xfrm>
            <a:off x="5029200" y="5969003"/>
            <a:ext cx="76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6 MAR</a:t>
            </a:r>
          </a:p>
        </p:txBody>
      </p:sp>
      <p:sp>
        <p:nvSpPr>
          <p:cNvPr id="106565" name="Text Box 73"/>
          <p:cNvSpPr txBox="1">
            <a:spLocks noChangeArrowheads="1"/>
          </p:cNvSpPr>
          <p:nvPr/>
        </p:nvSpPr>
        <p:spPr bwMode="auto">
          <a:xfrm>
            <a:off x="4191000" y="5967416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5 MAR</a:t>
            </a:r>
          </a:p>
        </p:txBody>
      </p:sp>
      <p:sp>
        <p:nvSpPr>
          <p:cNvPr id="106566" name="Text Box 71"/>
          <p:cNvSpPr txBox="1">
            <a:spLocks noChangeArrowheads="1"/>
          </p:cNvSpPr>
          <p:nvPr/>
        </p:nvSpPr>
        <p:spPr bwMode="auto">
          <a:xfrm>
            <a:off x="3979866" y="5410200"/>
            <a:ext cx="1201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FF"/>
                </a:solidFill>
                <a:latin typeface="Arial" charset="0"/>
                <a:cs typeface="Arial" charset="0"/>
              </a:rPr>
              <a:t>Ordered to Report </a:t>
            </a:r>
          </a:p>
        </p:txBody>
      </p:sp>
      <p:sp>
        <p:nvSpPr>
          <p:cNvPr id="106567" name="Text Box 71"/>
          <p:cNvSpPr txBox="1">
            <a:spLocks noChangeArrowheads="1"/>
          </p:cNvSpPr>
          <p:nvPr/>
        </p:nvSpPr>
        <p:spPr bwMode="auto">
          <a:xfrm>
            <a:off x="367623" y="5390743"/>
            <a:ext cx="11128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Santa Anna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 command </a:t>
            </a:r>
          </a:p>
        </p:txBody>
      </p:sp>
      <p:sp>
        <p:nvSpPr>
          <p:cNvPr id="106568" name="Text Box 71"/>
          <p:cNvSpPr txBox="1">
            <a:spLocks noChangeArrowheads="1"/>
          </p:cNvSpPr>
          <p:nvPr/>
        </p:nvSpPr>
        <p:spPr bwMode="auto">
          <a:xfrm>
            <a:off x="4876800" y="5410200"/>
            <a:ext cx="114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LTC Bowie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Relieved </a:t>
            </a:r>
          </a:p>
        </p:txBody>
      </p:sp>
      <p:sp>
        <p:nvSpPr>
          <p:cNvPr id="106569" name="Text Box 71"/>
          <p:cNvSpPr txBox="1">
            <a:spLocks noChangeArrowheads="1"/>
          </p:cNvSpPr>
          <p:nvPr/>
        </p:nvSpPr>
        <p:spPr bwMode="auto">
          <a:xfrm>
            <a:off x="1219201" y="5410200"/>
            <a:ext cx="1130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Disagreement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and Email </a:t>
            </a:r>
          </a:p>
        </p:txBody>
      </p:sp>
      <p:sp>
        <p:nvSpPr>
          <p:cNvPr id="106570" name="Text Box 73"/>
          <p:cNvSpPr txBox="1">
            <a:spLocks noChangeArrowheads="1"/>
          </p:cNvSpPr>
          <p:nvPr/>
        </p:nvSpPr>
        <p:spPr bwMode="auto">
          <a:xfrm>
            <a:off x="2514600" y="5965828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 MAR</a:t>
            </a:r>
          </a:p>
        </p:txBody>
      </p:sp>
      <p:sp>
        <p:nvSpPr>
          <p:cNvPr id="106571" name="Text Box 73"/>
          <p:cNvSpPr txBox="1">
            <a:spLocks noChangeArrowheads="1"/>
          </p:cNvSpPr>
          <p:nvPr/>
        </p:nvSpPr>
        <p:spPr bwMode="auto">
          <a:xfrm>
            <a:off x="1447800" y="5972178"/>
            <a:ext cx="53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DEC </a:t>
            </a:r>
          </a:p>
        </p:txBody>
      </p:sp>
      <p:sp>
        <p:nvSpPr>
          <p:cNvPr id="106572" name="Text Box 73"/>
          <p:cNvSpPr txBox="1">
            <a:spLocks noChangeArrowheads="1"/>
          </p:cNvSpPr>
          <p:nvPr/>
        </p:nvSpPr>
        <p:spPr bwMode="auto">
          <a:xfrm>
            <a:off x="619125" y="5969003"/>
            <a:ext cx="60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OCT</a:t>
            </a:r>
          </a:p>
        </p:txBody>
      </p:sp>
      <p:sp>
        <p:nvSpPr>
          <p:cNvPr id="106573" name="Line 83"/>
          <p:cNvSpPr>
            <a:spLocks noChangeShapeType="1"/>
          </p:cNvSpPr>
          <p:nvPr/>
        </p:nvSpPr>
        <p:spPr bwMode="auto">
          <a:xfrm>
            <a:off x="2819400" y="5786439"/>
            <a:ext cx="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74" name="Line 83"/>
          <p:cNvSpPr>
            <a:spLocks noChangeShapeType="1"/>
          </p:cNvSpPr>
          <p:nvPr/>
        </p:nvSpPr>
        <p:spPr bwMode="auto">
          <a:xfrm>
            <a:off x="8001000" y="5862639"/>
            <a:ext cx="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75" name="Line 83"/>
          <p:cNvSpPr>
            <a:spLocks noChangeShapeType="1"/>
          </p:cNvSpPr>
          <p:nvPr/>
        </p:nvSpPr>
        <p:spPr bwMode="auto">
          <a:xfrm>
            <a:off x="6934200" y="5862639"/>
            <a:ext cx="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609600" y="5192484"/>
            <a:ext cx="79248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FF"/>
                </a:solidFill>
                <a:latin typeface="Arial"/>
                <a:cs typeface="Arial" charset="0"/>
              </a:rPr>
              <a:t>TIMELINE  (according to LTC Bowie)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655693" y="3467665"/>
            <a:ext cx="2183508" cy="1324478"/>
            <a:chOff x="5943600" y="3657600"/>
            <a:chExt cx="3031243" cy="679626"/>
          </a:xfrm>
        </p:grpSpPr>
        <p:sp>
          <p:nvSpPr>
            <p:cNvPr id="35" name="10-Point Star 34"/>
            <p:cNvSpPr/>
            <p:nvPr/>
          </p:nvSpPr>
          <p:spPr bwMode="auto">
            <a:xfrm>
              <a:off x="5943600" y="3657600"/>
              <a:ext cx="3031243" cy="679626"/>
            </a:xfrm>
            <a:prstGeom prst="star10">
              <a:avLst/>
            </a:prstGeom>
            <a:solidFill>
              <a:srgbClr val="0000FF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b="1" dirty="0">
                <a:solidFill>
                  <a:srgbClr val="FFFFFF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6579" name="TextBox 35"/>
            <p:cNvSpPr txBox="1">
              <a:spLocks noChangeArrowheads="1"/>
            </p:cNvSpPr>
            <p:nvPr/>
          </p:nvSpPr>
          <p:spPr bwMode="auto">
            <a:xfrm>
              <a:off x="6418950" y="3724864"/>
              <a:ext cx="2086633" cy="473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Organize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Your data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Early &amp; often</a:t>
              </a:r>
            </a:p>
          </p:txBody>
        </p:sp>
      </p:grpSp>
      <p:sp>
        <p:nvSpPr>
          <p:cNvPr id="39" name="Oval 38"/>
          <p:cNvSpPr/>
          <p:nvPr/>
        </p:nvSpPr>
        <p:spPr bwMode="auto">
          <a:xfrm>
            <a:off x="226703" y="6556831"/>
            <a:ext cx="140920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Rectangle 118">
            <a:extLst>
              <a:ext uri="{FF2B5EF4-FFF2-40B4-BE49-F238E27FC236}">
                <a16:creationId xmlns:a16="http://schemas.microsoft.com/office/drawing/2014/main" id="{23A32DF9-0A91-53F3-45C7-4B1A128C1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5144" y="6169129"/>
            <a:ext cx="9184344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4-2 (II-4-10) / Digital Page 289</a:t>
            </a:r>
          </a:p>
        </p:txBody>
      </p:sp>
    </p:spTree>
    <p:extLst>
      <p:ext uri="{BB962C8B-B14F-4D97-AF65-F5344CB8AC3E}">
        <p14:creationId xmlns:p14="http://schemas.microsoft.com/office/powerpoint/2010/main" val="83665022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CDB630A-EF19-F827-B2F5-C3496757F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Line 8">
            <a:extLst>
              <a:ext uri="{FF2B5EF4-FFF2-40B4-BE49-F238E27FC236}">
                <a16:creationId xmlns:a16="http://schemas.microsoft.com/office/drawing/2014/main" id="{BE9BBD59-CB32-A734-773D-571A1EC59F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3116711"/>
            <a:ext cx="1045879" cy="146274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>
            <a:extLst>
              <a:ext uri="{FF2B5EF4-FFF2-40B4-BE49-F238E27FC236}">
                <a16:creationId xmlns:a16="http://schemas.microsoft.com/office/drawing/2014/main" id="{FC4FACD5-6E6C-7DAE-4AF9-C10799EC67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1552353"/>
            <a:ext cx="1045879" cy="165284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CF296A-7166-CC01-4172-7DD561537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4" y="1699055"/>
            <a:ext cx="4424546" cy="4752654"/>
          </a:xfrm>
          <a:prstGeom prst="rect">
            <a:avLst/>
          </a:prstGeom>
        </p:spPr>
      </p:pic>
      <p:sp>
        <p:nvSpPr>
          <p:cNvPr id="58375" name="Rectangle 9">
            <a:extLst>
              <a:ext uri="{FF2B5EF4-FFF2-40B4-BE49-F238E27FC236}">
                <a16:creationId xmlns:a16="http://schemas.microsoft.com/office/drawing/2014/main" id="{4F5206C2-5898-7BE8-3E87-F8E07DD4A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441" y="3116712"/>
            <a:ext cx="1045879" cy="147904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E1655A1D-42CF-C62A-8146-17A665C32FC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927C40A-C623-27E0-DFB0-68052C6BB22C}"/>
              </a:ext>
            </a:extLst>
          </p:cNvPr>
          <p:cNvSpPr/>
          <p:nvPr/>
        </p:nvSpPr>
        <p:spPr bwMode="auto">
          <a:xfrm>
            <a:off x="229193" y="6556831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7772462-B222-35D5-0797-FB165B6C65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11127C-919D-649C-EF20-38412B9428C5}"/>
              </a:ext>
            </a:extLst>
          </p:cNvPr>
          <p:cNvSpPr/>
          <p:nvPr/>
        </p:nvSpPr>
        <p:spPr bwMode="auto">
          <a:xfrm>
            <a:off x="3044757" y="1605064"/>
            <a:ext cx="807307" cy="233464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5B6DF-7331-6F22-3EBD-21C9185E1E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139" t="14848" r="3272" b="12760"/>
          <a:stretch>
            <a:fillRect/>
          </a:stretch>
        </p:blipFill>
        <p:spPr>
          <a:xfrm>
            <a:off x="4690590" y="1470946"/>
            <a:ext cx="1551324" cy="1909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BEE6DFC7-2848-B02E-204A-14A975693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88207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2000" dirty="0"/>
              <a:t>Sub -Step 4: Gathering Evidence</a:t>
            </a:r>
            <a:br>
              <a:rPr lang="en-US" sz="3400" dirty="0"/>
            </a:b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22130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(PE 8b Gather Evidence)</a:t>
            </a: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8F0C58-015E-5357-F3D7-9F95A46319DF}"/>
              </a:ext>
            </a:extLst>
          </p:cNvPr>
          <p:cNvSpPr/>
          <p:nvPr/>
        </p:nvSpPr>
        <p:spPr>
          <a:xfrm>
            <a:off x="4503906" y="3810000"/>
            <a:ext cx="47162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search the web and other documents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interview LTC Ewing and LTC Crocket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Update the Matrix and Timeline!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9" descr="office bobthumbnailCA2WRELQ.jpg">
            <a:extLst>
              <a:ext uri="{FF2B5EF4-FFF2-40B4-BE49-F238E27FC236}">
                <a16:creationId xmlns:a16="http://schemas.microsoft.com/office/drawing/2014/main" id="{6312EDAE-F10C-D421-26EC-7B9BA53F2C6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1" y="2254035"/>
            <a:ext cx="2395940" cy="134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353B76-5E80-8E04-D0A4-83B51EB4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444" y="1796835"/>
            <a:ext cx="1087621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#8b</a:t>
            </a:r>
          </a:p>
        </p:txBody>
      </p:sp>
    </p:spTree>
    <p:extLst>
      <p:ext uri="{BB962C8B-B14F-4D97-AF65-F5344CB8AC3E}">
        <p14:creationId xmlns:p14="http://schemas.microsoft.com/office/powerpoint/2010/main" val="424715159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866871E-F50B-1395-44CB-D9F41FB90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Line 8">
            <a:extLst>
              <a:ext uri="{FF2B5EF4-FFF2-40B4-BE49-F238E27FC236}">
                <a16:creationId xmlns:a16="http://schemas.microsoft.com/office/drawing/2014/main" id="{346A65F7-C352-2CAA-96C6-1E2790B11B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3116711"/>
            <a:ext cx="1045879" cy="146274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>
            <a:extLst>
              <a:ext uri="{FF2B5EF4-FFF2-40B4-BE49-F238E27FC236}">
                <a16:creationId xmlns:a16="http://schemas.microsoft.com/office/drawing/2014/main" id="{5D9B6696-5B76-EA43-F3D8-746E86E25D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1552353"/>
            <a:ext cx="1045879" cy="165284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13F618-3C92-5148-06AD-8F68E345F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4" y="1699055"/>
            <a:ext cx="4424546" cy="4752654"/>
          </a:xfrm>
          <a:prstGeom prst="rect">
            <a:avLst/>
          </a:prstGeom>
        </p:spPr>
      </p:pic>
      <p:sp>
        <p:nvSpPr>
          <p:cNvPr id="58375" name="Rectangle 9">
            <a:extLst>
              <a:ext uri="{FF2B5EF4-FFF2-40B4-BE49-F238E27FC236}">
                <a16:creationId xmlns:a16="http://schemas.microsoft.com/office/drawing/2014/main" id="{DF659C8E-5673-C46B-8067-286E310D5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441" y="3116712"/>
            <a:ext cx="1045879" cy="147904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E981BF5A-5808-5642-DC0E-41C846475E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343AAF4-FBF6-320C-BB36-9F7DF14F76C8}"/>
              </a:ext>
            </a:extLst>
          </p:cNvPr>
          <p:cNvSpPr/>
          <p:nvPr/>
        </p:nvSpPr>
        <p:spPr bwMode="auto">
          <a:xfrm>
            <a:off x="229193" y="6556831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CC82CDA-E787-953A-0C90-805D60E8F6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A0F32-11CD-5353-FA07-6AE673296124}"/>
              </a:ext>
            </a:extLst>
          </p:cNvPr>
          <p:cNvSpPr/>
          <p:nvPr/>
        </p:nvSpPr>
        <p:spPr bwMode="auto">
          <a:xfrm>
            <a:off x="3044757" y="1605064"/>
            <a:ext cx="807307" cy="233464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AA967B-54B7-2077-2002-C5DFC58F0D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139" t="14848" r="3272" b="12760"/>
          <a:stretch>
            <a:fillRect/>
          </a:stretch>
        </p:blipFill>
        <p:spPr>
          <a:xfrm>
            <a:off x="4690590" y="1470946"/>
            <a:ext cx="1551324" cy="1909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E3E884AD-C824-1057-4E2E-2B41F973C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88207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2000" dirty="0"/>
              <a:t>Sub -Step 4: Gathering Evidence</a:t>
            </a:r>
            <a:br>
              <a:rPr lang="en-US" sz="3400" dirty="0"/>
            </a:br>
            <a:endParaRPr lang="en-US" sz="1800" dirty="0"/>
          </a:p>
        </p:txBody>
      </p:sp>
      <p:pic>
        <p:nvPicPr>
          <p:cNvPr id="6" name="Picture 9" descr="office bobthumbnailCA2WRELQ.jpg">
            <a:extLst>
              <a:ext uri="{FF2B5EF4-FFF2-40B4-BE49-F238E27FC236}">
                <a16:creationId xmlns:a16="http://schemas.microsoft.com/office/drawing/2014/main" id="{B342E630-5AE6-FC59-446F-329EF6C9A43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1" y="2254035"/>
            <a:ext cx="2395940" cy="134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A2263DE-3273-1DFB-14A5-18C102143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444" y="1796835"/>
            <a:ext cx="1087621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A6943B-4FA5-4B6C-6CC3-5D5C455D2EBE}"/>
              </a:ext>
            </a:extLst>
          </p:cNvPr>
          <p:cNvSpPr/>
          <p:nvPr/>
        </p:nvSpPr>
        <p:spPr>
          <a:xfrm>
            <a:off x="4847927" y="4221788"/>
            <a:ext cx="411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interview MAJ Rose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did we get?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Update the Matrix and Timeline!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5499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A4C5757-5B4E-6131-3566-388856FC1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Line 8">
            <a:extLst>
              <a:ext uri="{FF2B5EF4-FFF2-40B4-BE49-F238E27FC236}">
                <a16:creationId xmlns:a16="http://schemas.microsoft.com/office/drawing/2014/main" id="{BA6842FF-7A0F-5824-1974-DFC78B54F4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3116711"/>
            <a:ext cx="1045879" cy="146274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>
            <a:extLst>
              <a:ext uri="{FF2B5EF4-FFF2-40B4-BE49-F238E27FC236}">
                <a16:creationId xmlns:a16="http://schemas.microsoft.com/office/drawing/2014/main" id="{1903DB4A-F5B0-5FD3-EA5F-2587771258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6320" y="1552353"/>
            <a:ext cx="1045879" cy="165284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69406-B1FF-9E61-47AA-401718BA8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4" y="1699055"/>
            <a:ext cx="4424546" cy="4752654"/>
          </a:xfrm>
          <a:prstGeom prst="rect">
            <a:avLst/>
          </a:prstGeom>
        </p:spPr>
      </p:pic>
      <p:sp>
        <p:nvSpPr>
          <p:cNvPr id="58375" name="Rectangle 9">
            <a:extLst>
              <a:ext uri="{FF2B5EF4-FFF2-40B4-BE49-F238E27FC236}">
                <a16:creationId xmlns:a16="http://schemas.microsoft.com/office/drawing/2014/main" id="{9B6906B6-7DDD-E7A5-C786-60D2D8605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441" y="3116712"/>
            <a:ext cx="1045879" cy="147904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D37A779A-DA80-D509-A922-0ECB8BA7E6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CC36FA7-BEE3-4502-316C-A922CA59752C}"/>
              </a:ext>
            </a:extLst>
          </p:cNvPr>
          <p:cNvSpPr/>
          <p:nvPr/>
        </p:nvSpPr>
        <p:spPr bwMode="auto">
          <a:xfrm>
            <a:off x="229193" y="6556831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EDAC6D-E1A8-9BA6-0304-CF0D50CB63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5C1447-F8FB-3A57-4196-1D9CF4EF2806}"/>
              </a:ext>
            </a:extLst>
          </p:cNvPr>
          <p:cNvSpPr/>
          <p:nvPr/>
        </p:nvSpPr>
        <p:spPr bwMode="auto">
          <a:xfrm>
            <a:off x="3044757" y="1605064"/>
            <a:ext cx="807307" cy="233464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E37275-4F0A-3EFB-9E2E-34BC28F30A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139" t="14848" r="3272" b="12760"/>
          <a:stretch>
            <a:fillRect/>
          </a:stretch>
        </p:blipFill>
        <p:spPr>
          <a:xfrm>
            <a:off x="4690590" y="1470946"/>
            <a:ext cx="1551324" cy="1909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7623887B-D856-9A88-8E1A-F3F0FABA2F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88207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2000" dirty="0"/>
              <a:t>Sub -Step 4: Gathering Evidence</a:t>
            </a:r>
            <a:br>
              <a:rPr lang="en-US" sz="3400" dirty="0"/>
            </a:br>
            <a:endParaRPr lang="en-US" sz="1800" dirty="0"/>
          </a:p>
        </p:txBody>
      </p:sp>
      <p:pic>
        <p:nvPicPr>
          <p:cNvPr id="6" name="Picture 9" descr="office bobthumbnailCA2WRELQ.jpg">
            <a:extLst>
              <a:ext uri="{FF2B5EF4-FFF2-40B4-BE49-F238E27FC236}">
                <a16:creationId xmlns:a16="http://schemas.microsoft.com/office/drawing/2014/main" id="{F957D3FD-0B5A-442C-FD83-E1DE90FB53A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1" y="2254035"/>
            <a:ext cx="2395940" cy="134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798FC4D-8AD8-EB0F-5772-52FAF002C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444" y="1796835"/>
            <a:ext cx="1087621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48093F-8D5B-1D5E-B373-ABABEEB32699}"/>
              </a:ext>
            </a:extLst>
          </p:cNvPr>
          <p:cNvSpPr/>
          <p:nvPr/>
        </p:nvSpPr>
        <p:spPr>
          <a:xfrm>
            <a:off x="4271509" y="3960675"/>
            <a:ext cx="4948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interview LTC Houston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did we get?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Update the Matrix and Timeline!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5AC1E5FD-10CA-DA28-6DF2-71FF7953F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915684"/>
            <a:ext cx="439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AR 20-1, Paragraph 7-1b(4); </a:t>
            </a:r>
            <a:r>
              <a:rPr lang="en-US" sz="1400" b="1" u="sng" dirty="0">
                <a:solidFill>
                  <a:srgbClr val="0000FF"/>
                </a:solidFill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</a:rPr>
              <a:t>, Part Two, Section 4-3 (II-4-12) / Digital Page 291</a:t>
            </a:r>
          </a:p>
        </p:txBody>
      </p:sp>
    </p:spTree>
    <p:extLst>
      <p:ext uri="{BB962C8B-B14F-4D97-AF65-F5344CB8AC3E}">
        <p14:creationId xmlns:p14="http://schemas.microsoft.com/office/powerpoint/2010/main" val="183336697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531815" y="153988"/>
            <a:ext cx="8080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Four-Part Interview</a:t>
            </a: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376235" y="1730041"/>
            <a:ext cx="8918187" cy="42780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Pre-brief (</a:t>
            </a:r>
            <a:r>
              <a:rPr lang="en-US" sz="2800" b="1" u="sng" dirty="0">
                <a:solidFill>
                  <a:srgbClr val="FF0000"/>
                </a:solidFill>
                <a:latin typeface="Arial"/>
                <a:cs typeface="Arial" charset="0"/>
              </a:rPr>
              <a:t>not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recorded – </a:t>
            </a:r>
            <a:r>
              <a:rPr lang="en-US" sz="2800" b="1" i="1" u="sng" dirty="0">
                <a:solidFill>
                  <a:srgbClr val="0000FF"/>
                </a:solidFill>
                <a:latin typeface="Arial"/>
                <a:cs typeface="Arial" charset="0"/>
              </a:rPr>
              <a:t>never off the record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2800" b="1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Read-in (recorded)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2800" b="1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Questioning (recorded)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2800" b="1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Read-out (recorded)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2800" b="1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00FF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 charset="0"/>
              </a:rPr>
              <a:t>Prepare using Appendix B:  Interview Prep Book</a:t>
            </a:r>
          </a:p>
        </p:txBody>
      </p:sp>
      <p:pic>
        <p:nvPicPr>
          <p:cNvPr id="117766" name="Picture 12" descr="interview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2" y="2457451"/>
            <a:ext cx="3128963" cy="23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4" name="Line 10"/>
          <p:cNvSpPr>
            <a:spLocks noChangeShapeType="1"/>
          </p:cNvSpPr>
          <p:nvPr/>
        </p:nvSpPr>
        <p:spPr bwMode="auto">
          <a:xfrm>
            <a:off x="4130675" y="2767013"/>
            <a:ext cx="15240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>
            <a:off x="4892675" y="3605213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5356" name="Line 12"/>
          <p:cNvSpPr>
            <a:spLocks noChangeShapeType="1"/>
          </p:cNvSpPr>
          <p:nvPr/>
        </p:nvSpPr>
        <p:spPr bwMode="auto">
          <a:xfrm flipV="1">
            <a:off x="4359275" y="3910013"/>
            <a:ext cx="12954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7770" name="Picture 11" descr="C:\Users\Robert.s.keating\AppData\Local\Microsoft\Windows\Temporary Internet Files\Content.IE5\RRGXOQ1N\MC900432665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5052421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7DB00A2-43C3-3218-A3AC-39B9C01EE1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9C05A12-D484-FD8B-97ED-A994E5CF9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1" y="6166740"/>
            <a:ext cx="746760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 Section 4-8 (II-4-25) / Digital Page 304</a:t>
            </a:r>
          </a:p>
        </p:txBody>
      </p:sp>
    </p:spTree>
    <p:extLst>
      <p:ext uri="{BB962C8B-B14F-4D97-AF65-F5344CB8AC3E}">
        <p14:creationId xmlns:p14="http://schemas.microsoft.com/office/powerpoint/2010/main" val="3345468983"/>
      </p:ext>
    </p:extLst>
  </p:cSld>
  <p:clrMapOvr>
    <a:masterClrMapping/>
  </p:clrMapOvr>
  <p:transition>
    <p:pull/>
    <p:sndAc>
      <p:endSnd/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76" y="102951"/>
            <a:ext cx="8080375" cy="9144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Interview:  Part 1</a:t>
            </a:r>
            <a:endParaRPr lang="en-US" sz="4000" b="0" dirty="0">
              <a:solidFill>
                <a:schemeClr val="tx1"/>
              </a:solidFill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7239003" y="1298579"/>
            <a:ext cx="1551963" cy="830997"/>
          </a:xfrm>
          <a:prstGeom prst="rect">
            <a:avLst/>
          </a:prstGeom>
          <a:solidFill>
            <a:srgbClr val="FFFFFF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Establish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rapport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6629400" y="2797179"/>
            <a:ext cx="2161938" cy="830997"/>
          </a:xfrm>
          <a:prstGeom prst="rect">
            <a:avLst/>
          </a:prstGeom>
          <a:solidFill>
            <a:srgbClr val="FFFFFF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Lay down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ground rules</a:t>
            </a:r>
          </a:p>
        </p:txBody>
      </p:sp>
      <p:sp>
        <p:nvSpPr>
          <p:cNvPr id="1187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77124"/>
            <a:ext cx="7590971" cy="3821303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1.  </a:t>
            </a:r>
            <a:r>
              <a:rPr lang="en-US" sz="2400" dirty="0">
                <a:solidFill>
                  <a:srgbClr val="0000FF"/>
                </a:solidFill>
              </a:rPr>
              <a:t>Pre-brief</a:t>
            </a:r>
            <a:r>
              <a:rPr lang="en-US" sz="2400" dirty="0"/>
              <a:t> (</a:t>
            </a:r>
            <a:r>
              <a:rPr lang="en-US" sz="2400" i="1" dirty="0"/>
              <a:t>explain in plain English</a:t>
            </a:r>
            <a:r>
              <a:rPr lang="en-US" sz="2400" dirty="0"/>
              <a:t>)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The IG interview process and IG confidentiality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The IG's Role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Privacy Act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Header Sheet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Rights Warning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Swearing / Affirming Oaths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Filling in documents and forms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1800" i="1" dirty="0"/>
              <a:t>**Approximately 5-15 Minutes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5486400" y="3787776"/>
            <a:ext cx="3429000" cy="2308324"/>
          </a:xfrm>
          <a:prstGeom prst="rect">
            <a:avLst/>
          </a:prstGeom>
          <a:solidFill>
            <a:srgbClr val="FFFFFF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Observe  baseline behavior of the witness’s speech and mannerisms.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FF"/>
                </a:solidFill>
                <a:latin typeface="Arial Rounded MT Bold" pitchFamily="34" charset="0"/>
                <a:cs typeface="Arial" charset="0"/>
              </a:rPr>
              <a:t>(as an IG, not as an "Interrogator")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161928" y="6529172"/>
            <a:ext cx="155435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C087ABB9-E87C-2A24-3935-A5B822188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8" y="6156782"/>
            <a:ext cx="8753472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4-8 (II-4-26) and Appendix B (II – B – 2) / Digital Page 305 and 565</a:t>
            </a:r>
          </a:p>
        </p:txBody>
      </p:sp>
    </p:spTree>
    <p:extLst>
      <p:ext uri="{BB962C8B-B14F-4D97-AF65-F5344CB8AC3E}">
        <p14:creationId xmlns:p14="http://schemas.microsoft.com/office/powerpoint/2010/main" val="429115770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 animBg="1"/>
      <p:bldP spid="87049" grpId="0" animBg="1"/>
      <p:bldP spid="87048" grpId="0" animBg="1"/>
      <p:bldP spid="1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2" descr="interview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3925890"/>
            <a:ext cx="19812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238707" y="1915110"/>
            <a:ext cx="8524295" cy="38472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2.  </a:t>
            </a:r>
            <a:r>
              <a:rPr lang="en-US" sz="2800" b="1" u="sng" dirty="0">
                <a:solidFill>
                  <a:srgbClr val="0000FF"/>
                </a:solidFill>
                <a:latin typeface="Arial"/>
                <a:cs typeface="Arial" charset="0"/>
              </a:rPr>
              <a:t>Read-in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 charset="0"/>
              </a:rPr>
              <a:t>(recorded): 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Verbatim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 charset="0"/>
              </a:rPr>
              <a:t> 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endParaRPr lang="en-US" b="1" dirty="0">
              <a:solidFill>
                <a:srgbClr val="0066FF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3.  </a:t>
            </a:r>
            <a:r>
              <a:rPr lang="en-US" sz="2800" b="1" u="sng" dirty="0">
                <a:solidFill>
                  <a:srgbClr val="0000FF"/>
                </a:solidFill>
                <a:latin typeface="Arial"/>
                <a:cs typeface="Arial" charset="0"/>
              </a:rPr>
              <a:t>Questioning</a:t>
            </a:r>
            <a:r>
              <a:rPr lang="en-US" sz="2800" b="1" dirty="0">
                <a:solidFill>
                  <a:srgbClr val="0066FF"/>
                </a:solidFill>
                <a:latin typeface="Arial"/>
                <a:cs typeface="Aria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 charset="0"/>
              </a:rPr>
              <a:t>(recorded):  Rehearse this one the most! 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Follow interrogatory </a:t>
            </a:r>
            <a:r>
              <a:rPr lang="en-US" sz="2800" b="1" i="1" u="sng" dirty="0">
                <a:solidFill>
                  <a:srgbClr val="000000"/>
                </a:solidFill>
                <a:latin typeface="Arial"/>
                <a:cs typeface="Arial" charset="0"/>
              </a:rPr>
              <a:t>BUT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 listen to the witness's answers and adjust accordingly. 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     You may stop the recorder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but you are </a:t>
            </a:r>
            <a:r>
              <a:rPr lang="en-US" sz="28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never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off the record.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endParaRPr lang="en-US" b="1" dirty="0">
              <a:solidFill>
                <a:srgbClr val="0066FF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4.  </a:t>
            </a:r>
            <a:r>
              <a:rPr lang="en-US" sz="2800" b="1" u="sng" dirty="0">
                <a:solidFill>
                  <a:srgbClr val="0000FF"/>
                </a:solidFill>
                <a:latin typeface="Arial"/>
                <a:cs typeface="Arial" charset="0"/>
              </a:rPr>
              <a:t>Read-out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 charset="0"/>
              </a:rPr>
              <a:t>(recorded): 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Verbatim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 charset="0"/>
              </a:rPr>
              <a:t>	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31815" y="-6017"/>
            <a:ext cx="8080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Interview Parts 2, 3 + 4</a:t>
            </a:r>
          </a:p>
        </p:txBody>
      </p:sp>
      <p:pic>
        <p:nvPicPr>
          <p:cNvPr id="119815" name="Picture 11" descr="C:\Users\Robert.s.keating\AppData\Local\Microsoft\Windows\Temporary Internet Files\Content.IE5\RRGXOQ1N\MC900432665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8699" y="4993539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6" name="Picture 11" descr="C:\Users\Robert.s.keating\AppData\Local\Microsoft\Windows\Temporary Internet Files\Content.IE5\RRGXOQ1N\MC900432665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1" y="1295401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2ECD0FE-F375-9B62-82BA-D5728A8173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E0BA0DA0-44A5-A598-0909-19953F600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8" y="6156782"/>
            <a:ext cx="8753472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4-8 (II-4-28) and Appendix B (II – B – 12) / Digital Page 307 and 575</a:t>
            </a:r>
          </a:p>
        </p:txBody>
      </p:sp>
    </p:spTree>
    <p:extLst>
      <p:ext uri="{BB962C8B-B14F-4D97-AF65-F5344CB8AC3E}">
        <p14:creationId xmlns:p14="http://schemas.microsoft.com/office/powerpoint/2010/main" val="19374302"/>
      </p:ext>
    </p:extLst>
  </p:cSld>
  <p:clrMapOvr>
    <a:masterClrMapping/>
  </p:clrMapOvr>
  <p:transition>
    <p:pull/>
    <p:sndAc>
      <p:endSnd/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2403" y="1833851"/>
            <a:ext cx="9801311" cy="41549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Preparation &amp; Rehearsal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IG Attitude &amp; Demeanor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IG ability to: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	Put the witness at ease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	Maintain impartiality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	Adapt to the unexpected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LISTEN!  </a:t>
            </a:r>
            <a:r>
              <a:rPr lang="en-US" sz="2400" b="1" i="1" dirty="0">
                <a:solidFill>
                  <a:srgbClr val="0000FF"/>
                </a:solidFill>
                <a:latin typeface="Arial"/>
                <a:cs typeface="Arial" charset="0"/>
              </a:rPr>
              <a:t>LISTEN!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 charset="0"/>
              </a:rPr>
              <a:t>  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LISTEN!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OBSERVE!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i="1" dirty="0">
                <a:solidFill>
                  <a:srgbClr val="0000FF"/>
                </a:solidFill>
                <a:latin typeface="Arial"/>
                <a:cs typeface="Arial" charset="0"/>
              </a:rPr>
              <a:t>No Surprises - No Trickery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IG must ask the questions necessary to uncover </a:t>
            </a:r>
            <a:r>
              <a:rPr lang="en-US" sz="2400" b="1" i="1" u="sng" dirty="0">
                <a:solidFill>
                  <a:srgbClr val="000000"/>
                </a:solidFill>
                <a:latin typeface="Arial"/>
                <a:cs typeface="Arial" charset="0"/>
              </a:rPr>
              <a:t>credible evidence</a:t>
            </a:r>
            <a:r>
              <a:rPr lang="en-US" sz="2400" b="1" i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that address </a:t>
            </a:r>
            <a:r>
              <a:rPr lang="en-US" sz="2400" b="1" i="1" u="sng" dirty="0">
                <a:solidFill>
                  <a:srgbClr val="000000"/>
                </a:solidFill>
                <a:latin typeface="Arial"/>
                <a:cs typeface="Arial" charset="0"/>
              </a:rPr>
              <a:t>elements of proof</a:t>
            </a:r>
            <a:r>
              <a:rPr lang="en-US" sz="2400" b="1" i="1" dirty="0">
                <a:solidFill>
                  <a:srgbClr val="000000"/>
                </a:solidFill>
                <a:latin typeface="Arial"/>
                <a:cs typeface="Arial" charset="0"/>
              </a:rPr>
              <a:t>!</a:t>
            </a:r>
          </a:p>
        </p:txBody>
      </p:sp>
      <p:sp>
        <p:nvSpPr>
          <p:cNvPr id="7680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149992"/>
            <a:ext cx="67818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Successful Interviews</a:t>
            </a:r>
          </a:p>
        </p:txBody>
      </p:sp>
      <p:sp>
        <p:nvSpPr>
          <p:cNvPr id="120836" name="TextBox 5"/>
          <p:cNvSpPr txBox="1">
            <a:spLocks noChangeArrowheads="1"/>
          </p:cNvSpPr>
          <p:nvPr/>
        </p:nvSpPr>
        <p:spPr bwMode="auto">
          <a:xfrm>
            <a:off x="152403" y="6164698"/>
            <a:ext cx="8804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Appendix A, II - A – 13 / Digital Page 556 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20838" name="Picture 8" descr="http://t1.gstatic.com/images?q=tbn:ANd9GcQryKg4LJMniYiBCXPLbjDAMBbZooxO_3XckOUMeXwWuqq76E_ZB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0425" y="1651853"/>
            <a:ext cx="3766520" cy="35542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&quot;No&quot; Symbol 8"/>
          <p:cNvSpPr/>
          <p:nvPr/>
        </p:nvSpPr>
        <p:spPr bwMode="auto">
          <a:xfrm>
            <a:off x="5923098" y="2597528"/>
            <a:ext cx="2728686" cy="2521767"/>
          </a:xfrm>
          <a:prstGeom prst="noSmoking">
            <a:avLst>
              <a:gd name="adj" fmla="val 9738"/>
            </a:avLst>
          </a:prstGeom>
          <a:solidFill>
            <a:srgbClr val="FF0000">
              <a:alpha val="60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81431" y="6543154"/>
            <a:ext cx="140920" cy="1525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3028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18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5" y="137903"/>
            <a:ext cx="8080375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  Interviews	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753" y="1312783"/>
            <a:ext cx="7772400" cy="4876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Tx/>
              <a:buNone/>
            </a:pPr>
            <a:r>
              <a:rPr lang="en-US" sz="2800" dirty="0"/>
              <a:t>			</a:t>
            </a:r>
            <a:r>
              <a:rPr lang="en-US" sz="2800" i="1" u="sng" dirty="0">
                <a:solidFill>
                  <a:srgbClr val="0000FF"/>
                </a:solidFill>
              </a:rPr>
              <a:t>AVOID</a:t>
            </a:r>
            <a:r>
              <a:rPr lang="en-US" sz="2800" i="1" dirty="0">
                <a:solidFill>
                  <a:srgbClr val="0000FF"/>
                </a:solidFill>
              </a:rPr>
              <a:t>:</a:t>
            </a:r>
          </a:p>
          <a:p>
            <a:pPr lvl="1" eaLnBrk="1" hangingPunct="1"/>
            <a:r>
              <a:rPr lang="en-US" sz="2400" dirty="0"/>
              <a:t>Being defensive / aggressive</a:t>
            </a:r>
          </a:p>
          <a:p>
            <a:pPr lvl="1" eaLnBrk="1" hangingPunct="1"/>
            <a:r>
              <a:rPr lang="en-US" sz="2400" dirty="0"/>
              <a:t>Interrupting the witness</a:t>
            </a:r>
          </a:p>
          <a:p>
            <a:pPr lvl="1" eaLnBrk="1" hangingPunct="1"/>
            <a:r>
              <a:rPr lang="en-US" sz="2400" dirty="0"/>
              <a:t>Asking: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sz="2000" dirty="0"/>
              <a:t>Yes or No questions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sz="2000" dirty="0"/>
              <a:t>Leading questions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sz="2000" dirty="0"/>
              <a:t>Irrelevant questions</a:t>
            </a:r>
          </a:p>
          <a:p>
            <a:pPr lvl="2" eaLnBrk="1" hangingPunct="1">
              <a:buClr>
                <a:schemeClr val="accent2"/>
              </a:buClr>
              <a:buFontTx/>
              <a:buNone/>
            </a:pPr>
            <a:r>
              <a:rPr lang="en-US" sz="2800" dirty="0">
                <a:solidFill>
                  <a:srgbClr val="FF0000"/>
                </a:solidFill>
              </a:rPr>
              <a:t>        </a:t>
            </a:r>
            <a:r>
              <a:rPr lang="en-US" sz="2800" i="1" u="sng" dirty="0">
                <a:solidFill>
                  <a:srgbClr val="FF0000"/>
                </a:solidFill>
              </a:rPr>
              <a:t>DO NOT</a:t>
            </a:r>
            <a:r>
              <a:rPr lang="en-US" sz="2800" i="1" dirty="0">
                <a:solidFill>
                  <a:srgbClr val="FF0000"/>
                </a:solidFill>
              </a:rPr>
              <a:t>:</a:t>
            </a:r>
          </a:p>
          <a:p>
            <a:pPr lvl="1" eaLnBrk="1" hangingPunct="1"/>
            <a:r>
              <a:rPr lang="en-US" sz="2400" dirty="0"/>
              <a:t>Lose control of interview</a:t>
            </a:r>
          </a:p>
          <a:p>
            <a:pPr lvl="1" eaLnBrk="1" hangingPunct="1"/>
            <a:r>
              <a:rPr lang="en-US" sz="2400" dirty="0"/>
              <a:t>Lose your temper</a:t>
            </a:r>
          </a:p>
          <a:p>
            <a:pPr lvl="1" eaLnBrk="1" hangingPunct="1"/>
            <a:r>
              <a:rPr lang="en-US" sz="2400" dirty="0"/>
              <a:t>Give advice or counsel</a:t>
            </a:r>
          </a:p>
          <a:p>
            <a:pPr lvl="1" eaLnBrk="1" hangingPunct="1"/>
            <a:r>
              <a:rPr lang="en-US" sz="2400" dirty="0"/>
              <a:t>Be intimidated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92909" y="6551254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8C3334-6CC7-F749-E49C-2F0CD954810A}"/>
              </a:ext>
            </a:extLst>
          </p:cNvPr>
          <p:cNvSpPr txBox="1">
            <a:spLocks noChangeArrowheads="1"/>
          </p:cNvSpPr>
          <p:nvPr/>
        </p:nvSpPr>
        <p:spPr bwMode="auto">
          <a:xfrm rot="20314428">
            <a:off x="4373735" y="4697827"/>
            <a:ext cx="460279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kern="0" dirty="0">
                <a:solidFill>
                  <a:schemeClr val="tx1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</a:rPr>
              <a:t>Let’s see what </a:t>
            </a:r>
            <a:r>
              <a:rPr lang="en-US" sz="2500" u="sng" kern="0" dirty="0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</a:rPr>
              <a:t>NOT</a:t>
            </a:r>
            <a:r>
              <a:rPr lang="en-US" sz="2500" kern="0" dirty="0">
                <a:solidFill>
                  <a:schemeClr val="tx1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</a:rPr>
              <a:t> To Do!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ECF278FB-6069-901D-A614-0A2748ECB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33" y="215964"/>
            <a:ext cx="30956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6287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title"/>
          </p:nvPr>
        </p:nvSpPr>
        <p:spPr>
          <a:xfrm>
            <a:off x="943075" y="257803"/>
            <a:ext cx="7086600" cy="1143000"/>
          </a:xfrm>
        </p:spPr>
        <p:txBody>
          <a:bodyPr vert="horz" wrap="square" lIns="92075" tIns="46039" rIns="92075" bIns="46039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Interviews: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What </a:t>
            </a:r>
            <a:r>
              <a:rPr lang="en-US" sz="4000" u="sng" dirty="0">
                <a:solidFill>
                  <a:srgbClr val="FF0000"/>
                </a:solidFill>
              </a:rPr>
              <a:t>NOT</a:t>
            </a:r>
            <a:r>
              <a:rPr lang="en-US" sz="4000" dirty="0">
                <a:solidFill>
                  <a:schemeClr val="tx1"/>
                </a:solidFill>
              </a:rPr>
              <a:t> To Do!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07423" y="6560322"/>
            <a:ext cx="126406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0344C-90C9-A5CA-7552-B406E6019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29" y="1841864"/>
            <a:ext cx="8352971" cy="44152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901125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TIGU Chart Template">
  <a:themeElements>
    <a:clrScheme name="TIGU Chart Template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TIGU Char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762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762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TIGU Chart Template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GU Chart Template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GU Chart Templat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IGU Chart Template 1">
    <a:dk1>
      <a:srgbClr val="000000"/>
    </a:dk1>
    <a:lt1>
      <a:srgbClr val="FEFDE3"/>
    </a:lt1>
    <a:dk2>
      <a:srgbClr val="221304"/>
    </a:dk2>
    <a:lt2>
      <a:srgbClr val="CBBD83"/>
    </a:lt2>
    <a:accent1>
      <a:srgbClr val="A1BD69"/>
    </a:accent1>
    <a:accent2>
      <a:srgbClr val="3694B6"/>
    </a:accent2>
    <a:accent3>
      <a:srgbClr val="FEFEEF"/>
    </a:accent3>
    <a:accent4>
      <a:srgbClr val="000000"/>
    </a:accent4>
    <a:accent5>
      <a:srgbClr val="CDDBB9"/>
    </a:accent5>
    <a:accent6>
      <a:srgbClr val="3086A5"/>
    </a:accent6>
    <a:hlink>
      <a:srgbClr val="660066"/>
    </a:hlink>
    <a:folHlink>
      <a:srgbClr val="666699"/>
    </a:folHlink>
  </a:clrScheme>
</a:themeOverride>
</file>

<file path=docMetadata/LabelInfo.xml><?xml version="1.0" encoding="utf-8"?>
<clbl:labelList xmlns:clbl="http://schemas.microsoft.com/office/2020/mipLabelMetadata">
  <clbl:label id="{554eecc5-e26c-4620-b240-5a8bb326c33d}" enabled="1" method="Privileged" siteId="{fae6d70f-954b-4811-92b6-0530d6f84c4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60450</TotalTime>
  <Words>11130</Words>
  <Application>Microsoft Office PowerPoint</Application>
  <PresentationFormat>On-screen Show (4:3)</PresentationFormat>
  <Paragraphs>1695</Paragraphs>
  <Slides>130</Slides>
  <Notes>129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42" baseType="lpstr">
      <vt:lpstr>Arial</vt:lpstr>
      <vt:lpstr>Arial Black</vt:lpstr>
      <vt:lpstr>Arial Rounded MT Bold</vt:lpstr>
      <vt:lpstr>Calibri</vt:lpstr>
      <vt:lpstr>Cooper Black</vt:lpstr>
      <vt:lpstr>Garamond</vt:lpstr>
      <vt:lpstr>Monotype Corsiva</vt:lpstr>
      <vt:lpstr>Mufferaw</vt:lpstr>
      <vt:lpstr>Tempus Sans ITC</vt:lpstr>
      <vt:lpstr>Times New Roman</vt:lpstr>
      <vt:lpstr>Wingdings</vt:lpstr>
      <vt:lpstr>TIGU Chart Template</vt:lpstr>
      <vt:lpstr>Investigations</vt:lpstr>
      <vt:lpstr>Linked IG Functions</vt:lpstr>
      <vt:lpstr>What Do We See Here? </vt:lpstr>
      <vt:lpstr>PowerPoint Presentation</vt:lpstr>
      <vt:lpstr>PowerPoint Presentation</vt:lpstr>
      <vt:lpstr>PowerPoint Presentation</vt:lpstr>
      <vt:lpstr>IG Investigator’s Purpose? </vt:lpstr>
      <vt:lpstr>PowerPoint Presentation</vt:lpstr>
      <vt:lpstr>Investigations  Training Schedule</vt:lpstr>
      <vt:lpstr>Investigations  Training Schedule</vt:lpstr>
      <vt:lpstr>Terminal Learning Objective</vt:lpstr>
      <vt:lpstr>Enabling Learning  Objectives Advance Sheets pages 21 - 22</vt:lpstr>
      <vt:lpstr>Enabling Learning  Objectives</vt:lpstr>
      <vt:lpstr>Enabling Learning  Objectives</vt:lpstr>
      <vt:lpstr>Enabling Learning  Objectives</vt:lpstr>
      <vt:lpstr>Safety and Environmental</vt:lpstr>
      <vt:lpstr>PowerPoint Presentation</vt:lpstr>
      <vt:lpstr>Roles DEFINITIONS</vt:lpstr>
      <vt:lpstr>Roles DEFINITIONS</vt:lpstr>
      <vt:lpstr>PowerPoint Presentation</vt:lpstr>
      <vt:lpstr>ELO Check on Learning</vt:lpstr>
      <vt:lpstr>PowerPoint Presentation</vt:lpstr>
      <vt:lpstr>PowerPoint Presentation</vt:lpstr>
      <vt:lpstr>PowerPoint Presentation</vt:lpstr>
      <vt:lpstr>    Categories of Evidence DEFINITIONS</vt:lpstr>
      <vt:lpstr>Levels of Evidence DEFINITIONS</vt:lpstr>
      <vt:lpstr>PowerPoint Presentation</vt:lpstr>
      <vt:lpstr>IG Standard of Proof DEFINITION</vt:lpstr>
      <vt:lpstr>ELO Check on Learning</vt:lpstr>
      <vt:lpstr>The Seven-Step IGAP Step One</vt:lpstr>
      <vt:lpstr>PowerPoint Presentation</vt:lpstr>
      <vt:lpstr>Step Two:                    IG Preliminary Analysis</vt:lpstr>
      <vt:lpstr>4-Part Allegation DEFINITION</vt:lpstr>
      <vt:lpstr>‘Typical’ Complaint</vt:lpstr>
      <vt:lpstr>Poorly Phrased Allegations What do you think?</vt:lpstr>
      <vt:lpstr>How About These?</vt:lpstr>
      <vt:lpstr>    Where to Find Standards (use the standard at the time in question)  </vt:lpstr>
      <vt:lpstr>Elements of Proof</vt:lpstr>
      <vt:lpstr>Elements of Proof Manual for Courts Martial (2024 Edition) Article 134, Extramarital sexual conduct</vt:lpstr>
      <vt:lpstr>Consultation with the SJA</vt:lpstr>
      <vt:lpstr>ELO Check on Learning</vt:lpstr>
      <vt:lpstr>Step Two:                    IG Preliminary Analysis</vt:lpstr>
      <vt:lpstr>Not Local IG Appropriate Allegations against Professionals</vt:lpstr>
      <vt:lpstr>Reasons why the IG Would NOT investigate</vt:lpstr>
      <vt:lpstr>Step Two:                    IG Preliminary Analysis</vt:lpstr>
      <vt:lpstr>Reporting Requirements For Allegations Against:</vt:lpstr>
      <vt:lpstr>Step Two-Alpha:                    IG Preliminary Analysis</vt:lpstr>
      <vt:lpstr>Framework Questions </vt:lpstr>
      <vt:lpstr>ELO Check on Learning</vt:lpstr>
      <vt:lpstr>Step Two:                    IG Preliminary Analysis</vt:lpstr>
      <vt:lpstr>STEP 3: Select a Course of Action</vt:lpstr>
      <vt:lpstr>Referring Allegations to the Command</vt:lpstr>
      <vt:lpstr>Requests for IG   Information</vt:lpstr>
      <vt:lpstr>STEP 3: Select a Course of Action</vt:lpstr>
      <vt:lpstr>PowerPoint Presentation</vt:lpstr>
      <vt:lpstr>What the IG SHOULD Consider</vt:lpstr>
      <vt:lpstr>Investigation or  Investigative Inquiry? </vt:lpstr>
      <vt:lpstr>ELO Check on Learning</vt:lpstr>
      <vt:lpstr>ALAMO Case Study</vt:lpstr>
      <vt:lpstr>ALAMO Case Study Step 1</vt:lpstr>
      <vt:lpstr>ALAMO Case Study Step 2: IGPA</vt:lpstr>
      <vt:lpstr>ALAMO Case Study Step 2: IGPA</vt:lpstr>
      <vt:lpstr>      4-Part Allegation</vt:lpstr>
      <vt:lpstr>Elements of Proof AR 600-20 (6 November 2014), paragraph 4-19, Treatment of persons</vt:lpstr>
      <vt:lpstr>PowerPoint Presentation</vt:lpstr>
      <vt:lpstr>ALAMO Case Study Step 2: IGPA</vt:lpstr>
      <vt:lpstr>ALAMO Case Study Step 2: IGPA</vt:lpstr>
      <vt:lpstr>Reporting Requirements For Allegations Against:</vt:lpstr>
      <vt:lpstr>ALAMO Case Study Step 2: IGPA</vt:lpstr>
      <vt:lpstr>Step Two-Alpha:                    IG Preliminary Analysis</vt:lpstr>
      <vt:lpstr>Framework Question  </vt:lpstr>
      <vt:lpstr>ALAMO Case Study Step 3: Select a COA</vt:lpstr>
      <vt:lpstr>Referring Allegations</vt:lpstr>
      <vt:lpstr>Referring Allegations to the Command</vt:lpstr>
      <vt:lpstr>Investigative Inquiry (Informal Fact-Finding)</vt:lpstr>
      <vt:lpstr>Investigation (Formal Fact-Finding)</vt:lpstr>
      <vt:lpstr>Action Memorandum</vt:lpstr>
      <vt:lpstr>The Directive</vt:lpstr>
      <vt:lpstr>      Action Memo + Directive</vt:lpstr>
      <vt:lpstr>ALAMO Case Study Step 3: Select a COA Sub-Step 2: Make Initial Notifications </vt:lpstr>
      <vt:lpstr>Make Initial Notifications</vt:lpstr>
      <vt:lpstr>PowerPoint Presentation</vt:lpstr>
      <vt:lpstr>ELO Check on Learning</vt:lpstr>
      <vt:lpstr>     Written Investigative Plan</vt:lpstr>
      <vt:lpstr>PowerPoint Presentation</vt:lpstr>
      <vt:lpstr>PowerPoint Presentation</vt:lpstr>
      <vt:lpstr>ALAMO Case Study</vt:lpstr>
      <vt:lpstr>Execute Your Plan</vt:lpstr>
      <vt:lpstr>  Gather Evidence</vt:lpstr>
      <vt:lpstr>OTR 16-0021</vt:lpstr>
      <vt:lpstr>ALAMO Case Study Sub -Step 4: Gathering Evidence (PE 8b Gather Evidence)</vt:lpstr>
      <vt:lpstr>ALAMO Case Study Sub -Step 4: Gathering Evidence </vt:lpstr>
      <vt:lpstr>ALAMO Case Study Sub -Step 4: Gathering Evidence </vt:lpstr>
      <vt:lpstr>PowerPoint Presentation</vt:lpstr>
      <vt:lpstr>Interview:  Part 1</vt:lpstr>
      <vt:lpstr>PowerPoint Presentation</vt:lpstr>
      <vt:lpstr>Successful Interviews</vt:lpstr>
      <vt:lpstr>  Interviews </vt:lpstr>
      <vt:lpstr>Interviews: What NOT To Do!</vt:lpstr>
      <vt:lpstr>ELO Check on Learning</vt:lpstr>
      <vt:lpstr>Telephonic Witness Interview</vt:lpstr>
      <vt:lpstr>Witness Interview</vt:lpstr>
      <vt:lpstr>Suspect Interview</vt:lpstr>
      <vt:lpstr>Suspect Interview The Attorney Brief</vt:lpstr>
      <vt:lpstr>PowerPoint Presentation</vt:lpstr>
      <vt:lpstr>PowerPoint Presentation</vt:lpstr>
      <vt:lpstr>PowerPoint Presentation</vt:lpstr>
      <vt:lpstr>PowerPoint Presentation</vt:lpstr>
      <vt:lpstr>Suspect Interview</vt:lpstr>
      <vt:lpstr>Suspect Interview</vt:lpstr>
      <vt:lpstr>Attorney Brief</vt:lpstr>
      <vt:lpstr>Suspect Interview</vt:lpstr>
      <vt:lpstr>ALAMO Case Study Sub-Step 5: Evaluate Evidence</vt:lpstr>
      <vt:lpstr>    Evaluate the Evidence (Sub-Step 5)</vt:lpstr>
      <vt:lpstr>#2: COL Santa Anna improperly relieved a subordinate commander in violation of Army Regulation (AR) 600-20, paragraph  2-17.  (Also list the elements of proof here)</vt:lpstr>
      <vt:lpstr>Report of Investigation / Report of Investigative Inquiry</vt:lpstr>
      <vt:lpstr>ROI / ROII</vt:lpstr>
      <vt:lpstr>ROI / ROII</vt:lpstr>
      <vt:lpstr>ROI / ROII</vt:lpstr>
      <vt:lpstr>PowerPoint Presentation</vt:lpstr>
      <vt:lpstr>ALAMO Case Study Sub-Step 6: Write the Report</vt:lpstr>
      <vt:lpstr>    Prepare to Write  the ROI </vt:lpstr>
      <vt:lpstr>ROI Tips</vt:lpstr>
      <vt:lpstr>ALAMO Case Study Sub-Step 6: Obtain a Legal Review</vt:lpstr>
      <vt:lpstr>Notification of Results Step 4</vt:lpstr>
      <vt:lpstr>Notification of Results Step 4</vt:lpstr>
      <vt:lpstr>PowerPoint Presentation</vt:lpstr>
      <vt:lpstr>PowerPoint Presentation</vt:lpstr>
      <vt:lpstr>ELO Check on Learning</vt:lpstr>
      <vt:lpstr>PowerPoint Presentation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Investigations - Basic Course</dc:title>
  <dc:subject>IG Investigations</dc:subject>
  <dc:creator>Alleyne, Shennah</dc:creator>
  <cp:lastModifiedBy>Alleynehorne, Shennah A LTC USARMY HQDA OTIG (USA)</cp:lastModifiedBy>
  <cp:revision>291</cp:revision>
  <cp:lastPrinted>2026-06-04T19:41:46Z</cp:lastPrinted>
  <dcterms:created xsi:type="dcterms:W3CDTF">2022-01-18T18:21:10Z</dcterms:created>
  <dcterms:modified xsi:type="dcterms:W3CDTF">2026-06-05T16:54:03Z</dcterms:modified>
</cp:coreProperties>
</file>